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732" r:id="rId9"/>
  </p:sldMasterIdLst>
  <p:notesMasterIdLst>
    <p:notesMasterId r:id="rId34"/>
  </p:notesMasterIdLst>
  <p:handoutMasterIdLst>
    <p:handoutMasterId r:id="rId35"/>
  </p:handoutMasterIdLst>
  <p:sldIdLst>
    <p:sldId id="256" r:id="rId10"/>
    <p:sldId id="287" r:id="rId11"/>
    <p:sldId id="298" r:id="rId12"/>
    <p:sldId id="257" r:id="rId13"/>
    <p:sldId id="258" r:id="rId14"/>
    <p:sldId id="296" r:id="rId15"/>
    <p:sldId id="299" r:id="rId16"/>
    <p:sldId id="262" r:id="rId17"/>
    <p:sldId id="292" r:id="rId18"/>
    <p:sldId id="293" r:id="rId19"/>
    <p:sldId id="294" r:id="rId20"/>
    <p:sldId id="291" r:id="rId21"/>
    <p:sldId id="301" r:id="rId22"/>
    <p:sldId id="302" r:id="rId23"/>
    <p:sldId id="303" r:id="rId24"/>
    <p:sldId id="304" r:id="rId25"/>
    <p:sldId id="305" r:id="rId26"/>
    <p:sldId id="273" r:id="rId27"/>
    <p:sldId id="290" r:id="rId28"/>
    <p:sldId id="274" r:id="rId29"/>
    <p:sldId id="300" r:id="rId30"/>
    <p:sldId id="279" r:id="rId31"/>
    <p:sldId id="275" r:id="rId32"/>
    <p:sldId id="306" r:id="rId33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52C79E-9665-4AEA-A345-6B7221840F23}" type="datetime1">
              <a:rPr lang="de-AT"/>
              <a:pPr>
                <a:defRPr/>
              </a:pPr>
              <a:t>03.12.2014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F83BD0-4A98-4A25-9F96-24BEC1ADAB1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74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51275" y="0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72" algn="l"/>
                <a:tab pos="1447945" algn="l"/>
                <a:tab pos="2171917" algn="l"/>
                <a:tab pos="289589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de-DE"/>
              <a:t>19.03.14</a:t>
            </a:r>
          </a:p>
        </p:txBody>
      </p:sp>
      <p:sp>
        <p:nvSpPr>
          <p:cNvPr id="3072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23E01616-CE19-443D-9CDB-1B2E02B3D5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464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pitchFamily="34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pitchFamily="34" charset="-128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pitchFamily="34" charset="-128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pitchFamily="34" charset="-128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3174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923690-8560-492C-9590-40CB0E2644E7}" type="slidenum">
              <a:rPr lang="de-DE"/>
              <a:pPr/>
              <a:t>1</a:t>
            </a:fld>
            <a:endParaRPr lang="de-DE"/>
          </a:p>
        </p:txBody>
      </p:sp>
      <p:sp>
        <p:nvSpPr>
          <p:cNvPr id="3174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174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096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7E08032-584E-43FF-B5D2-06B3E739491C}" type="slidenum">
              <a:rPr lang="de-DE" smtClean="0"/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de-DE" smtClean="0"/>
          </a:p>
        </p:txBody>
      </p:sp>
      <p:sp>
        <p:nvSpPr>
          <p:cNvPr id="4096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096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5E6C9BD-96DC-4C16-93CD-622B68A372F2}" type="slidenum">
              <a:rPr lang="de-DE" smtClean="0"/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de-DE" smtClean="0"/>
          </a:p>
        </p:txBody>
      </p:sp>
      <p:sp>
        <p:nvSpPr>
          <p:cNvPr id="4198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198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301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587E7EE-DCF3-4574-ACB5-F31D1942145B}" type="slidenum">
              <a:rPr lang="de-DE" smtClean="0"/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de-DE" smtClean="0"/>
          </a:p>
        </p:txBody>
      </p:sp>
      <p:sp>
        <p:nvSpPr>
          <p:cNvPr id="4301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301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403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E7E4A44-349F-42E0-854B-26C1B0D151F3}" type="slidenum">
              <a:rPr lang="de-DE" smtClean="0"/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de-DE" smtClean="0"/>
          </a:p>
        </p:txBody>
      </p:sp>
      <p:sp>
        <p:nvSpPr>
          <p:cNvPr id="4403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403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505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33910E2-7BB7-4AE2-A6CB-D40B75DBC0DB}" type="slidenum">
              <a:rPr lang="de-DE" smtClean="0"/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de-DE" smtClean="0"/>
          </a:p>
        </p:txBody>
      </p:sp>
      <p:sp>
        <p:nvSpPr>
          <p:cNvPr id="4506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506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403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41A295-DF3E-46B0-BBBA-477430E942B3}" type="slidenum">
              <a:rPr lang="de-DE"/>
              <a:pPr/>
              <a:t>18</a:t>
            </a:fld>
            <a:endParaRPr lang="de-DE"/>
          </a:p>
        </p:txBody>
      </p:sp>
      <p:sp>
        <p:nvSpPr>
          <p:cNvPr id="4403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403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56D0C5-9516-4C94-BBD9-4491F757AF6E}" type="slidenum">
              <a:rPr lang="de-DE"/>
              <a:pPr/>
              <a:t>20</a:t>
            </a:fld>
            <a:endParaRPr lang="de-DE"/>
          </a:p>
        </p:txBody>
      </p:sp>
      <p:sp>
        <p:nvSpPr>
          <p:cNvPr id="4813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813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56D0C5-9516-4C94-BBD9-4491F757AF6E}" type="slidenum">
              <a:rPr lang="de-DE"/>
              <a:pPr/>
              <a:t>21</a:t>
            </a:fld>
            <a:endParaRPr lang="de-DE"/>
          </a:p>
        </p:txBody>
      </p:sp>
      <p:sp>
        <p:nvSpPr>
          <p:cNvPr id="4813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813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915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C42532-7E00-4C88-89CF-1729921FC238}" type="slidenum">
              <a:rPr lang="de-DE"/>
              <a:pPr/>
              <a:t>22</a:t>
            </a:fld>
            <a:endParaRPr lang="de-DE"/>
          </a:p>
        </p:txBody>
      </p:sp>
      <p:sp>
        <p:nvSpPr>
          <p:cNvPr id="4915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915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5017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426EBF-E242-47C8-BB7B-93D054E87695}" type="slidenum">
              <a:rPr lang="de-DE"/>
              <a:pPr/>
              <a:t>23</a:t>
            </a:fld>
            <a:endParaRPr lang="de-DE"/>
          </a:p>
        </p:txBody>
      </p:sp>
      <p:sp>
        <p:nvSpPr>
          <p:cNvPr id="5018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018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6C322C-BBEC-46AF-B9E4-BB1D04A7131E}" type="slidenum">
              <a:rPr lang="de-DE"/>
              <a:pPr/>
              <a:t>2</a:t>
            </a:fld>
            <a:endParaRPr lang="de-DE"/>
          </a:p>
        </p:txBody>
      </p:sp>
      <p:sp>
        <p:nvSpPr>
          <p:cNvPr id="3277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277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3379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68D9DF-FD85-4C15-9A8F-9D8F5E3415F6}" type="slidenum">
              <a:rPr lang="de-DE"/>
              <a:pPr/>
              <a:t>4</a:t>
            </a:fld>
            <a:endParaRPr lang="de-DE"/>
          </a:p>
        </p:txBody>
      </p:sp>
      <p:sp>
        <p:nvSpPr>
          <p:cNvPr id="3379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37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3481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81E5C3-D9C1-42A8-8F36-794C2FC00353}" type="slidenum">
              <a:rPr lang="de-DE"/>
              <a:pPr/>
              <a:t>5</a:t>
            </a:fld>
            <a:endParaRPr lang="de-DE"/>
          </a:p>
        </p:txBody>
      </p:sp>
      <p:sp>
        <p:nvSpPr>
          <p:cNvPr id="3482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482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9086B4-4753-496E-96F0-4638A4BACC20}" type="slidenum">
              <a:rPr lang="de-DE"/>
              <a:pPr/>
              <a:t>6</a:t>
            </a:fld>
            <a:endParaRPr lang="de-DE"/>
          </a:p>
        </p:txBody>
      </p:sp>
      <p:sp>
        <p:nvSpPr>
          <p:cNvPr id="3584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584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3891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94F98B-60DF-421D-BECC-DD3DC8DD1400}" type="slidenum">
              <a:rPr lang="de-DE"/>
              <a:pPr/>
              <a:t>8</a:t>
            </a:fld>
            <a:endParaRPr lang="de-DE"/>
          </a:p>
        </p:txBody>
      </p:sp>
      <p:sp>
        <p:nvSpPr>
          <p:cNvPr id="3891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891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3993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3211C-1ACC-4D71-9386-EDDE3F27A193}" type="slidenum">
              <a:rPr lang="de-DE"/>
              <a:pPr/>
              <a:t>9</a:t>
            </a:fld>
            <a:endParaRPr lang="de-DE"/>
          </a:p>
        </p:txBody>
      </p:sp>
      <p:sp>
        <p:nvSpPr>
          <p:cNvPr id="3994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994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096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721E66-2902-48CB-9B7E-148A18B7C040}" type="slidenum">
              <a:rPr lang="de-DE"/>
              <a:pPr/>
              <a:t>10</a:t>
            </a:fld>
            <a:endParaRPr lang="de-DE"/>
          </a:p>
        </p:txBody>
      </p:sp>
      <p:sp>
        <p:nvSpPr>
          <p:cNvPr id="4096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096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mtClean="0">
                <a:ea typeface="MS PGothic" pitchFamily="34" charset="-128"/>
              </a:rPr>
              <a:t>19.03.14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24C383-F8E5-46DD-BBEE-5548C4E72023}" type="slidenum">
              <a:rPr lang="de-DE"/>
              <a:pPr/>
              <a:t>11</a:t>
            </a:fld>
            <a:endParaRPr lang="de-DE"/>
          </a:p>
        </p:txBody>
      </p:sp>
      <p:sp>
        <p:nvSpPr>
          <p:cNvPr id="4198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198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DF79-CEE0-4A8A-AD3C-EF47437438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0329-326E-4DE8-AA8E-6DEF46D1A7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0501-27E9-403B-9ABF-E32B26A57E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E92BF-C0E0-494D-996D-06DA9C3100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0DA1D-703A-4776-88C7-1B6C40DF69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38AFD-243F-4C7C-B623-0C323DF7C0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ACB0-99CE-41B3-BCFD-09BF19F0C9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4EA27-498F-4A37-904F-D5FFC2ABD0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9F772-5803-49C0-988E-B282AAFDD0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EF0F-E849-42F4-A293-34F2FBC3BC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7519-BD2F-4389-83F8-9BA1915685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AA7C-C696-4BB5-9DEA-1E5E660514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5DC5-745F-4EC5-A8CD-22F0D9DF32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5CED-92EC-48CA-B15D-F4AFF4C9F1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EC2E8-C8FF-4B50-80BB-BFFDD5A15B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8077A-E6E7-45C7-A15C-77EB7A0FC5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63D2-4AF4-4805-99E2-484BC13565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9943-160E-4F2E-AF55-CD8BD7DB7E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3074-0CCC-4681-A409-4662599F48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FF53-2EC1-434D-988B-77E8A0B078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BA20-177F-4F76-AE34-5A035A3B6A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C92F5-4A14-4DD0-8A1C-407D39CAFE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1A20-33D9-4DCD-AFCD-199F9C659D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18E9-936F-4824-AF4F-75284E4A5F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4622-F5E0-47D6-98A4-5BFE50EC58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9755-7DB7-49E4-89D4-123D355CA3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527B-0EB1-40A8-847F-6026A66EBC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F228-BCC0-4E56-BA26-648119D912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0346-43DA-4E47-BDE7-CABBD5A5EF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FE0B-3AC0-4552-92FF-41BE0F9920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E583-73B1-4B2A-A5E6-A5D2D0088F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6C42E-4CF4-4E0D-AB09-60BCD894D1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8F1C-D85A-460D-B340-69EE0CA89D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D9D2-1052-4707-992A-C8FC914F16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2700" y="139700"/>
            <a:ext cx="8959850" cy="6126163"/>
            <a:chOff x="-8" y="88"/>
            <a:chExt cx="5644" cy="3859"/>
          </a:xfrm>
        </p:grpSpPr>
        <p:pic>
          <p:nvPicPr>
            <p:cNvPr id="1033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88"/>
              <a:ext cx="5645" cy="38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 rot="5400000">
              <a:off x="998" y="-697"/>
              <a:ext cx="3465" cy="5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800">
                  <a:solidFill>
                    <a:srgbClr val="FFFFFF"/>
                  </a:solidFill>
                  <a:ea typeface="+mn-ea"/>
                </a:rPr>
                <a:t>, </a:t>
              </a:r>
            </a:p>
          </p:txBody>
        </p:sp>
      </p:grpSp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75525" y="6450013"/>
            <a:ext cx="155575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8925" y="6500813"/>
            <a:ext cx="99853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287463" y="6500813"/>
            <a:ext cx="5410200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75425" y="6500813"/>
            <a:ext cx="7953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200" smtClean="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74605D-08B0-4F26-BFE0-1808463A72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12700" y="139700"/>
            <a:ext cx="8959850" cy="6126163"/>
            <a:chOff x="-8" y="88"/>
            <a:chExt cx="5644" cy="3859"/>
          </a:xfrm>
        </p:grpSpPr>
        <p:pic>
          <p:nvPicPr>
            <p:cNvPr id="2057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88"/>
              <a:ext cx="5645" cy="38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 rot="5400000">
              <a:off x="998" y="-697"/>
              <a:ext cx="3465" cy="5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800">
                  <a:solidFill>
                    <a:srgbClr val="FFFFFF"/>
                  </a:solidFill>
                  <a:ea typeface="+mn-ea"/>
                </a:rPr>
                <a:t>, </a:t>
              </a:r>
            </a:p>
          </p:txBody>
        </p:sp>
      </p:grp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75525" y="6450013"/>
            <a:ext cx="155575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8925" y="6500813"/>
            <a:ext cx="99853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287463" y="6500813"/>
            <a:ext cx="5410200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75425" y="6500813"/>
            <a:ext cx="7953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200" smtClean="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E94650-7115-4E20-A1FE-53DDC71177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75525" y="6450013"/>
            <a:ext cx="155575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925" y="6500813"/>
            <a:ext cx="99853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+mn-ea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287463" y="6500813"/>
            <a:ext cx="5410200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75425" y="6500813"/>
            <a:ext cx="7953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200" smtClean="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5E4552-0A96-44A2-9044-E316A22D00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lum bright="34000"/>
          </a:blip>
          <a:srcRect/>
          <a:stretch>
            <a:fillRect/>
          </a:stretch>
        </p:blipFill>
        <p:spPr bwMode="auto">
          <a:xfrm>
            <a:off x="-68263" y="0"/>
            <a:ext cx="92122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5394325" y="5462588"/>
            <a:ext cx="3119438" cy="1711325"/>
            <a:chOff x="3398" y="3441"/>
            <a:chExt cx="1965" cy="1078"/>
          </a:xfrm>
        </p:grpSpPr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98" y="3441"/>
              <a:ext cx="1966" cy="10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403" y="3446"/>
              <a:ext cx="1957" cy="10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ea typeface="+mn-ea"/>
              </a:endParaRPr>
            </a:p>
          </p:txBody>
        </p:sp>
      </p:grp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-85725" y="573088"/>
            <a:ext cx="8399463" cy="4016375"/>
            <a:chOff x="-54" y="361"/>
            <a:chExt cx="5291" cy="2530"/>
          </a:xfrm>
        </p:grpSpPr>
        <p:pic>
          <p:nvPicPr>
            <p:cNvPr id="4104" name="Picture 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54" y="361"/>
              <a:ext cx="5292" cy="25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 rot="5400000">
              <a:off x="1403" y="-944"/>
              <a:ext cx="2265" cy="51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800">
                  <a:solidFill>
                    <a:srgbClr val="FFFFFF"/>
                  </a:solidFill>
                  <a:ea typeface="+mn-ea"/>
                </a:rPr>
                <a:t>, </a:t>
              </a:r>
            </a:p>
          </p:txBody>
        </p:sp>
      </p:grp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97525" y="5646738"/>
            <a:ext cx="2813050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-19050" y="1785938"/>
            <a:ext cx="6527800" cy="2413000"/>
            <a:chOff x="-12" y="1125"/>
            <a:chExt cx="4112" cy="1520"/>
          </a:xfrm>
        </p:grpSpPr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2" y="1125"/>
              <a:ext cx="4113" cy="15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 rot="5400000">
              <a:off x="1336" y="-118"/>
              <a:ext cx="1355" cy="40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800">
                  <a:solidFill>
                    <a:srgbClr val="FFFFFF"/>
                  </a:solidFill>
                  <a:ea typeface="+mn-ea"/>
                </a:rPr>
                <a:t>, </a:t>
              </a:r>
            </a:p>
          </p:txBody>
        </p:sp>
      </p:grp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0650" y="5426075"/>
            <a:ext cx="8899525" cy="116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5525" y="6450013"/>
            <a:ext cx="155575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925" y="6500813"/>
            <a:ext cx="99853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solidFill>
                <a:srgbClr val="FFFFFF"/>
              </a:solidFill>
              <a:ea typeface="+mn-ea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287463" y="6500813"/>
            <a:ext cx="5410200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33333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Thema/ReferentIn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75425" y="6500813"/>
            <a:ext cx="7953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200" smtClean="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CA5687-DB4C-4BA0-8ED2-4CECFD3F81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fse.a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4625" y="614363"/>
            <a:ext cx="7748588" cy="257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de-DE" sz="3200" b="1" dirty="0">
                <a:solidFill>
                  <a:srgbClr val="FFFFFF"/>
                </a:solidFill>
                <a:latin typeface="Arial" charset="0"/>
              </a:rPr>
            </a:br>
            <a:r>
              <a:rPr lang="de-DE" sz="3200" b="1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de-DE" sz="3200" b="1" dirty="0">
                <a:solidFill>
                  <a:srgbClr val="FFFFFF"/>
                </a:solidFill>
                <a:latin typeface="Arial" charset="0"/>
              </a:rPr>
            </a:br>
            <a:r>
              <a:rPr lang="de-DE" sz="3200" b="1" dirty="0" err="1" smtClean="0">
                <a:solidFill>
                  <a:srgbClr val="FFFFFF"/>
                </a:solidFill>
                <a:latin typeface="Arial" charset="0"/>
              </a:rPr>
              <a:t>Aid</a:t>
            </a:r>
            <a:r>
              <a:rPr lang="de-DE" sz="3200" b="1" dirty="0" smtClean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de-DE" sz="3200" b="1" dirty="0" err="1" smtClean="0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de-DE" sz="3200" b="1" dirty="0" smtClean="0">
                <a:solidFill>
                  <a:srgbClr val="FFFFFF"/>
                </a:solidFill>
                <a:latin typeface="Arial" charset="0"/>
              </a:rPr>
              <a:t> Form </a:t>
            </a:r>
            <a:r>
              <a:rPr lang="de-DE" sz="3200" b="1" dirty="0" err="1" smtClean="0">
                <a:solidFill>
                  <a:srgbClr val="FFFFFF"/>
                </a:solidFill>
                <a:latin typeface="Arial" charset="0"/>
              </a:rPr>
              <a:t>of</a:t>
            </a:r>
            <a:r>
              <a:rPr lang="de-DE" sz="3200" b="1" dirty="0" smtClean="0">
                <a:solidFill>
                  <a:srgbClr val="FFFFFF"/>
                </a:solidFill>
                <a:latin typeface="Arial" charset="0"/>
              </a:rPr>
              <a:t> Soft </a:t>
            </a:r>
            <a:r>
              <a:rPr lang="de-DE" sz="3200" b="1" dirty="0" err="1" smtClean="0">
                <a:solidFill>
                  <a:srgbClr val="FFFFFF"/>
                </a:solidFill>
                <a:latin typeface="Arial" charset="0"/>
              </a:rPr>
              <a:t>Loans</a:t>
            </a:r>
            <a:r>
              <a:rPr lang="de-DE" sz="3200" b="1" dirty="0" smtClean="0">
                <a:solidFill>
                  <a:srgbClr val="FFFFFF"/>
                </a:solidFill>
                <a:latin typeface="Arial" charset="0"/>
              </a:rPr>
              <a:t>: Export </a:t>
            </a:r>
            <a:r>
              <a:rPr lang="de-DE" sz="3200" b="1" dirty="0">
                <a:solidFill>
                  <a:srgbClr val="FFFFFF"/>
                </a:solidFill>
                <a:latin typeface="Arial" charset="0"/>
              </a:rPr>
              <a:t>Promotion </a:t>
            </a:r>
            <a:r>
              <a:rPr lang="de-DE" sz="3200" b="1" dirty="0" err="1">
                <a:solidFill>
                  <a:srgbClr val="FFFFFF"/>
                </a:solidFill>
                <a:latin typeface="Arial" charset="0"/>
              </a:rPr>
              <a:t>or</a:t>
            </a:r>
            <a:r>
              <a:rPr lang="de-DE" sz="3200" b="1" dirty="0">
                <a:solidFill>
                  <a:srgbClr val="FFFFFF"/>
                </a:solidFill>
                <a:latin typeface="Arial" charset="0"/>
              </a:rPr>
              <a:t> Development Policy?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74625" y="2879725"/>
            <a:ext cx="7748588" cy="11253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>
                <a:solidFill>
                  <a:srgbClr val="404040"/>
                </a:solidFill>
                <a:latin typeface="Arial" charset="0"/>
                <a:cs typeface="Arial" charset="0"/>
              </a:rPr>
              <a:t>“</a:t>
            </a:r>
            <a:r>
              <a:rPr lang="en-GB" dirty="0">
                <a:solidFill>
                  <a:srgbClr val="404040"/>
                </a:solidFill>
                <a:latin typeface="Arial" charset="0"/>
                <a:cs typeface="Arial" charset="0"/>
              </a:rPr>
              <a:t>A Comparative Analysis of Soft Loan Policies in Austria, Denmark, Germany and the Netherlands”</a:t>
            </a:r>
            <a:endParaRPr lang="de-DE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0" y="4221163"/>
            <a:ext cx="7748588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3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FFFFFF"/>
                </a:solidFill>
                <a:latin typeface="Arial" charset="0"/>
                <a:cs typeface="Arial" charset="0"/>
              </a:rPr>
              <a:t>Werner </a:t>
            </a:r>
            <a:r>
              <a:rPr lang="en-GB" sz="1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Raza, DIIS Workshop, 2/12/2014, Copenhagen</a:t>
            </a:r>
            <a:endParaRPr lang="en-GB" sz="15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spcBef>
                <a:spcPts val="3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spcBef>
                <a:spcPts val="3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7185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>
                <a:solidFill>
                  <a:srgbClr val="E46C0A"/>
                </a:solidFill>
                <a:latin typeface="Arial" charset="0"/>
              </a:rPr>
              <a:t>Quantitative Importance of Soft Loans (3)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619875" y="6500813"/>
            <a:ext cx="7556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t>page </a:t>
            </a:r>
            <a:fld id="{42DA9A1B-566F-4AF1-8B3E-91CD9BB74B77}" type="slidenum"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de-DE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39750" y="1079500"/>
            <a:ext cx="6446838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200">
                <a:solidFill>
                  <a:srgbClr val="000000"/>
                </a:solidFill>
                <a:latin typeface="Arial" charset="0"/>
              </a:rPr>
              <a:t>Absolute Helsinki-Type Tied Aid and Total Tied Aid </a:t>
            </a:r>
            <a:br>
              <a:rPr lang="de-AT" sz="2200">
                <a:solidFill>
                  <a:srgbClr val="000000"/>
                </a:solidFill>
                <a:latin typeface="Arial" charset="0"/>
              </a:rPr>
            </a:br>
            <a:r>
              <a:rPr lang="de-AT" sz="2200">
                <a:solidFill>
                  <a:srgbClr val="000000"/>
                </a:solidFill>
                <a:latin typeface="Arial" charset="0"/>
              </a:rPr>
              <a:t>by Recipient Country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6300788"/>
            <a:ext cx="597217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1800225"/>
            <a:ext cx="6732587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80988" y="93663"/>
            <a:ext cx="8718550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>
                <a:solidFill>
                  <a:srgbClr val="E46C0A"/>
                </a:solidFill>
                <a:latin typeface="Arial" charset="0"/>
              </a:rPr>
              <a:t>Quantitative Importance of Soft Loans (4)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619875" y="6500813"/>
            <a:ext cx="7556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t>page </a:t>
            </a:r>
            <a:fld id="{221B308C-6414-442F-B41F-0FC27658856A}" type="slidenum"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de-DE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39750" y="1190625"/>
            <a:ext cx="3130550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200">
                <a:solidFill>
                  <a:srgbClr val="000000"/>
                </a:solidFill>
                <a:latin typeface="Arial" charset="0"/>
              </a:rPr>
              <a:t>Total Tied Aid by Sector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6300788"/>
            <a:ext cx="597217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610600" cy="413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5867400" cy="1295400"/>
          </a:xfrm>
        </p:spPr>
        <p:txBody>
          <a:bodyPr/>
          <a:lstStyle/>
          <a:p>
            <a:r>
              <a:rPr lang="en-GB" sz="2800" dirty="0" smtClean="0">
                <a:solidFill>
                  <a:srgbClr val="FF6600"/>
                </a:solidFill>
              </a:rPr>
              <a:t>III. Comparative Assessment of	Case Studies </a:t>
            </a:r>
          </a:p>
        </p:txBody>
      </p:sp>
      <p:sp>
        <p:nvSpPr>
          <p:cNvPr id="20483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3200" b="1">
                <a:solidFill>
                  <a:srgbClr val="E46C0A"/>
                </a:solidFill>
                <a:latin typeface="Arial" charset="0"/>
              </a:rPr>
              <a:t>Case Studies: Soft Loan Policies of Four European Donor Countries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30175" y="1303338"/>
            <a:ext cx="8604250" cy="494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AT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000" b="1">
                <a:solidFill>
                  <a:srgbClr val="000000"/>
                </a:solidFill>
                <a:latin typeface="Arial" charset="0"/>
                <a:cs typeface="Arial" charset="0"/>
              </a:rPr>
              <a:t>Main Research Questions:</a:t>
            </a:r>
          </a:p>
          <a:p>
            <a:pPr>
              <a:lnSpc>
                <a:spcPct val="90000"/>
              </a:lnSpc>
              <a:spcBef>
                <a:spcPts val="3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5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To which extent and in which ways are development policy aspects integrated into national soft loan programs in selected OECD countries?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DF6421"/>
              </a:buClr>
              <a:buSzPct val="100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i="1">
                <a:solidFill>
                  <a:srgbClr val="000000"/>
                </a:solidFill>
                <a:latin typeface="Arial" charset="0"/>
                <a:cs typeface="Arial" charset="0"/>
              </a:rPr>
              <a:t>How are development policy aspects articulated in the institutional set-up, decision-making processes, project evaluation procedures as well as transparency and accountability principles of the national soft loan programs?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DF6421"/>
              </a:buClr>
              <a:buSzPct val="100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i="1">
                <a:solidFill>
                  <a:srgbClr val="000000"/>
                </a:solidFill>
                <a:latin typeface="Arial" charset="0"/>
                <a:cs typeface="Arial" charset="0"/>
              </a:rPr>
              <a:t>Which commonalities and differences exist between national soft loan programs in particular with regard to program characteristics and objectives, institutional arrangements and development orientation? </a:t>
            </a:r>
          </a:p>
          <a:p>
            <a:pPr>
              <a:lnSpc>
                <a:spcPct val="5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A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000" b="1">
                <a:solidFill>
                  <a:srgbClr val="000000"/>
                </a:solidFill>
                <a:latin typeface="Arial" charset="0"/>
                <a:cs typeface="Arial" charset="0"/>
              </a:rPr>
              <a:t>Choice of the Case Studies</a:t>
            </a:r>
            <a:r>
              <a:rPr lang="de-AT" sz="200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Criterion 1: European financiers with large funding volumes 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	Criterion 2: Open economies that pursue export-oriented policies 	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	Criterion 3: States that are generally considered pioneers in the field of 	development assistance</a:t>
            </a:r>
          </a:p>
          <a:p>
            <a:pPr marL="738188" lvl="1" indent="-280988">
              <a:lnSpc>
                <a:spcPct val="9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  <a:latin typeface="Wingdings" charset="2"/>
                <a:cs typeface="Arial" charset="0"/>
              </a:rPr>
              <a:t>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		Austria, Germany, Denmark, the Netherlands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8D2C98A2-1623-4F16-8C73-33EFB907D3FB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4000" b="1">
                <a:solidFill>
                  <a:srgbClr val="E46C0A"/>
                </a:solidFill>
                <a:latin typeface="Arial" charset="0"/>
              </a:rPr>
              <a:t>Austria: Soft Loan Program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88925" y="1600200"/>
            <a:ext cx="8445500" cy="4564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A5ABD147-69C5-4BA8-9D85-0C0EC964E2A0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74650" y="1735138"/>
            <a:ext cx="8445500" cy="456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5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Characteristics of the program: 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Tied credits in accordance with Arrangement terms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Under the responsibility of the Ministry of Finance 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Established, organized and promoted within the scope of the official export promotion activities (BMF,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OeKB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, WKO)</a:t>
            </a:r>
          </a:p>
          <a:p>
            <a:pPr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Development Orientation: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Not aligned with program and country priorities of Austrian Development Cooperation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Contribution to sustainable development in recipient country required, core tool to assess developmental impact is a questionnaire, to be completed by exporter</a:t>
            </a:r>
          </a:p>
          <a:p>
            <a:pPr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4000" b="1">
                <a:solidFill>
                  <a:srgbClr val="E46C0A"/>
                </a:solidFill>
                <a:latin typeface="Arial" charset="0"/>
              </a:rPr>
              <a:t>Germany: Financial Cooperation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88925" y="1600200"/>
            <a:ext cx="8445500" cy="476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5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Characteristics: 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Soft loans and other concessional finance instruments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Annual Federal Budget Funds 2012: EUR 1.6 billion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Leveraging of public funds with private capital</a:t>
            </a:r>
          </a:p>
          <a:p>
            <a:pPr lvl="2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Symbol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Development Loans: Total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KfW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funds to Total Budget Funds: 7:1 in 2007; 13:1 in 2012  </a:t>
            </a:r>
          </a:p>
          <a:p>
            <a:pPr>
              <a:spcBef>
                <a:spcPts val="55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Development Orientation: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Alignment (+); Ownership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(±);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Officially untied;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60-70%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% of deliverables are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de-facto tied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Informational and institutional advantages </a:t>
            </a:r>
          </a:p>
          <a:p>
            <a:pPr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329C0AD0-990B-424C-8DF8-F06E04BDA942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4000" b="1">
                <a:solidFill>
                  <a:srgbClr val="E46C0A"/>
                </a:solidFill>
                <a:latin typeface="Arial" charset="0"/>
              </a:rPr>
              <a:t>The Netherlands: Dutch Programs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88925" y="1600200"/>
            <a:ext cx="8445500" cy="473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5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Characteristics: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Officially no soft loan programs, de facto combination of grants and loans (export credits); results are mixed credits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ORET-program -&gt; ORIO (2009) officially untied; de facto tied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Annual ORIO Budget 2012: EUR 180 million 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DGGF (2014): concessional finance, tied pillar</a:t>
            </a:r>
          </a:p>
          <a:p>
            <a:pPr>
              <a:spcBef>
                <a:spcPts val="55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Development Orientation: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Economic view of development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Strong influence of Dutch business </a:t>
            </a:r>
          </a:p>
          <a:p>
            <a:pPr marL="738188" lvl="1" indent="-280988"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Dutch policy oriented towards export finance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53B36CAF-81EF-4206-9CC6-BEDB5393C9C5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E46C0A"/>
                </a:solidFill>
                <a:latin typeface="Arial" charset="0"/>
              </a:rPr>
              <a:t>Denmark: Danida Business Finance (DBF)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80988" y="1552575"/>
            <a:ext cx="8453437" cy="489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  <a:spcBef>
                <a:spcPts val="5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Characteristics of DBF:</a:t>
            </a:r>
            <a:r>
              <a:rPr lang="en-US" sz="22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50000"/>
              </a:lnSpc>
              <a:spcBef>
                <a:spcPts val="475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en-US" sz="19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38188" lvl="1" indent="-280988">
              <a:lnSpc>
                <a:spcPct val="140000"/>
              </a:lnSpc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Tied mixed credits in accordance with Arrangement terms </a:t>
            </a:r>
          </a:p>
          <a:p>
            <a:pPr marL="738188" lvl="1" indent="-280988">
              <a:lnSpc>
                <a:spcPct val="140000"/>
              </a:lnSpc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Since 2002 untied window – only if NCB not successful  </a:t>
            </a:r>
          </a:p>
          <a:p>
            <a:pPr marL="738188" lvl="1" indent="-280988">
              <a:lnSpc>
                <a:spcPct val="140000"/>
              </a:lnSpc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Annual Budget: ~ EUR 40 Million</a:t>
            </a:r>
            <a:endParaRPr lang="en-US" sz="2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spcBef>
                <a:spcPts val="550"/>
              </a:spcBef>
              <a:spcAft>
                <a:spcPts val="3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en-US" sz="2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spcBef>
                <a:spcPts val="550"/>
              </a:spcBef>
              <a:spcAft>
                <a:spcPts val="3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Development Orientation:</a:t>
            </a:r>
          </a:p>
          <a:p>
            <a:pPr marL="738188" lvl="1" indent="-280988">
              <a:lnSpc>
                <a:spcPct val="130000"/>
              </a:lnSpc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Integrated into the Ministry of Foreign Affairs/Danida </a:t>
            </a:r>
          </a:p>
          <a:p>
            <a:pPr marL="738188" lvl="1" indent="-280988">
              <a:lnSpc>
                <a:spcPct val="130000"/>
              </a:lnSpc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Aligned with priority countries of Danish development cooperation</a:t>
            </a:r>
          </a:p>
          <a:p>
            <a:pPr marL="738188" lvl="1" indent="-280988">
              <a:lnSpc>
                <a:spcPct val="130000"/>
              </a:lnSpc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(to be) aligned with Danida’s green growth agenda</a:t>
            </a:r>
          </a:p>
          <a:p>
            <a:pPr marL="738188" lvl="1" indent="-280988">
              <a:lnSpc>
                <a:spcPct val="130000"/>
              </a:lnSpc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Project approval by Danida‘s Grant Committees on the basis of project appraisals (including field missions</a:t>
            </a: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50000"/>
              </a:lnSpc>
              <a:spcBef>
                <a:spcPts val="475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en-US" sz="1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B4B1A5FC-5EEA-4E29-B16C-15F74D8ED3F0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E46C0A"/>
                </a:solidFill>
                <a:latin typeface="Arial" charset="0"/>
              </a:rPr>
              <a:t>Comparative Assessment 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88925" y="1600200"/>
            <a:ext cx="8445500" cy="4564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2438">
              <a:spcBef>
                <a:spcPts val="600"/>
              </a:spcBef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2438">
              <a:lnSpc>
                <a:spcPct val="200000"/>
              </a:lnSpc>
              <a:buClr>
                <a:srgbClr val="DF6421"/>
              </a:buClr>
              <a:buSzPct val="100000"/>
              <a:buFont typeface="Times New Roman" charset="0"/>
              <a:buAutoNum type="arabicParenBoth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High Institutional Heterogeneity of Soft Loan Financing</a:t>
            </a:r>
          </a:p>
          <a:p>
            <a:pPr marL="457200" indent="-452438">
              <a:lnSpc>
                <a:spcPct val="200000"/>
              </a:lnSpc>
              <a:spcBef>
                <a:spcPts val="600"/>
              </a:spcBef>
              <a:buClr>
                <a:srgbClr val="DF6421"/>
              </a:buClr>
              <a:buSzPct val="100000"/>
              <a:buFont typeface="Times New Roman" charset="0"/>
              <a:buAutoNum type="arabicParenBoth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Hybrid Instruments In-Between Export Promotion and Development Policy</a:t>
            </a:r>
          </a:p>
          <a:p>
            <a:pPr marL="457200" indent="-452438">
              <a:lnSpc>
                <a:spcPct val="200000"/>
              </a:lnSpc>
              <a:spcBef>
                <a:spcPts val="600"/>
              </a:spcBef>
              <a:buClr>
                <a:srgbClr val="DF6421"/>
              </a:buClr>
              <a:buSzPct val="100000"/>
              <a:buFont typeface="Times New Roman" charset="0"/>
              <a:buAutoNum type="arabicParenBoth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Investments in Infrastructure as Key to Development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E56ABE30-3FF7-4B8B-9039-A336E5FECB12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5526088" cy="1328738"/>
          </a:xfrm>
        </p:spPr>
        <p:txBody>
          <a:bodyPr/>
          <a:lstStyle/>
          <a:p>
            <a:r>
              <a:rPr lang="fr-FR" sz="2800" smtClean="0">
                <a:solidFill>
                  <a:srgbClr val="FF6600"/>
                </a:solidFill>
              </a:rPr>
              <a:t>IV. Options for the Future of 	Soft 	Loan Financing </a:t>
            </a:r>
          </a:p>
        </p:txBody>
      </p:sp>
      <p:sp>
        <p:nvSpPr>
          <p:cNvPr id="26627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4000" b="1">
                <a:solidFill>
                  <a:srgbClr val="E46C0A"/>
                </a:solidFill>
                <a:latin typeface="Arial" charset="0"/>
              </a:rPr>
              <a:t>Structure of the Presentation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88925" y="1608138"/>
            <a:ext cx="8445500" cy="456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2763" indent="-509588">
              <a:lnSpc>
                <a:spcPct val="150000"/>
              </a:lnSpc>
              <a:spcBef>
                <a:spcPts val="600"/>
              </a:spcBef>
              <a:buSzPct val="10000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12763" indent="-509588">
              <a:lnSpc>
                <a:spcPct val="150000"/>
              </a:lnSpc>
              <a:spcBef>
                <a:spcPts val="600"/>
              </a:spcBef>
              <a:buClr>
                <a:srgbClr val="DF6421"/>
              </a:buClr>
              <a:buSzPct val="100000"/>
              <a:buFont typeface="Times New Roman" charset="0"/>
              <a:buAutoNum type="romanUcPeriod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Introduction to the Study </a:t>
            </a:r>
          </a:p>
          <a:p>
            <a:pPr marL="512763" indent="-509588">
              <a:lnSpc>
                <a:spcPct val="150000"/>
              </a:lnSpc>
              <a:spcBef>
                <a:spcPts val="600"/>
              </a:spcBef>
              <a:buClr>
                <a:srgbClr val="DF6421"/>
              </a:buClr>
              <a:buSzPct val="100000"/>
              <a:buFont typeface="Times New Roman" charset="0"/>
              <a:buAutoNum type="romanUcPeriod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Statistical Overview of Soft Loan Financing</a:t>
            </a:r>
          </a:p>
          <a:p>
            <a:pPr marL="512763" indent="-509588">
              <a:lnSpc>
                <a:spcPct val="150000"/>
              </a:lnSpc>
              <a:spcBef>
                <a:spcPts val="600"/>
              </a:spcBef>
              <a:buClr>
                <a:srgbClr val="DF6421"/>
              </a:buClr>
              <a:buSzPct val="100000"/>
              <a:buFont typeface="Times New Roman" charset="0"/>
              <a:buAutoNum type="romanUcPeriod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Comparative Conclusions from Case Study Analysis </a:t>
            </a:r>
          </a:p>
          <a:p>
            <a:pPr marL="512763" indent="-509588">
              <a:lnSpc>
                <a:spcPct val="150000"/>
              </a:lnSpc>
              <a:spcBef>
                <a:spcPts val="600"/>
              </a:spcBef>
              <a:buClr>
                <a:srgbClr val="DF6421"/>
              </a:buClr>
              <a:buSzPct val="100000"/>
              <a:buFont typeface="Times New Roman" charset="0"/>
              <a:buAutoNum type="romanUcPeriod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Options for the Future of Soft Loan Financing </a:t>
            </a:r>
          </a:p>
          <a:p>
            <a:pPr marL="512763" indent="-509588">
              <a:lnSpc>
                <a:spcPct val="150000"/>
              </a:lnSpc>
              <a:spcBef>
                <a:spcPts val="600"/>
              </a:spcBef>
              <a:buClr>
                <a:srgbClr val="DF6421"/>
              </a:buClr>
              <a:buSzPct val="100000"/>
              <a:buFont typeface="Times New Roman" charset="0"/>
              <a:buAutoNum type="romanUcPeriod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12763" indent="-509588">
              <a:spcBef>
                <a:spcPts val="600"/>
              </a:spcBef>
              <a:buSzPct val="10000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7356AE45-1001-4F30-A5F7-70C6320AD043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3400" b="1" dirty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619875" y="6500813"/>
            <a:ext cx="7556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t>page </a:t>
            </a:r>
            <a:fld id="{F5C84601-D05E-4226-A65B-8C6AE9C8F9A1}" type="slidenum"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de-DE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128588"/>
            <a:ext cx="8358510" cy="1433512"/>
          </a:xfrm>
        </p:spPr>
        <p:txBody>
          <a:bodyPr/>
          <a:lstStyle/>
          <a:p>
            <a:pPr algn="l"/>
            <a:r>
              <a:rPr lang="de-DE" sz="3200" dirty="0" smtClean="0">
                <a:solidFill>
                  <a:srgbClr val="E46C0A"/>
                </a:solidFill>
                <a:latin typeface="Arial" charset="0"/>
              </a:rPr>
              <a:t>Emerging Trends in Development </a:t>
            </a:r>
            <a:r>
              <a:rPr lang="de-DE" sz="3200" dirty="0" err="1" smtClean="0">
                <a:solidFill>
                  <a:srgbClr val="E46C0A"/>
                </a:solidFill>
                <a:latin typeface="Arial" charset="0"/>
              </a:rPr>
              <a:t>Finance</a:t>
            </a:r>
            <a:endParaRPr lang="en-US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AT" sz="2400" dirty="0" err="1" smtClean="0"/>
              <a:t>Graduation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traditional </a:t>
            </a:r>
            <a:r>
              <a:rPr lang="de-AT" sz="2400" dirty="0" err="1" smtClean="0"/>
              <a:t>recipients</a:t>
            </a:r>
            <a:r>
              <a:rPr lang="de-AT" sz="2400" dirty="0" smtClean="0"/>
              <a:t> (e.g. China) </a:t>
            </a:r>
            <a:r>
              <a:rPr lang="de-AT" sz="2400" dirty="0" smtClean="0">
                <a:sym typeface="Wingdings" pitchFamily="2" charset="2"/>
              </a:rPr>
              <a:t> </a:t>
            </a:r>
            <a:r>
              <a:rPr lang="de-AT" sz="2400" dirty="0" err="1" smtClean="0">
                <a:sym typeface="Wingdings" pitchFamily="2" charset="2"/>
              </a:rPr>
              <a:t>loss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of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markets</a:t>
            </a:r>
            <a:endParaRPr lang="de-AT" sz="2400" dirty="0" smtClean="0"/>
          </a:p>
          <a:p>
            <a:pPr marL="514350" indent="-514350">
              <a:buAutoNum type="arabicPeriod"/>
            </a:pPr>
            <a:r>
              <a:rPr lang="de-AT" sz="2400" dirty="0" smtClean="0"/>
              <a:t>Partial </a:t>
            </a:r>
            <a:r>
              <a:rPr lang="de-AT" sz="2400" dirty="0" err="1" smtClean="0"/>
              <a:t>shift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untying</a:t>
            </a:r>
            <a:r>
              <a:rPr lang="de-AT" sz="2400" dirty="0" smtClean="0"/>
              <a:t> </a:t>
            </a:r>
            <a:r>
              <a:rPr lang="de-AT" sz="2400" dirty="0" smtClean="0">
                <a:sym typeface="Wingdings" pitchFamily="2" charset="2"/>
              </a:rPr>
              <a:t> but not </a:t>
            </a:r>
            <a:r>
              <a:rPr lang="de-AT" sz="2400" dirty="0" err="1" smtClean="0">
                <a:sym typeface="Wingdings" pitchFamily="2" charset="2"/>
              </a:rPr>
              <a:t>necessarily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development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motivated</a:t>
            </a:r>
            <a:endParaRPr lang="de-AT" sz="2400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de-AT" sz="2400" dirty="0" smtClean="0">
                <a:sym typeface="Wingdings" pitchFamily="2" charset="2"/>
              </a:rPr>
              <a:t>Low-</a:t>
            </a:r>
            <a:r>
              <a:rPr lang="de-AT" sz="2400" dirty="0" err="1" smtClean="0">
                <a:sym typeface="Wingdings" pitchFamily="2" charset="2"/>
              </a:rPr>
              <a:t>interest</a:t>
            </a:r>
            <a:r>
              <a:rPr lang="de-AT" sz="2400" dirty="0" smtClean="0">
                <a:sym typeface="Wingdings" pitchFamily="2" charset="2"/>
              </a:rPr>
              <a:t> rate </a:t>
            </a:r>
            <a:r>
              <a:rPr lang="de-AT" sz="2400" dirty="0" err="1" smtClean="0">
                <a:sym typeface="Wingdings" pitchFamily="2" charset="2"/>
              </a:rPr>
              <a:t>environment</a:t>
            </a:r>
            <a:r>
              <a:rPr lang="de-AT" sz="2400" dirty="0" smtClean="0">
                <a:sym typeface="Wingdings" pitchFamily="2" charset="2"/>
              </a:rPr>
              <a:t>  </a:t>
            </a:r>
            <a:r>
              <a:rPr lang="de-AT" sz="2400" dirty="0" err="1" smtClean="0">
                <a:sym typeface="Wingdings" pitchFamily="2" charset="2"/>
              </a:rPr>
              <a:t>difficult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to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reach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minimum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concessionality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level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without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budget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contributions</a:t>
            </a:r>
            <a:endParaRPr lang="de-AT" sz="2400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de-AT" sz="2400" dirty="0" err="1" smtClean="0">
                <a:sym typeface="Wingdings" pitchFamily="2" charset="2"/>
              </a:rPr>
              <a:t>Fiscal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austerity</a:t>
            </a:r>
            <a:r>
              <a:rPr lang="de-AT" sz="2400" dirty="0" smtClean="0">
                <a:sym typeface="Wingdings" pitchFamily="2" charset="2"/>
              </a:rPr>
              <a:t> in EU  </a:t>
            </a:r>
            <a:r>
              <a:rPr lang="de-AT" sz="2400" dirty="0" err="1" smtClean="0">
                <a:sym typeface="Wingdings" pitchFamily="2" charset="2"/>
              </a:rPr>
              <a:t>scarcity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of</a:t>
            </a:r>
            <a:r>
              <a:rPr lang="de-AT" sz="2400" dirty="0" smtClean="0">
                <a:sym typeface="Wingdings" pitchFamily="2" charset="2"/>
              </a:rPr>
              <a:t> ODA </a:t>
            </a:r>
            <a:r>
              <a:rPr lang="de-AT" sz="2400" dirty="0" err="1" smtClean="0">
                <a:sym typeface="Wingdings" pitchFamily="2" charset="2"/>
              </a:rPr>
              <a:t>resources</a:t>
            </a:r>
            <a:endParaRPr lang="de-AT" sz="2400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de-AT" sz="2400" dirty="0" err="1" smtClean="0">
                <a:sym typeface="Wingdings" pitchFamily="2" charset="2"/>
              </a:rPr>
              <a:t>Shift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to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export-led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growth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strategies</a:t>
            </a:r>
            <a:r>
              <a:rPr lang="de-AT" sz="2400" dirty="0" smtClean="0">
                <a:sym typeface="Wingdings" pitchFamily="2" charset="2"/>
              </a:rPr>
              <a:t>  </a:t>
            </a:r>
            <a:r>
              <a:rPr lang="de-AT" sz="2400" dirty="0" err="1" smtClean="0">
                <a:sym typeface="Wingdings" pitchFamily="2" charset="2"/>
              </a:rPr>
              <a:t>export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interests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again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more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important</a:t>
            </a:r>
            <a:r>
              <a:rPr lang="de-AT" sz="2400" dirty="0" smtClean="0">
                <a:sym typeface="Wingdings" pitchFamily="2" charset="2"/>
              </a:rPr>
              <a:t> </a:t>
            </a:r>
          </a:p>
          <a:p>
            <a:pPr marL="514350" indent="-514350">
              <a:buAutoNum type="arabicPeriod"/>
            </a:pPr>
            <a:r>
              <a:rPr lang="de-AT" sz="2400" dirty="0" smtClean="0">
                <a:sym typeface="Wingdings" pitchFamily="2" charset="2"/>
              </a:rPr>
              <a:t>New </a:t>
            </a:r>
            <a:r>
              <a:rPr lang="de-AT" sz="2400" dirty="0" err="1" smtClean="0">
                <a:sym typeface="Wingdings" pitchFamily="2" charset="2"/>
              </a:rPr>
              <a:t>Donors</a:t>
            </a:r>
            <a:r>
              <a:rPr lang="de-AT" sz="2400" dirty="0" smtClean="0">
                <a:sym typeface="Wingdings" pitchFamily="2" charset="2"/>
              </a:rPr>
              <a:t>  </a:t>
            </a:r>
            <a:r>
              <a:rPr lang="de-AT" sz="2400" dirty="0" err="1" smtClean="0">
                <a:sym typeface="Wingdings" pitchFamily="2" charset="2"/>
              </a:rPr>
              <a:t>competition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for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export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markets</a:t>
            </a:r>
            <a:r>
              <a:rPr lang="de-AT" sz="2400" dirty="0" smtClean="0">
                <a:sym typeface="Wingdings" pitchFamily="2" charset="2"/>
              </a:rPr>
              <a:t> vs. </a:t>
            </a:r>
            <a:r>
              <a:rPr lang="de-AT" sz="2400" dirty="0" err="1" smtClean="0">
                <a:sym typeface="Wingdings" pitchFamily="2" charset="2"/>
              </a:rPr>
              <a:t>more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funds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available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for</a:t>
            </a:r>
            <a:r>
              <a:rPr lang="de-AT" sz="2400" dirty="0" smtClean="0">
                <a:sym typeface="Wingdings" pitchFamily="2" charset="2"/>
              </a:rPr>
              <a:t> </a:t>
            </a:r>
            <a:r>
              <a:rPr lang="de-AT" sz="2400" dirty="0" err="1" smtClean="0">
                <a:sym typeface="Wingdings" pitchFamily="2" charset="2"/>
              </a:rPr>
              <a:t>development</a:t>
            </a:r>
            <a:endParaRPr lang="de-AT" sz="2400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endParaRPr lang="de-AT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>
                <a:solidFill>
                  <a:srgbClr val="E46C0A"/>
                </a:solidFill>
                <a:latin typeface="Arial" charset="0"/>
              </a:rPr>
              <a:t>Four Scenarios for the Future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619875" y="6500813"/>
            <a:ext cx="7556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t>page </a:t>
            </a:r>
            <a:fld id="{F5C84601-D05E-4226-A65B-8C6AE9C8F9A1}" type="slidenum"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de-DE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3" y="1524000"/>
            <a:ext cx="4757737" cy="440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915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 b="1" dirty="0">
                <a:solidFill>
                  <a:srgbClr val="E46C0A"/>
                </a:solidFill>
                <a:latin typeface="Arial" charset="0"/>
              </a:rPr>
              <a:t>Conclusions and Challenges Ahead 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619875" y="6500813"/>
            <a:ext cx="7556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t>page </a:t>
            </a:r>
            <a:fld id="{8F9F522F-E192-493B-9326-9C5549A9AA0B}" type="slidenum"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de-DE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Textfeld 6"/>
          <p:cNvSpPr txBox="1">
            <a:spLocks noChangeArrowheads="1"/>
          </p:cNvSpPr>
          <p:nvPr/>
        </p:nvSpPr>
        <p:spPr bwMode="auto">
          <a:xfrm>
            <a:off x="304800" y="1143000"/>
            <a:ext cx="8001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Scenarios A and C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as ideal-type movement towards development orientation, but political feasibility </a:t>
            </a: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doubtful</a:t>
            </a: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Clr>
                <a:srgbClr val="FF6600"/>
              </a:buClr>
            </a:pP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Scenarios B and D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involve problematic trade-offs, but probably more viable </a:t>
            </a: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options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under current circumstances</a:t>
            </a:r>
            <a:endParaRPr lang="en-GB" sz="2200" dirty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Other challenges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regarding </a:t>
            </a:r>
            <a:r>
              <a:rPr lang="en-GB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development orientation of soft loans:</a:t>
            </a: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spcAft>
                <a:spcPts val="6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Ownership vs. supplier-driven policies</a:t>
            </a:r>
          </a:p>
          <a:p>
            <a:pPr lvl="1">
              <a:spcAft>
                <a:spcPts val="6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Local procurement vs. procurement-tied aid  </a:t>
            </a:r>
          </a:p>
          <a:p>
            <a:pPr lvl="1">
              <a:spcAft>
                <a:spcPts val="60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Lack of monitoring and evaluation provisions vs. ensuring</a:t>
            </a:r>
          </a:p>
          <a:p>
            <a:pPr lvl="1">
              <a:spcAft>
                <a:spcPts val="600"/>
              </a:spcAft>
              <a:buClr>
                <a:srgbClr val="FF6600"/>
              </a:buClr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	effectiveness</a:t>
            </a:r>
          </a:p>
          <a:p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52400" y="1828800"/>
            <a:ext cx="5699125" cy="181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600">
                <a:solidFill>
                  <a:srgbClr val="DA5120"/>
                </a:solidFill>
                <a:latin typeface="Arial" charset="0"/>
                <a:cs typeface="Arial" charset="0"/>
              </a:rPr>
              <a:t>Thank you for your attention!</a:t>
            </a:r>
          </a:p>
          <a:p>
            <a:pPr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>
              <a:solidFill>
                <a:srgbClr val="DA5120"/>
              </a:solidFill>
              <a:latin typeface="Arial" charset="0"/>
              <a:cs typeface="Arial" charset="0"/>
            </a:endParaRPr>
          </a:p>
          <a:p>
            <a:pPr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>
              <a:solidFill>
                <a:srgbClr val="DA5120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79512" y="2420888"/>
            <a:ext cx="5262563" cy="340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Livia Fritz, Werner </a:t>
            </a:r>
            <a:r>
              <a:rPr lang="de-DE" sz="1400" dirty="0" err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Raza</a:t>
            </a:r>
            <a:r>
              <a:rPr lang="de-DE" sz="1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, Manuel Schuler, Eva Schweiger: </a:t>
            </a:r>
            <a:r>
              <a:rPr lang="de-DE" sz="1400" i="1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Export Promotion </a:t>
            </a:r>
            <a:r>
              <a:rPr lang="de-DE" sz="1400" i="1" dirty="0" err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de-DE" sz="1400" i="1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i="1" dirty="0" err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Development</a:t>
            </a:r>
            <a:r>
              <a:rPr lang="de-DE" sz="1400" i="1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i="1" dirty="0" err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Policy</a:t>
            </a:r>
            <a:r>
              <a:rPr lang="de-DE" sz="1400" i="1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sz="1400" i="1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A Comparative Analysis of Soft Loan Policies in Austria, Denmark, Germany and the Netherlands</a:t>
            </a:r>
            <a:r>
              <a:rPr lang="en-US" sz="1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ÖFSE Edition 19, Vienna: Südwind </a:t>
            </a:r>
            <a:r>
              <a:rPr lang="en-US" sz="1400" dirty="0" err="1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Verlag</a:t>
            </a:r>
            <a:r>
              <a:rPr lang="en-US" sz="1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, 459 pages</a:t>
            </a: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400" dirty="0">
              <a:solidFill>
                <a:srgbClr val="3333CC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3333CC"/>
                </a:solidFill>
                <a:latin typeface="Arial" charset="0"/>
                <a:ea typeface="Arial" charset="0"/>
                <a:cs typeface="Arial" charset="0"/>
              </a:rPr>
              <a:t>w.raza@oefse.at </a:t>
            </a:r>
            <a:r>
              <a:rPr lang="en-US" sz="1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1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l.fritz@oefse.at </a:t>
            </a: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600" dirty="0">
              <a:ln w="0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33CC"/>
              </a:solidFill>
              <a:latin typeface="Arial"/>
              <a:ea typeface="Arial" charset="0"/>
              <a:cs typeface="Arial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6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775" y="427038"/>
            <a:ext cx="111601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25" y="427038"/>
            <a:ext cx="1120775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75" y="427038"/>
            <a:ext cx="1114425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E46C0A"/>
                </a:solidFill>
                <a:latin typeface="Arial" charset="0"/>
              </a:rPr>
              <a:t>The ÖFSE Soft Loan Project</a:t>
            </a:r>
            <a:endParaRPr lang="en-GB" dirty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4838" cy="4521200"/>
          </a:xfrm>
        </p:spPr>
        <p:txBody>
          <a:bodyPr/>
          <a:lstStyle/>
          <a:p>
            <a:r>
              <a:rPr lang="de-AT" sz="2400" b="1" dirty="0" err="1" smtClean="0">
                <a:solidFill>
                  <a:srgbClr val="FF9900"/>
                </a:solidFill>
              </a:rPr>
              <a:t>Full</a:t>
            </a:r>
            <a:r>
              <a:rPr lang="de-AT" sz="2400" b="1" dirty="0" smtClean="0">
                <a:solidFill>
                  <a:srgbClr val="FF9900"/>
                </a:solidFill>
              </a:rPr>
              <a:t> </a:t>
            </a:r>
            <a:r>
              <a:rPr lang="de-AT" sz="2400" b="1" dirty="0" err="1" smtClean="0">
                <a:solidFill>
                  <a:srgbClr val="FF9900"/>
                </a:solidFill>
              </a:rPr>
              <a:t>report</a:t>
            </a:r>
            <a:r>
              <a:rPr lang="de-AT" sz="2400" b="1" dirty="0" smtClean="0">
                <a:solidFill>
                  <a:srgbClr val="FF9900"/>
                </a:solidFill>
              </a:rPr>
              <a:t>:</a:t>
            </a:r>
          </a:p>
          <a:p>
            <a:r>
              <a:rPr lang="en-US" sz="2400" dirty="0" smtClean="0"/>
              <a:t>Livia Fritz, Werner Raza, Manuel Schuler, Eva Schweiger: Export Promotion or Development Policy? A Comparative Analysis of Soft Loan Policies in Austria, Denmark, Germany and the Netherlands, ÖFSE Edition 19, Vienna: Südwind </a:t>
            </a:r>
            <a:r>
              <a:rPr lang="en-US" sz="2400" dirty="0" err="1" smtClean="0"/>
              <a:t>Verlag</a:t>
            </a:r>
            <a:r>
              <a:rPr lang="en-US" sz="2400" dirty="0" smtClean="0"/>
              <a:t>, 459 pages</a:t>
            </a:r>
          </a:p>
          <a:p>
            <a:r>
              <a:rPr lang="de-AT" sz="2400" b="1" u="sng" dirty="0" smtClean="0">
                <a:solidFill>
                  <a:srgbClr val="FF9900"/>
                </a:solidFill>
              </a:rPr>
              <a:t>Policy Note:</a:t>
            </a:r>
          </a:p>
          <a:p>
            <a:r>
              <a:rPr lang="de-AT" sz="2400" dirty="0" smtClean="0"/>
              <a:t>Fritz, Livia/Raza, Werner: </a:t>
            </a:r>
            <a:r>
              <a:rPr lang="en-US" sz="2400" dirty="0" smtClean="0"/>
              <a:t>The Future of Soft Loans as an Instrument of Development Finance: an Assessment, ÖFSE Policy Note 11, May 2014</a:t>
            </a:r>
          </a:p>
          <a:p>
            <a:r>
              <a:rPr lang="de-AT" sz="2400" dirty="0" smtClean="0">
                <a:solidFill>
                  <a:schemeClr val="accent2"/>
                </a:solidFill>
              </a:rPr>
              <a:t>All </a:t>
            </a:r>
            <a:r>
              <a:rPr lang="de-AT" sz="2400" dirty="0" err="1" smtClean="0">
                <a:solidFill>
                  <a:schemeClr val="accent2"/>
                </a:solidFill>
              </a:rPr>
              <a:t>publications</a:t>
            </a:r>
            <a:r>
              <a:rPr lang="de-AT" sz="2400" dirty="0" smtClean="0">
                <a:solidFill>
                  <a:schemeClr val="accent2"/>
                </a:solidFill>
              </a:rPr>
              <a:t> </a:t>
            </a:r>
            <a:r>
              <a:rPr lang="de-AT" sz="2400" dirty="0" err="1" smtClean="0">
                <a:solidFill>
                  <a:schemeClr val="accent2"/>
                </a:solidFill>
              </a:rPr>
              <a:t>available</a:t>
            </a:r>
            <a:r>
              <a:rPr lang="de-AT" sz="2400" dirty="0" smtClean="0">
                <a:solidFill>
                  <a:schemeClr val="accent2"/>
                </a:solidFill>
              </a:rPr>
              <a:t> </a:t>
            </a:r>
            <a:r>
              <a:rPr lang="de-AT" sz="2400" dirty="0" err="1" smtClean="0">
                <a:solidFill>
                  <a:schemeClr val="accent2"/>
                </a:solidFill>
              </a:rPr>
              <a:t>at</a:t>
            </a:r>
            <a:r>
              <a:rPr lang="de-AT" sz="2400" dirty="0" smtClean="0">
                <a:solidFill>
                  <a:schemeClr val="accent2"/>
                </a:solidFill>
              </a:rPr>
              <a:t>: </a:t>
            </a:r>
            <a:r>
              <a:rPr lang="de-AT" sz="2400" dirty="0" smtClean="0">
                <a:solidFill>
                  <a:schemeClr val="accent2"/>
                </a:solidFill>
                <a:hlinkClick r:id="rId2"/>
              </a:rPr>
              <a:t>www.oefse.at</a:t>
            </a:r>
            <a:r>
              <a:rPr lang="de-AT" sz="2400" dirty="0" smtClean="0">
                <a:solidFill>
                  <a:schemeClr val="accent2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Thema/ReferentIn</a:t>
            </a: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5867400" cy="1295400"/>
          </a:xfrm>
        </p:spPr>
        <p:txBody>
          <a:bodyPr/>
          <a:lstStyle/>
          <a:p>
            <a:r>
              <a:rPr lang="en-GB" sz="2800" smtClean="0">
                <a:solidFill>
                  <a:srgbClr val="FF6600"/>
                </a:solidFill>
              </a:rPr>
              <a:t>I. Introduction to the Study</a:t>
            </a:r>
          </a:p>
        </p:txBody>
      </p:sp>
      <p:sp>
        <p:nvSpPr>
          <p:cNvPr id="9219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582025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4000" b="1">
                <a:solidFill>
                  <a:srgbClr val="E46C0A"/>
                </a:solidFill>
                <a:latin typeface="Arial" charset="0"/>
              </a:rPr>
              <a:t>Motivation and Research Focus (I)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421688" cy="516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ts val="550"/>
              </a:spcBef>
              <a:spcAft>
                <a:spcPts val="18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Motivation of the Study:</a:t>
            </a:r>
          </a:p>
          <a:p>
            <a:pPr marL="738188" lvl="1" indent="-280988">
              <a:lnSpc>
                <a:spcPct val="90000"/>
              </a:lnSpc>
              <a:spcBef>
                <a:spcPts val="550"/>
              </a:spcBef>
              <a:buClr>
                <a:srgbClr val="DF6421"/>
              </a:buClr>
              <a:buSzPct val="100000"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So far little academic and public attention, though widely used instrument of external finance</a:t>
            </a:r>
          </a:p>
          <a:p>
            <a:pPr marL="738188" lvl="1" indent="-280988">
              <a:lnSpc>
                <a:spcPct val="90000"/>
              </a:lnSpc>
              <a:spcBef>
                <a:spcPts val="550"/>
              </a:spcBef>
              <a:buClr>
                <a:srgbClr val="DF6421"/>
              </a:buClr>
              <a:buSzPct val="100000"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Though counted as ODA, the developmental dimension of soft loan policies has remained rather vague; this begs the question, whether there is a potential to be exploited for a stronger development orientation of soft loans</a:t>
            </a:r>
          </a:p>
          <a:p>
            <a:pPr marL="738188" lvl="1" indent="-280988">
              <a:lnSpc>
                <a:spcPct val="90000"/>
              </a:lnSpc>
              <a:spcBef>
                <a:spcPts val="550"/>
              </a:spcBef>
              <a:buClr>
                <a:srgbClr val="DF6421"/>
              </a:buClr>
              <a:buSzPct val="100000"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DF6421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Research Questions: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DF6421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500"/>
              </a:spcBef>
              <a:buClr>
                <a:srgbClr val="DF6421"/>
              </a:buClr>
              <a:buSzPct val="100000"/>
              <a:buFont typeface="Arial" charset="0"/>
              <a:buAutoNum type="arabicParenBoth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How are development policy aspects integrated into design of soft loan policies at the international level (mainly the Arrangement)? Are they consistent with OECD’s standards &amp; principles for development policy?</a:t>
            </a:r>
          </a:p>
          <a:p>
            <a:pPr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Arial" charset="0"/>
              <a:buAutoNum type="arabicParenBoth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How are development policy aspects implemented in national soft loan programs (case studies) ?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287463" y="6500813"/>
            <a:ext cx="541496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US" sz="1200">
                <a:solidFill>
                  <a:srgbClr val="333333"/>
                </a:solidFill>
                <a:latin typeface="Arial" charset="0"/>
                <a:cs typeface="Arial" charset="0"/>
              </a:rPr>
              <a:t>								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23764B82-D8A2-413E-8FCB-8C832BDEE966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4534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b="1">
                <a:solidFill>
                  <a:srgbClr val="E46C0A"/>
                </a:solidFill>
                <a:latin typeface="Arial" charset="0"/>
              </a:rPr>
              <a:t>Motivation and Research Focus (II)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80988" y="1600200"/>
            <a:ext cx="8445500" cy="4564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Main Parts of the Study:</a:t>
            </a:r>
          </a:p>
          <a:p>
            <a:pPr>
              <a:lnSpc>
                <a:spcPct val="90000"/>
              </a:lnSpc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252538" lvl="1" indent="-5143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Times New Roman" charset="0"/>
              <a:buAutoNum type="romanU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Historical Evolution and Institutional Structure of Tied Aid</a:t>
            </a:r>
          </a:p>
          <a:p>
            <a:pPr marL="1252538" lvl="1" indent="-514350">
              <a:lnSpc>
                <a:spcPct val="90000"/>
              </a:lnSpc>
              <a:spcBef>
                <a:spcPts val="500"/>
              </a:spcBef>
              <a:buClr>
                <a:srgbClr val="DF6421"/>
              </a:buClr>
              <a:buSzPct val="100000"/>
              <a:buFont typeface="Times New Roman" charset="0"/>
              <a:buAutoNum type="romanU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Soft Loan Policies of Four European Donor Countries (Case Studies)</a:t>
            </a:r>
          </a:p>
          <a:p>
            <a:pPr marL="1252538" lvl="1" indent="-514350">
              <a:lnSpc>
                <a:spcPct val="90000"/>
              </a:lnSpc>
              <a:spcBef>
                <a:spcPts val="4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9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Methods:</a:t>
            </a:r>
          </a:p>
          <a:p>
            <a:pPr marL="1252538" lvl="1" indent="-5143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Desk Research</a:t>
            </a:r>
          </a:p>
          <a:p>
            <a:pPr marL="1252538" lvl="1" indent="-5143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Data Analysis</a:t>
            </a:r>
          </a:p>
          <a:p>
            <a:pPr marL="1252538" lvl="1" indent="-5143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Document Analysis of OECD Archive Footage (1978 – 2005)</a:t>
            </a:r>
          </a:p>
          <a:p>
            <a:pPr marL="1252538" lvl="1" indent="-5143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Expert Interviews</a:t>
            </a:r>
          </a:p>
          <a:p>
            <a:pPr marL="1252538" lvl="1" indent="-5143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Case Study Analysis 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6448ABD2-F727-4A75-9FA4-D44E1E171335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837723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4000" b="1">
                <a:solidFill>
                  <a:srgbClr val="E46C0A"/>
                </a:solidFill>
                <a:latin typeface="Arial" charset="0"/>
              </a:rPr>
              <a:t>Key Terminology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429625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50"/>
              </a:spcBef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Tied Aid Credit:</a:t>
            </a:r>
          </a:p>
          <a:p>
            <a:pPr marL="738188" lvl="1" indent="-280988"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Concessional long-term credit (state-supported)</a:t>
            </a:r>
          </a:p>
          <a:p>
            <a:pPr marL="738188" lvl="1" indent="-280988"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Minimum concessionality level of 35 or 50% (depending on recipient country)</a:t>
            </a:r>
          </a:p>
          <a:p>
            <a:pPr marL="738188" lvl="1" indent="-280988"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Limited pool of recipient countries (GNI threshold) </a:t>
            </a:r>
          </a:p>
          <a:p>
            <a:pPr marL="738188" lvl="1" indent="-280988">
              <a:spcBef>
                <a:spcPts val="475"/>
              </a:spcBef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Tied to procurement of goods and services in the donor country</a:t>
            </a:r>
          </a:p>
          <a:p>
            <a:pPr marL="738188" lvl="1" indent="-280988">
              <a:spcBef>
                <a:spcPts val="475"/>
              </a:spcBef>
              <a:spcAft>
                <a:spcPts val="6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Regulated by the Arrangement on Officially Supported Export Credits (in particular Helsinki Package)</a:t>
            </a:r>
          </a:p>
          <a:p>
            <a:pPr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Soft Loan:</a:t>
            </a:r>
          </a:p>
          <a:p>
            <a:pPr marL="738188" lvl="1" indent="-280988">
              <a:spcBef>
                <a:spcPts val="475"/>
              </a:spcBef>
              <a:spcAft>
                <a:spcPts val="12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A concessional loan irrespective of tying status (not subject to the Arrangement) </a:t>
            </a:r>
          </a:p>
          <a:p>
            <a:pPr>
              <a:spcBef>
                <a:spcPts val="5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Arial" charset="0"/>
              </a:rPr>
              <a:t>Development Orientation: </a:t>
            </a:r>
          </a:p>
          <a:p>
            <a:pPr marL="738188" lvl="1" indent="-280988">
              <a:spcBef>
                <a:spcPts val="475"/>
              </a:spcBef>
              <a:spcAft>
                <a:spcPts val="2400"/>
              </a:spcAft>
              <a:buClr>
                <a:srgbClr val="DF6421"/>
              </a:buClr>
              <a:buSzPct val="100000"/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Arial" charset="0"/>
                <a:cs typeface="Arial" charset="0"/>
              </a:rPr>
              <a:t>DAC guidelines and principles (e.g. Paris Declaration, Policy Coherence for Development)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575425" y="6500813"/>
            <a:ext cx="8001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t>page </a:t>
            </a:r>
            <a:fld id="{6B54DAE8-B4E1-436B-99FB-C066A2A677F1}" type="slidenum">
              <a:rPr lang="de-DE" sz="1200">
                <a:solidFill>
                  <a:srgbClr val="333333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de-DE" sz="120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5867400" cy="1295400"/>
          </a:xfrm>
        </p:spPr>
        <p:txBody>
          <a:bodyPr/>
          <a:lstStyle/>
          <a:p>
            <a:r>
              <a:rPr lang="en-GB" sz="2800" smtClean="0">
                <a:solidFill>
                  <a:srgbClr val="FF6600"/>
                </a:solidFill>
              </a:rPr>
              <a:t>II. Statistical Overview</a:t>
            </a:r>
          </a:p>
        </p:txBody>
      </p:sp>
      <p:sp>
        <p:nvSpPr>
          <p:cNvPr id="15363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80988" y="274638"/>
            <a:ext cx="87185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>
                <a:solidFill>
                  <a:srgbClr val="E46C0A"/>
                </a:solidFill>
                <a:latin typeface="Arial" charset="0"/>
              </a:rPr>
              <a:t>Quantitative Importance of Soft Loans (1)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619875" y="6500813"/>
            <a:ext cx="7556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t>page </a:t>
            </a:r>
            <a:fld id="{C9B94EFA-6181-4D2C-B8E8-1F50D121312C}" type="slidenum"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de-DE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15925" y="1260475"/>
            <a:ext cx="7802563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200">
                <a:solidFill>
                  <a:srgbClr val="000000"/>
                </a:solidFill>
                <a:latin typeface="Arial" charset="0"/>
              </a:rPr>
              <a:t>Overview of the Volume and Number of Tied Aid Notifications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200">
                <a:solidFill>
                  <a:srgbClr val="000000"/>
                </a:solidFill>
                <a:latin typeface="Arial" charset="0"/>
              </a:rPr>
              <a:t> (million USD)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79613"/>
            <a:ext cx="7613650" cy="425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480175"/>
            <a:ext cx="59721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80988" y="179388"/>
            <a:ext cx="8718550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>
                <a:solidFill>
                  <a:srgbClr val="E46C0A"/>
                </a:solidFill>
                <a:latin typeface="Arial" charset="0"/>
              </a:rPr>
              <a:t>Quantitative Importance of Soft Loans (2)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619875" y="6500813"/>
            <a:ext cx="7556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t>page </a:t>
            </a:r>
            <a:fld id="{70DEDF60-12C1-432D-9F5C-6099EFA649DF}" type="slidenum">
              <a:rPr lang="de-DE" sz="1200">
                <a:solidFill>
                  <a:srgbClr val="404040"/>
                </a:solidFill>
                <a:latin typeface="Arial" charset="0"/>
                <a:cs typeface="Arial" charset="0"/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de-DE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3820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000">
                <a:solidFill>
                  <a:srgbClr val="000000"/>
                </a:solidFill>
                <a:latin typeface="Arial" charset="0"/>
              </a:rPr>
              <a:t>Donors According to the Volume of Helsinki-Type Tied Aid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000">
                <a:solidFill>
                  <a:srgbClr val="000000"/>
                </a:solidFill>
                <a:latin typeface="Arial" charset="0"/>
              </a:rPr>
              <a:t>and Tied Aid per Donor Country (1995-2005)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6300788"/>
            <a:ext cx="597217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838200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577303203E64B851531CAD88BB91E" ma:contentTypeVersion="0" ma:contentTypeDescription="Create a new document." ma:contentTypeScope="" ma:versionID="158607e01f3d51c43dbce350fcb9d2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58067901229f55c8c61ab1e5ca17a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FE6B95-7A88-4A45-97E3-05F64F75A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135194-81D3-45AB-AC18-A88B7AF13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F3CE64-C141-4AE6-8DDE-076299F888DE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On-screen Show (4:3)</PresentationFormat>
  <Paragraphs>209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2_Office-Design</vt:lpstr>
      <vt:lpstr>3_Office-Design</vt:lpstr>
      <vt:lpstr>4_Office-Design</vt:lpstr>
      <vt:lpstr>5_Office-Design</vt:lpstr>
      <vt:lpstr>6_Office-Design</vt:lpstr>
      <vt:lpstr>7_Office-Design</vt:lpstr>
      <vt:lpstr>PowerPoint Presentation</vt:lpstr>
      <vt:lpstr>PowerPoint Presentation</vt:lpstr>
      <vt:lpstr>I. Introduction to the Study</vt:lpstr>
      <vt:lpstr>PowerPoint Presentation</vt:lpstr>
      <vt:lpstr>PowerPoint Presentation</vt:lpstr>
      <vt:lpstr>PowerPoint Presentation</vt:lpstr>
      <vt:lpstr>II. Statistical Overview</vt:lpstr>
      <vt:lpstr>PowerPoint Presentation</vt:lpstr>
      <vt:lpstr>PowerPoint Presentation</vt:lpstr>
      <vt:lpstr>PowerPoint Presentation</vt:lpstr>
      <vt:lpstr>PowerPoint Presentation</vt:lpstr>
      <vt:lpstr>III. Comparative Assessment of Case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Options for the Future of  Soft  Loan Financing </vt:lpstr>
      <vt:lpstr>Emerging Trends in Development Finance</vt:lpstr>
      <vt:lpstr>PowerPoint Presentation</vt:lpstr>
      <vt:lpstr>PowerPoint Presentation</vt:lpstr>
      <vt:lpstr>PowerPoint Presentation</vt:lpstr>
      <vt:lpstr>The ÖFSE Soft Loan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Raza Werner</dc:creator>
  <cp:lastModifiedBy>Rasmus Hundsbæk Pedersen</cp:lastModifiedBy>
  <cp:revision>101</cp:revision>
  <cp:lastPrinted>1601-01-01T00:00:00Z</cp:lastPrinted>
  <dcterms:created xsi:type="dcterms:W3CDTF">2014-09-10T13:23:14Z</dcterms:created>
  <dcterms:modified xsi:type="dcterms:W3CDTF">2014-12-03T16:13:00Z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0x010100A20577303203E64B851531CAD88BB91E</vt:lpwstr>
  </property>
  <property fmtid="{D5CDD505-2E9C-101B-9397-08002B2CF9AE}" pid="3" name="IsMyDocuments">
    <vt:bool>true</vt:bool>
  </property>
</Properties>
</file>