
<file path=[Content_Types].xml><?xml version="1.0" encoding="utf-8"?>
<Types xmlns="http://schemas.openxmlformats.org/package/2006/content-types">
  <Default Extension="xml" ContentType="application/xml"/>
  <Default Extension="docx" ContentType="application/vnd.openxmlformats-officedocument.wordprocessingml.document"/>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28"/>
  </p:notesMasterIdLst>
  <p:sldIdLst>
    <p:sldId id="256" r:id="rId5"/>
    <p:sldId id="257" r:id="rId6"/>
    <p:sldId id="258" r:id="rId7"/>
    <p:sldId id="259" r:id="rId8"/>
    <p:sldId id="279" r:id="rId9"/>
    <p:sldId id="260" r:id="rId10"/>
    <p:sldId id="261" r:id="rId11"/>
    <p:sldId id="262" r:id="rId12"/>
    <p:sldId id="271" r:id="rId13"/>
    <p:sldId id="280" r:id="rId14"/>
    <p:sldId id="265" r:id="rId15"/>
    <p:sldId id="267" r:id="rId16"/>
    <p:sldId id="268" r:id="rId17"/>
    <p:sldId id="269" r:id="rId18"/>
    <p:sldId id="263" r:id="rId19"/>
    <p:sldId id="264" r:id="rId20"/>
    <p:sldId id="272" r:id="rId21"/>
    <p:sldId id="273" r:id="rId22"/>
    <p:sldId id="274" r:id="rId23"/>
    <p:sldId id="275" r:id="rId24"/>
    <p:sldId id="276" r:id="rId25"/>
    <p:sldId id="277" r:id="rId26"/>
    <p:sldId id="278" r:id="rId2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22590" autoAdjust="0"/>
    <p:restoredTop sz="94673" autoAdjust="0"/>
  </p:normalViewPr>
  <p:slideViewPr>
    <p:cSldViewPr snapToGrid="0" snapToObjects="1">
      <p:cViewPr varScale="1">
        <p:scale>
          <a:sx n="140" d="100"/>
          <a:sy n="140" d="100"/>
        </p:scale>
        <p:origin x="-254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Claes\Dropbox\Danida%20B2B\My%20working%20material\Summary%20of%20base%20data.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C:\Users\Claes\Dropbox\Danida%20B2B\My%20working%20material\Summary%20of%20base%20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laes\Dropbox\Danida%20B2B\My%20working%20material\Summary%20of%20base%20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laes\Dropbox\Danida%20B2B\My%20working%20material\Summary%20of%20base%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stacked"/>
        <c:varyColors val="0"/>
        <c:ser>
          <c:idx val="0"/>
          <c:order val="0"/>
          <c:tx>
            <c:strRef>
              <c:f>Blad1!$C$3</c:f>
              <c:strCache>
                <c:ptCount val="1"/>
                <c:pt idx="0">
                  <c:v>PILOT</c:v>
                </c:pt>
              </c:strCache>
            </c:strRef>
          </c:tx>
          <c:invertIfNegative val="0"/>
          <c:cat>
            <c:strRef>
              <c:f>Blad1!$A$4:$B$23</c:f>
              <c:strCache>
                <c:ptCount val="20"/>
                <c:pt idx="1">
                  <c:v>VIETNAM</c:v>
                </c:pt>
                <c:pt idx="2">
                  <c:v>EGYPT</c:v>
                </c:pt>
                <c:pt idx="3">
                  <c:v>SOUTH AFRICA</c:v>
                </c:pt>
                <c:pt idx="4">
                  <c:v>KENYA</c:v>
                </c:pt>
                <c:pt idx="5">
                  <c:v>UGANDA</c:v>
                </c:pt>
                <c:pt idx="6">
                  <c:v>BANGLADESH</c:v>
                </c:pt>
                <c:pt idx="7">
                  <c:v>GHANA</c:v>
                </c:pt>
                <c:pt idx="8">
                  <c:v>MOZAMBIQUE</c:v>
                </c:pt>
                <c:pt idx="9">
                  <c:v>TANZANIA</c:v>
                </c:pt>
                <c:pt idx="10">
                  <c:v>BOLIVIA</c:v>
                </c:pt>
                <c:pt idx="11">
                  <c:v>NICARAGUA</c:v>
                </c:pt>
                <c:pt idx="12">
                  <c:v>CHINA</c:v>
                </c:pt>
                <c:pt idx="13">
                  <c:v>ZAMBIA</c:v>
                </c:pt>
                <c:pt idx="14">
                  <c:v>NEPAL</c:v>
                </c:pt>
                <c:pt idx="15">
                  <c:v>BHUTAN</c:v>
                </c:pt>
                <c:pt idx="16">
                  <c:v>INDONESIA</c:v>
                </c:pt>
                <c:pt idx="17">
                  <c:v>BURKINA FASO</c:v>
                </c:pt>
                <c:pt idx="18">
                  <c:v>BENIN</c:v>
                </c:pt>
                <c:pt idx="19">
                  <c:v>MALI</c:v>
                </c:pt>
              </c:strCache>
            </c:strRef>
          </c:cat>
          <c:val>
            <c:numRef>
              <c:f>Blad1!$C$4:$C$23</c:f>
              <c:numCache>
                <c:formatCode>General</c:formatCode>
                <c:ptCount val="20"/>
                <c:pt idx="1">
                  <c:v>24.0</c:v>
                </c:pt>
                <c:pt idx="2">
                  <c:v>27.0</c:v>
                </c:pt>
                <c:pt idx="3">
                  <c:v>23.0</c:v>
                </c:pt>
                <c:pt idx="4">
                  <c:v>12.0</c:v>
                </c:pt>
                <c:pt idx="5">
                  <c:v>16.0</c:v>
                </c:pt>
                <c:pt idx="6">
                  <c:v>18.0</c:v>
                </c:pt>
                <c:pt idx="7">
                  <c:v>22.0</c:v>
                </c:pt>
                <c:pt idx="8">
                  <c:v>14.0</c:v>
                </c:pt>
                <c:pt idx="9">
                  <c:v>14.0</c:v>
                </c:pt>
                <c:pt idx="10">
                  <c:v>5.0</c:v>
                </c:pt>
                <c:pt idx="11">
                  <c:v>6.0</c:v>
                </c:pt>
                <c:pt idx="12">
                  <c:v>5.0</c:v>
                </c:pt>
                <c:pt idx="13">
                  <c:v>7.0</c:v>
                </c:pt>
                <c:pt idx="14">
                  <c:v>5.0</c:v>
                </c:pt>
                <c:pt idx="15">
                  <c:v>3.0</c:v>
                </c:pt>
                <c:pt idx="16">
                  <c:v>3.0</c:v>
                </c:pt>
                <c:pt idx="17">
                  <c:v>1.0</c:v>
                </c:pt>
                <c:pt idx="18">
                  <c:v>0.0</c:v>
                </c:pt>
                <c:pt idx="19">
                  <c:v>0.0</c:v>
                </c:pt>
              </c:numCache>
            </c:numRef>
          </c:val>
        </c:ser>
        <c:ser>
          <c:idx val="1"/>
          <c:order val="1"/>
          <c:tx>
            <c:strRef>
              <c:f>Blad1!$D$3</c:f>
              <c:strCache>
                <c:ptCount val="1"/>
                <c:pt idx="0">
                  <c:v>PROJECT</c:v>
                </c:pt>
              </c:strCache>
            </c:strRef>
          </c:tx>
          <c:invertIfNegative val="0"/>
          <c:cat>
            <c:strRef>
              <c:f>Blad1!$A$4:$B$23</c:f>
              <c:strCache>
                <c:ptCount val="20"/>
                <c:pt idx="1">
                  <c:v>VIETNAM</c:v>
                </c:pt>
                <c:pt idx="2">
                  <c:v>EGYPT</c:v>
                </c:pt>
                <c:pt idx="3">
                  <c:v>SOUTH AFRICA</c:v>
                </c:pt>
                <c:pt idx="4">
                  <c:v>KENYA</c:v>
                </c:pt>
                <c:pt idx="5">
                  <c:v>UGANDA</c:v>
                </c:pt>
                <c:pt idx="6">
                  <c:v>BANGLADESH</c:v>
                </c:pt>
                <c:pt idx="7">
                  <c:v>GHANA</c:v>
                </c:pt>
                <c:pt idx="8">
                  <c:v>MOZAMBIQUE</c:v>
                </c:pt>
                <c:pt idx="9">
                  <c:v>TANZANIA</c:v>
                </c:pt>
                <c:pt idx="10">
                  <c:v>BOLIVIA</c:v>
                </c:pt>
                <c:pt idx="11">
                  <c:v>NICARAGUA</c:v>
                </c:pt>
                <c:pt idx="12">
                  <c:v>CHINA</c:v>
                </c:pt>
                <c:pt idx="13">
                  <c:v>ZAMBIA</c:v>
                </c:pt>
                <c:pt idx="14">
                  <c:v>NEPAL</c:v>
                </c:pt>
                <c:pt idx="15">
                  <c:v>BHUTAN</c:v>
                </c:pt>
                <c:pt idx="16">
                  <c:v>INDONESIA</c:v>
                </c:pt>
                <c:pt idx="17">
                  <c:v>BURKINA FASO</c:v>
                </c:pt>
                <c:pt idx="18">
                  <c:v>BENIN</c:v>
                </c:pt>
                <c:pt idx="19">
                  <c:v>MALI</c:v>
                </c:pt>
              </c:strCache>
            </c:strRef>
          </c:cat>
          <c:val>
            <c:numRef>
              <c:f>Blad1!$D$4:$D$23</c:f>
              <c:numCache>
                <c:formatCode>General</c:formatCode>
                <c:ptCount val="20"/>
                <c:pt idx="1">
                  <c:v>37.0</c:v>
                </c:pt>
                <c:pt idx="2">
                  <c:v>22.0</c:v>
                </c:pt>
                <c:pt idx="3">
                  <c:v>20.0</c:v>
                </c:pt>
                <c:pt idx="4">
                  <c:v>28.0</c:v>
                </c:pt>
                <c:pt idx="5">
                  <c:v>21.0</c:v>
                </c:pt>
                <c:pt idx="6">
                  <c:v>15.0</c:v>
                </c:pt>
                <c:pt idx="7">
                  <c:v>10.0</c:v>
                </c:pt>
                <c:pt idx="8">
                  <c:v>18.0</c:v>
                </c:pt>
                <c:pt idx="9">
                  <c:v>13.0</c:v>
                </c:pt>
                <c:pt idx="10">
                  <c:v>21.0</c:v>
                </c:pt>
                <c:pt idx="11">
                  <c:v>11.0</c:v>
                </c:pt>
                <c:pt idx="12">
                  <c:v>11.0</c:v>
                </c:pt>
                <c:pt idx="13">
                  <c:v>6.0</c:v>
                </c:pt>
                <c:pt idx="14">
                  <c:v>2.0</c:v>
                </c:pt>
                <c:pt idx="15">
                  <c:v>3.0</c:v>
                </c:pt>
                <c:pt idx="16">
                  <c:v>1.0</c:v>
                </c:pt>
                <c:pt idx="17">
                  <c:v>1.0</c:v>
                </c:pt>
                <c:pt idx="18">
                  <c:v>0.0</c:v>
                </c:pt>
                <c:pt idx="19">
                  <c:v>0.0</c:v>
                </c:pt>
              </c:numCache>
            </c:numRef>
          </c:val>
        </c:ser>
        <c:dLbls>
          <c:showLegendKey val="0"/>
          <c:showVal val="0"/>
          <c:showCatName val="0"/>
          <c:showSerName val="0"/>
          <c:showPercent val="0"/>
          <c:showBubbleSize val="0"/>
        </c:dLbls>
        <c:gapWidth val="150"/>
        <c:overlap val="100"/>
        <c:axId val="-2119800440"/>
        <c:axId val="-2119660792"/>
      </c:barChart>
      <c:catAx>
        <c:axId val="-2119800440"/>
        <c:scaling>
          <c:orientation val="minMax"/>
        </c:scaling>
        <c:delete val="0"/>
        <c:axPos val="b"/>
        <c:numFmt formatCode="General" sourceLinked="0"/>
        <c:majorTickMark val="out"/>
        <c:minorTickMark val="none"/>
        <c:tickLblPos val="nextTo"/>
        <c:txPr>
          <a:bodyPr/>
          <a:lstStyle/>
          <a:p>
            <a:pPr>
              <a:defRPr sz="800">
                <a:latin typeface="Garamond" panose="02020404030301010803" pitchFamily="18" charset="0"/>
              </a:defRPr>
            </a:pPr>
            <a:endParaRPr lang="en-US"/>
          </a:p>
        </c:txPr>
        <c:crossAx val="-2119660792"/>
        <c:crosses val="autoZero"/>
        <c:auto val="1"/>
        <c:lblAlgn val="ctr"/>
        <c:lblOffset val="100"/>
        <c:noMultiLvlLbl val="0"/>
      </c:catAx>
      <c:valAx>
        <c:axId val="-2119660792"/>
        <c:scaling>
          <c:orientation val="minMax"/>
        </c:scaling>
        <c:delete val="0"/>
        <c:axPos val="l"/>
        <c:majorGridlines/>
        <c:numFmt formatCode="General" sourceLinked="1"/>
        <c:majorTickMark val="out"/>
        <c:minorTickMark val="none"/>
        <c:tickLblPos val="nextTo"/>
        <c:txPr>
          <a:bodyPr/>
          <a:lstStyle/>
          <a:p>
            <a:pPr>
              <a:defRPr sz="800">
                <a:latin typeface="Garamond" panose="02020404030301010803" pitchFamily="18" charset="0"/>
              </a:defRPr>
            </a:pPr>
            <a:endParaRPr lang="en-US"/>
          </a:p>
        </c:txPr>
        <c:crossAx val="-2119800440"/>
        <c:crosses val="autoZero"/>
        <c:crossBetween val="between"/>
      </c:valAx>
    </c:plotArea>
    <c:legend>
      <c:legendPos val="r"/>
      <c:layout>
        <c:manualLayout>
          <c:xMode val="edge"/>
          <c:yMode val="edge"/>
          <c:x val="0.891104549431321"/>
          <c:y val="0.452563796920125"/>
          <c:w val="0.0965497715563332"/>
          <c:h val="0.0948721852122962"/>
        </c:manualLayout>
      </c:layout>
      <c:overlay val="0"/>
      <c:txPr>
        <a:bodyPr/>
        <a:lstStyle/>
        <a:p>
          <a:pPr>
            <a:defRPr sz="800">
              <a:latin typeface="Garamond" panose="02020404030301010803" pitchFamily="18" charset="0"/>
            </a:defRPr>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bar"/>
        <c:grouping val="clustered"/>
        <c:varyColors val="0"/>
        <c:ser>
          <c:idx val="0"/>
          <c:order val="0"/>
          <c:invertIfNegative val="0"/>
          <c:cat>
            <c:strRef>
              <c:f>Blad3!$A$54:$A$69</c:f>
              <c:strCache>
                <c:ptCount val="16"/>
                <c:pt idx="0">
                  <c:v>Tourism</c:v>
                </c:pt>
                <c:pt idx="1">
                  <c:v>Security services</c:v>
                </c:pt>
                <c:pt idx="2">
                  <c:v>Printing</c:v>
                </c:pt>
                <c:pt idx="3">
                  <c:v>Transport &amp; logistics</c:v>
                </c:pt>
                <c:pt idx="4">
                  <c:v>Construction</c:v>
                </c:pt>
                <c:pt idx="5">
                  <c:v>Handicraft</c:v>
                </c:pt>
                <c:pt idx="6">
                  <c:v>Marine techonologies</c:v>
                </c:pt>
                <c:pt idx="7">
                  <c:v>Mechnical engineering</c:v>
                </c:pt>
                <c:pt idx="8">
                  <c:v>Furniture &amp; wood products</c:v>
                </c:pt>
                <c:pt idx="9">
                  <c:v>Health services &amp; medical supplies</c:v>
                </c:pt>
                <c:pt idx="10">
                  <c:v>Fishery &amp; aquaculture</c:v>
                </c:pt>
                <c:pt idx="11">
                  <c:v>Consultancy &amp; training</c:v>
                </c:pt>
                <c:pt idx="12">
                  <c:v>Garments &amp; textiles</c:v>
                </c:pt>
                <c:pt idx="13">
                  <c:v>Environmental technology</c:v>
                </c:pt>
                <c:pt idx="14">
                  <c:v>ICT </c:v>
                </c:pt>
                <c:pt idx="15">
                  <c:v>Agroindustries &amp; food</c:v>
                </c:pt>
              </c:strCache>
            </c:strRef>
          </c:cat>
          <c:val>
            <c:numRef>
              <c:f>Blad3!$B$54:$B$69</c:f>
              <c:numCache>
                <c:formatCode>General</c:formatCode>
                <c:ptCount val="16"/>
                <c:pt idx="0">
                  <c:v>4.0</c:v>
                </c:pt>
                <c:pt idx="1">
                  <c:v>4.0</c:v>
                </c:pt>
                <c:pt idx="2">
                  <c:v>6.0</c:v>
                </c:pt>
                <c:pt idx="3">
                  <c:v>6.0</c:v>
                </c:pt>
                <c:pt idx="4">
                  <c:v>7.0</c:v>
                </c:pt>
                <c:pt idx="5">
                  <c:v>8.0</c:v>
                </c:pt>
                <c:pt idx="6">
                  <c:v>9.0</c:v>
                </c:pt>
                <c:pt idx="7">
                  <c:v>15.0</c:v>
                </c:pt>
                <c:pt idx="8">
                  <c:v>17.0</c:v>
                </c:pt>
                <c:pt idx="9">
                  <c:v>18.0</c:v>
                </c:pt>
                <c:pt idx="10">
                  <c:v>20.0</c:v>
                </c:pt>
                <c:pt idx="11">
                  <c:v>22.0</c:v>
                </c:pt>
                <c:pt idx="12">
                  <c:v>26.0</c:v>
                </c:pt>
                <c:pt idx="13">
                  <c:v>61.0</c:v>
                </c:pt>
                <c:pt idx="14">
                  <c:v>77.0</c:v>
                </c:pt>
                <c:pt idx="15">
                  <c:v>115.0</c:v>
                </c:pt>
              </c:numCache>
            </c:numRef>
          </c:val>
        </c:ser>
        <c:dLbls>
          <c:showLegendKey val="0"/>
          <c:showVal val="0"/>
          <c:showCatName val="0"/>
          <c:showSerName val="0"/>
          <c:showPercent val="0"/>
          <c:showBubbleSize val="0"/>
        </c:dLbls>
        <c:gapWidth val="150"/>
        <c:axId val="-2118999848"/>
        <c:axId val="-2116697832"/>
      </c:barChart>
      <c:catAx>
        <c:axId val="-2118999848"/>
        <c:scaling>
          <c:orientation val="minMax"/>
        </c:scaling>
        <c:delete val="0"/>
        <c:axPos val="l"/>
        <c:majorTickMark val="out"/>
        <c:minorTickMark val="none"/>
        <c:tickLblPos val="nextTo"/>
        <c:txPr>
          <a:bodyPr/>
          <a:lstStyle/>
          <a:p>
            <a:pPr>
              <a:defRPr sz="800">
                <a:latin typeface="Garamond" panose="02020404030301010803" pitchFamily="18" charset="0"/>
              </a:defRPr>
            </a:pPr>
            <a:endParaRPr lang="en-US"/>
          </a:p>
        </c:txPr>
        <c:crossAx val="-2116697832"/>
        <c:crosses val="autoZero"/>
        <c:auto val="1"/>
        <c:lblAlgn val="ctr"/>
        <c:lblOffset val="100"/>
        <c:noMultiLvlLbl val="0"/>
      </c:catAx>
      <c:valAx>
        <c:axId val="-2116697832"/>
        <c:scaling>
          <c:orientation val="minMax"/>
        </c:scaling>
        <c:delete val="0"/>
        <c:axPos val="b"/>
        <c:majorGridlines/>
        <c:numFmt formatCode="General" sourceLinked="1"/>
        <c:majorTickMark val="out"/>
        <c:minorTickMark val="none"/>
        <c:tickLblPos val="nextTo"/>
        <c:txPr>
          <a:bodyPr/>
          <a:lstStyle/>
          <a:p>
            <a:pPr>
              <a:defRPr sz="800">
                <a:latin typeface="Garamond" panose="02020404030301010803" pitchFamily="18" charset="0"/>
              </a:defRPr>
            </a:pPr>
            <a:endParaRPr lang="en-US"/>
          </a:p>
        </c:txPr>
        <c:crossAx val="-2118999848"/>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Blad3!$B$176</c:f>
              <c:strCache>
                <c:ptCount val="1"/>
                <c:pt idx="0">
                  <c:v>None </c:v>
                </c:pt>
              </c:strCache>
            </c:strRef>
          </c:tx>
          <c:invertIfNegative val="0"/>
          <c:cat>
            <c:strRef>
              <c:f>Blad3!$A$177:$A$179</c:f>
              <c:strCache>
                <c:ptCount val="3"/>
                <c:pt idx="0">
                  <c:v>Uganda</c:v>
                </c:pt>
                <c:pt idx="1">
                  <c:v>Bangladesh</c:v>
                </c:pt>
                <c:pt idx="2">
                  <c:v>Random sample</c:v>
                </c:pt>
              </c:strCache>
            </c:strRef>
          </c:cat>
          <c:val>
            <c:numRef>
              <c:f>Blad3!$B$177:$B$179</c:f>
              <c:numCache>
                <c:formatCode>General</c:formatCode>
                <c:ptCount val="3"/>
                <c:pt idx="0">
                  <c:v>13.0</c:v>
                </c:pt>
                <c:pt idx="1">
                  <c:v>16.0</c:v>
                </c:pt>
                <c:pt idx="2">
                  <c:v>37.0</c:v>
                </c:pt>
              </c:numCache>
            </c:numRef>
          </c:val>
        </c:ser>
        <c:ser>
          <c:idx val="1"/>
          <c:order val="1"/>
          <c:tx>
            <c:strRef>
              <c:f>Blad3!$C$176</c:f>
              <c:strCache>
                <c:ptCount val="1"/>
                <c:pt idx="0">
                  <c:v>Some </c:v>
                </c:pt>
              </c:strCache>
            </c:strRef>
          </c:tx>
          <c:invertIfNegative val="0"/>
          <c:cat>
            <c:strRef>
              <c:f>Blad3!$A$177:$A$179</c:f>
              <c:strCache>
                <c:ptCount val="3"/>
                <c:pt idx="0">
                  <c:v>Uganda</c:v>
                </c:pt>
                <c:pt idx="1">
                  <c:v>Bangladesh</c:v>
                </c:pt>
                <c:pt idx="2">
                  <c:v>Random sample</c:v>
                </c:pt>
              </c:strCache>
            </c:strRef>
          </c:cat>
          <c:val>
            <c:numRef>
              <c:f>Blad3!$C$177:$C$179</c:f>
              <c:numCache>
                <c:formatCode>General</c:formatCode>
                <c:ptCount val="3"/>
                <c:pt idx="0">
                  <c:v>13.0</c:v>
                </c:pt>
                <c:pt idx="1">
                  <c:v>14.0</c:v>
                </c:pt>
                <c:pt idx="2">
                  <c:v>30.0</c:v>
                </c:pt>
              </c:numCache>
            </c:numRef>
          </c:val>
        </c:ser>
        <c:ser>
          <c:idx val="2"/>
          <c:order val="2"/>
          <c:tx>
            <c:strRef>
              <c:f>Blad3!$D$176</c:f>
              <c:strCache>
                <c:ptCount val="1"/>
                <c:pt idx="0">
                  <c:v>Considerable </c:v>
                </c:pt>
              </c:strCache>
            </c:strRef>
          </c:tx>
          <c:invertIfNegative val="0"/>
          <c:cat>
            <c:strRef>
              <c:f>Blad3!$A$177:$A$179</c:f>
              <c:strCache>
                <c:ptCount val="3"/>
                <c:pt idx="0">
                  <c:v>Uganda</c:v>
                </c:pt>
                <c:pt idx="1">
                  <c:v>Bangladesh</c:v>
                </c:pt>
                <c:pt idx="2">
                  <c:v>Random sample</c:v>
                </c:pt>
              </c:strCache>
            </c:strRef>
          </c:cat>
          <c:val>
            <c:numRef>
              <c:f>Blad3!$D$177:$D$179</c:f>
              <c:numCache>
                <c:formatCode>General</c:formatCode>
                <c:ptCount val="3"/>
                <c:pt idx="0">
                  <c:v>11.0</c:v>
                </c:pt>
                <c:pt idx="1">
                  <c:v>3.0</c:v>
                </c:pt>
                <c:pt idx="2">
                  <c:v>13.0</c:v>
                </c:pt>
              </c:numCache>
            </c:numRef>
          </c:val>
        </c:ser>
        <c:dLbls>
          <c:showLegendKey val="0"/>
          <c:showVal val="0"/>
          <c:showCatName val="0"/>
          <c:showSerName val="0"/>
          <c:showPercent val="0"/>
          <c:showBubbleSize val="0"/>
        </c:dLbls>
        <c:gapWidth val="150"/>
        <c:overlap val="100"/>
        <c:axId val="-2118756248"/>
        <c:axId val="-2117246792"/>
      </c:barChart>
      <c:catAx>
        <c:axId val="-2118756248"/>
        <c:scaling>
          <c:orientation val="minMax"/>
        </c:scaling>
        <c:delete val="0"/>
        <c:axPos val="b"/>
        <c:majorTickMark val="out"/>
        <c:minorTickMark val="none"/>
        <c:tickLblPos val="nextTo"/>
        <c:crossAx val="-2117246792"/>
        <c:crosses val="autoZero"/>
        <c:auto val="1"/>
        <c:lblAlgn val="ctr"/>
        <c:lblOffset val="100"/>
        <c:noMultiLvlLbl val="0"/>
      </c:catAx>
      <c:valAx>
        <c:axId val="-2117246792"/>
        <c:scaling>
          <c:orientation val="minMax"/>
        </c:scaling>
        <c:delete val="0"/>
        <c:axPos val="l"/>
        <c:majorGridlines/>
        <c:numFmt formatCode="0%" sourceLinked="1"/>
        <c:majorTickMark val="out"/>
        <c:minorTickMark val="none"/>
        <c:tickLblPos val="nextTo"/>
        <c:crossAx val="-2118756248"/>
        <c:crosses val="autoZero"/>
        <c:crossBetween val="between"/>
      </c:valAx>
    </c:plotArea>
    <c:legend>
      <c:legendPos val="r"/>
      <c:layout/>
      <c:overlay val="0"/>
    </c:legend>
    <c:plotVisOnly val="1"/>
    <c:dispBlanksAs val="gap"/>
    <c:showDLblsOverMax val="0"/>
  </c:chart>
  <c:txPr>
    <a:bodyPr/>
    <a:lstStyle/>
    <a:p>
      <a:pPr>
        <a:defRPr>
          <a:latin typeface="Garamond" pitchFamily="18"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1059585723961"/>
          <c:y val="0.0582874099194574"/>
          <c:w val="0.629831708345582"/>
          <c:h val="0.799986147873946"/>
        </c:manualLayout>
      </c:layout>
      <c:barChart>
        <c:barDir val="col"/>
        <c:grouping val="percentStacked"/>
        <c:varyColors val="0"/>
        <c:ser>
          <c:idx val="0"/>
          <c:order val="0"/>
          <c:tx>
            <c:strRef>
              <c:f>Blad3!$A$216</c:f>
              <c:strCache>
                <c:ptCount val="1"/>
                <c:pt idx="0">
                  <c:v>None</c:v>
                </c:pt>
              </c:strCache>
            </c:strRef>
          </c:tx>
          <c:invertIfNegative val="0"/>
          <c:cat>
            <c:strRef>
              <c:f>Blad3!$B$215:$D$215</c:f>
              <c:strCache>
                <c:ptCount val="3"/>
                <c:pt idx="0">
                  <c:v>Random sample</c:v>
                </c:pt>
                <c:pt idx="1">
                  <c:v>Uganda</c:v>
                </c:pt>
                <c:pt idx="2">
                  <c:v>Bangladesh</c:v>
                </c:pt>
              </c:strCache>
            </c:strRef>
          </c:cat>
          <c:val>
            <c:numRef>
              <c:f>Blad3!$B$216:$D$216</c:f>
              <c:numCache>
                <c:formatCode>General</c:formatCode>
                <c:ptCount val="3"/>
                <c:pt idx="0">
                  <c:v>54.0</c:v>
                </c:pt>
                <c:pt idx="1">
                  <c:v>16.0</c:v>
                </c:pt>
                <c:pt idx="2">
                  <c:v>24.0</c:v>
                </c:pt>
              </c:numCache>
            </c:numRef>
          </c:val>
        </c:ser>
        <c:ser>
          <c:idx val="1"/>
          <c:order val="1"/>
          <c:tx>
            <c:strRef>
              <c:f>Blad3!$A$217</c:f>
              <c:strCache>
                <c:ptCount val="1"/>
                <c:pt idx="0">
                  <c:v>Some</c:v>
                </c:pt>
              </c:strCache>
            </c:strRef>
          </c:tx>
          <c:invertIfNegative val="0"/>
          <c:cat>
            <c:strRef>
              <c:f>Blad3!$B$215:$D$215</c:f>
              <c:strCache>
                <c:ptCount val="3"/>
                <c:pt idx="0">
                  <c:v>Random sample</c:v>
                </c:pt>
                <c:pt idx="1">
                  <c:v>Uganda</c:v>
                </c:pt>
                <c:pt idx="2">
                  <c:v>Bangladesh</c:v>
                </c:pt>
              </c:strCache>
            </c:strRef>
          </c:cat>
          <c:val>
            <c:numRef>
              <c:f>Blad3!$B$217:$D$217</c:f>
              <c:numCache>
                <c:formatCode>General</c:formatCode>
                <c:ptCount val="3"/>
                <c:pt idx="0">
                  <c:v>18.0</c:v>
                </c:pt>
                <c:pt idx="1">
                  <c:v>16.0</c:v>
                </c:pt>
                <c:pt idx="2">
                  <c:v>8.0</c:v>
                </c:pt>
              </c:numCache>
            </c:numRef>
          </c:val>
        </c:ser>
        <c:ser>
          <c:idx val="2"/>
          <c:order val="2"/>
          <c:tx>
            <c:strRef>
              <c:f>Blad3!$A$218</c:f>
              <c:strCache>
                <c:ptCount val="1"/>
                <c:pt idx="0">
                  <c:v>Considerable</c:v>
                </c:pt>
              </c:strCache>
            </c:strRef>
          </c:tx>
          <c:invertIfNegative val="0"/>
          <c:cat>
            <c:strRef>
              <c:f>Blad3!$B$215:$D$215</c:f>
              <c:strCache>
                <c:ptCount val="3"/>
                <c:pt idx="0">
                  <c:v>Random sample</c:v>
                </c:pt>
                <c:pt idx="1">
                  <c:v>Uganda</c:v>
                </c:pt>
                <c:pt idx="2">
                  <c:v>Bangladesh</c:v>
                </c:pt>
              </c:strCache>
            </c:strRef>
          </c:cat>
          <c:val>
            <c:numRef>
              <c:f>Blad3!$B$218:$D$218</c:f>
              <c:numCache>
                <c:formatCode>General</c:formatCode>
                <c:ptCount val="3"/>
                <c:pt idx="0">
                  <c:v>8.0</c:v>
                </c:pt>
                <c:pt idx="1">
                  <c:v>5.0</c:v>
                </c:pt>
                <c:pt idx="2">
                  <c:v>1.0</c:v>
                </c:pt>
              </c:numCache>
            </c:numRef>
          </c:val>
        </c:ser>
        <c:dLbls>
          <c:showLegendKey val="0"/>
          <c:showVal val="0"/>
          <c:showCatName val="0"/>
          <c:showSerName val="0"/>
          <c:showPercent val="0"/>
          <c:showBubbleSize val="0"/>
        </c:dLbls>
        <c:gapWidth val="150"/>
        <c:overlap val="100"/>
        <c:axId val="-2121091608"/>
        <c:axId val="-2116743816"/>
      </c:barChart>
      <c:catAx>
        <c:axId val="-2121091608"/>
        <c:scaling>
          <c:orientation val="minMax"/>
        </c:scaling>
        <c:delete val="0"/>
        <c:axPos val="b"/>
        <c:majorTickMark val="out"/>
        <c:minorTickMark val="none"/>
        <c:tickLblPos val="nextTo"/>
        <c:crossAx val="-2116743816"/>
        <c:crosses val="autoZero"/>
        <c:auto val="1"/>
        <c:lblAlgn val="ctr"/>
        <c:lblOffset val="100"/>
        <c:noMultiLvlLbl val="0"/>
      </c:catAx>
      <c:valAx>
        <c:axId val="-2116743816"/>
        <c:scaling>
          <c:orientation val="minMax"/>
        </c:scaling>
        <c:delete val="0"/>
        <c:axPos val="l"/>
        <c:majorGridlines/>
        <c:numFmt formatCode="0%" sourceLinked="1"/>
        <c:majorTickMark val="out"/>
        <c:minorTickMark val="none"/>
        <c:tickLblPos val="nextTo"/>
        <c:crossAx val="-2121091608"/>
        <c:crosses val="autoZero"/>
        <c:crossBetween val="between"/>
      </c:valAx>
    </c:plotArea>
    <c:legend>
      <c:legendPos val="r"/>
      <c:layout/>
      <c:overlay val="0"/>
    </c:legend>
    <c:plotVisOnly val="1"/>
    <c:dispBlanksAs val="gap"/>
    <c:showDLblsOverMax val="0"/>
  </c:chart>
  <c:txPr>
    <a:bodyPr/>
    <a:lstStyle/>
    <a:p>
      <a:pPr>
        <a:defRPr>
          <a:latin typeface="Garamond" pitchFamily="18" charset="0"/>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Pladsholder til dato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199C7B6-FE54-458B-B8F9-8BB045A5EF86}" type="datetimeFigureOut">
              <a:rPr lang="en-GB" smtClean="0"/>
              <a:t>01/12/14</a:t>
            </a:fld>
            <a:endParaRPr lang="en-GB" dirty="0"/>
          </a:p>
        </p:txBody>
      </p:sp>
      <p:sp>
        <p:nvSpPr>
          <p:cNvPr id="4" name="Pladsholder til slidebillede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Pladsholder til not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GB"/>
          </a:p>
        </p:txBody>
      </p:sp>
      <p:sp>
        <p:nvSpPr>
          <p:cNvPr id="6" name="Pladsholder til sidefod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Pladsholder til slidenumm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6135CF5-A9C6-4E44-ABFF-D580377C3007}" type="slidenum">
              <a:rPr lang="en-GB" smtClean="0"/>
              <a:t>‹#›</a:t>
            </a:fld>
            <a:endParaRPr lang="en-GB" dirty="0"/>
          </a:p>
        </p:txBody>
      </p:sp>
    </p:spTree>
    <p:extLst>
      <p:ext uri="{BB962C8B-B14F-4D97-AF65-F5344CB8AC3E}">
        <p14:creationId xmlns:p14="http://schemas.microsoft.com/office/powerpoint/2010/main" val="1361047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a:p>
        </p:txBody>
      </p:sp>
      <p:sp>
        <p:nvSpPr>
          <p:cNvPr id="4" name="Pladsholder til slidenummer 3"/>
          <p:cNvSpPr>
            <a:spLocks noGrp="1"/>
          </p:cNvSpPr>
          <p:nvPr>
            <p:ph type="sldNum" sz="quarter" idx="10"/>
          </p:nvPr>
        </p:nvSpPr>
        <p:spPr/>
        <p:txBody>
          <a:bodyPr/>
          <a:lstStyle/>
          <a:p>
            <a:fld id="{B6135CF5-A9C6-4E44-ABFF-D580377C3007}" type="slidenum">
              <a:rPr lang="en-GB" smtClean="0"/>
              <a:t>1</a:t>
            </a:fld>
            <a:endParaRPr lang="en-GB"/>
          </a:p>
        </p:txBody>
      </p:sp>
    </p:spTree>
    <p:extLst>
      <p:ext uri="{BB962C8B-B14F-4D97-AF65-F5344CB8AC3E}">
        <p14:creationId xmlns:p14="http://schemas.microsoft.com/office/powerpoint/2010/main" val="3192518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D5435B-F2C7-4FBF-9DAF-F1E7FAFA6A10}" type="datetime1">
              <a:rPr lang="en-US" smtClean="0"/>
              <a:t>01/12/14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dirty="0"/>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048B7A-A512-4CEF-AAAD-87AD32B2B320}" type="datetime1">
              <a:rPr lang="en-US" smtClean="0"/>
              <a:t>01/12/14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101D71-D3B3-41FD-9765-F4F06F1761D7}" type="datetime1">
              <a:rPr lang="en-US" smtClean="0"/>
              <a:t>01/12/14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83F1E6-420B-4F04-B1A9-F7E051D84500}" type="datetime1">
              <a:rPr lang="en-US" smtClean="0"/>
              <a:t>01/12/14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92A424-EAEF-4C77-B5B3-EF2349E48133}" type="datetime1">
              <a:rPr lang="en-US" smtClean="0"/>
              <a:t>01/12/14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dirty="0"/>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96AECD-41A5-4C20-837B-41807D88C137}" type="datetime1">
              <a:rPr lang="en-US" smtClean="0"/>
              <a:t>01/12/14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404216-29EA-4FED-87C3-2A7DD00B3898}" type="datetime1">
              <a:rPr lang="en-US" smtClean="0"/>
              <a:t>01/12/14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6291AD-A064-4189-B0D8-D349D9161876}" type="datetime1">
              <a:rPr lang="en-US" smtClean="0"/>
              <a:t>01/12/14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61524-8631-46A8-BBEB-8BC7A000AFEA}" type="datetime1">
              <a:rPr lang="en-US" smtClean="0"/>
              <a:t>01/12/14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8D0183-6083-46A7-84E8-4B69087EAE16}" type="datetime1">
              <a:rPr lang="en-US" smtClean="0"/>
              <a:t>01/12/14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1E0D8B-731C-4C3A-BE92-C3DC521170AF}" type="datetime1">
              <a:rPr lang="en-US" smtClean="0"/>
              <a:t>01/12/14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dirty="0"/>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29E1AB-2BF1-41A7-B35C-D73C843D3B08}" type="datetime1">
              <a:rPr lang="en-US" smtClean="0"/>
              <a:t>01/12/14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1.docx"/><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2400" b="1" dirty="0" smtClean="0">
                <a:latin typeface="Garamond"/>
                <a:cs typeface="Garamond"/>
              </a:rPr>
              <a:t>Evaluation of </a:t>
            </a:r>
            <a:r>
              <a:rPr lang="en-GB" sz="2400" b="1" dirty="0" err="1" smtClean="0">
                <a:latin typeface="Garamond"/>
                <a:cs typeface="Garamond"/>
              </a:rPr>
              <a:t>Danida’s</a:t>
            </a:r>
            <a:r>
              <a:rPr lang="en-GB" sz="2400" b="1" dirty="0" smtClean="0">
                <a:latin typeface="Garamond"/>
                <a:cs typeface="Garamond"/>
              </a:rPr>
              <a:t> Business-to-Business Programme</a:t>
            </a:r>
            <a:br>
              <a:rPr lang="en-GB" sz="2400" b="1" dirty="0" smtClean="0">
                <a:latin typeface="Garamond"/>
                <a:cs typeface="Garamond"/>
              </a:rPr>
            </a:br>
            <a:r>
              <a:rPr lang="en-GB" sz="2400" b="1" dirty="0" smtClean="0">
                <a:latin typeface="Garamond"/>
                <a:cs typeface="Garamond"/>
              </a:rPr>
              <a:t>2006-2011</a:t>
            </a:r>
            <a:endParaRPr lang="en-GB" sz="2400" b="1" dirty="0">
              <a:latin typeface="Garamond"/>
              <a:cs typeface="Garamond"/>
            </a:endParaRPr>
          </a:p>
        </p:txBody>
      </p:sp>
      <p:sp>
        <p:nvSpPr>
          <p:cNvPr id="3" name="Subtitle 2"/>
          <p:cNvSpPr>
            <a:spLocks noGrp="1"/>
          </p:cNvSpPr>
          <p:nvPr>
            <p:ph type="subTitle" idx="1"/>
          </p:nvPr>
        </p:nvSpPr>
        <p:spPr/>
        <p:txBody>
          <a:bodyPr>
            <a:normAutofit/>
          </a:bodyPr>
          <a:lstStyle/>
          <a:p>
            <a:r>
              <a:rPr lang="en-GB" sz="2400" b="1" dirty="0" smtClean="0">
                <a:solidFill>
                  <a:schemeClr val="tx1"/>
                </a:solidFill>
                <a:latin typeface="Garamond"/>
                <a:cs typeface="Garamond"/>
              </a:rPr>
              <a:t>Presentation at DIIS on 2 December 2014 by </a:t>
            </a:r>
          </a:p>
          <a:p>
            <a:r>
              <a:rPr lang="en-GB" sz="2400" b="1" dirty="0" smtClean="0">
                <a:solidFill>
                  <a:schemeClr val="tx1"/>
                </a:solidFill>
                <a:latin typeface="Garamond"/>
                <a:cs typeface="Garamond"/>
              </a:rPr>
              <a:t>Per Kirkemann</a:t>
            </a:r>
          </a:p>
          <a:p>
            <a:r>
              <a:rPr lang="en-GB" sz="2400" b="1" dirty="0" smtClean="0">
                <a:solidFill>
                  <a:schemeClr val="tx1"/>
                </a:solidFill>
                <a:latin typeface="Garamond"/>
                <a:cs typeface="Garamond"/>
              </a:rPr>
              <a:t>Nordic Consulting Group A/S</a:t>
            </a:r>
            <a:endParaRPr lang="en-GB" sz="2400" b="1" dirty="0">
              <a:solidFill>
                <a:schemeClr val="tx1"/>
              </a:solidFill>
              <a:latin typeface="Garamond"/>
              <a:cs typeface="Garamond"/>
            </a:endParaRPr>
          </a:p>
        </p:txBody>
      </p:sp>
      <p:sp>
        <p:nvSpPr>
          <p:cNvPr id="4" name="Pladsholder til slidenummer 3"/>
          <p:cNvSpPr>
            <a:spLocks noGrp="1"/>
          </p:cNvSpPr>
          <p:nvPr>
            <p:ph type="sldNum" sz="quarter" idx="12"/>
          </p:nvPr>
        </p:nvSpPr>
        <p:spPr/>
        <p:txBody>
          <a:bodyPr/>
          <a:lstStyle/>
          <a:p>
            <a:fld id="{AF88E988-FB04-AB4E-BE5A-59F242AF7F7A}" type="slidenum">
              <a:rPr lang="en-US" smtClean="0"/>
              <a:t>1</a:t>
            </a:fld>
            <a:endParaRPr lang="en-US"/>
          </a:p>
        </p:txBody>
      </p:sp>
    </p:spTree>
    <p:extLst>
      <p:ext uri="{BB962C8B-B14F-4D97-AF65-F5344CB8AC3E}">
        <p14:creationId xmlns:p14="http://schemas.microsoft.com/office/powerpoint/2010/main" val="25768177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Garamond"/>
                <a:cs typeface="Garamond"/>
              </a:rPr>
              <a:t>Evaluation tools</a:t>
            </a:r>
            <a:endParaRPr lang="en-GB" sz="2400" b="1" dirty="0">
              <a:latin typeface="Garamond"/>
              <a:cs typeface="Garamond"/>
            </a:endParaRPr>
          </a:p>
        </p:txBody>
      </p:sp>
      <p:sp>
        <p:nvSpPr>
          <p:cNvPr id="3" name="Content Placeholder 2"/>
          <p:cNvSpPr>
            <a:spLocks noGrp="1"/>
          </p:cNvSpPr>
          <p:nvPr>
            <p:ph idx="1"/>
          </p:nvPr>
        </p:nvSpPr>
        <p:spPr/>
        <p:txBody>
          <a:bodyPr>
            <a:normAutofit/>
          </a:bodyPr>
          <a:lstStyle/>
          <a:p>
            <a:pPr lvl="0"/>
            <a:r>
              <a:rPr lang="en-GB" sz="2000" dirty="0">
                <a:latin typeface="Garamond"/>
                <a:cs typeface="Garamond"/>
              </a:rPr>
              <a:t>A review of the relevant academic literature and of the available Programme </a:t>
            </a:r>
            <a:r>
              <a:rPr lang="en-GB" sz="2000" dirty="0" smtClean="0">
                <a:latin typeface="Garamond"/>
                <a:cs typeface="Garamond"/>
              </a:rPr>
              <a:t>documentation;</a:t>
            </a:r>
            <a:endParaRPr lang="en-US" sz="2000" dirty="0">
              <a:latin typeface="Garamond"/>
              <a:cs typeface="Garamond"/>
            </a:endParaRPr>
          </a:p>
          <a:p>
            <a:pPr lvl="0"/>
            <a:r>
              <a:rPr lang="en-GB" sz="2000" dirty="0">
                <a:latin typeface="Garamond"/>
                <a:cs typeface="Garamond"/>
              </a:rPr>
              <a:t>Portfolio </a:t>
            </a:r>
            <a:r>
              <a:rPr lang="en-GB" sz="2000" dirty="0" smtClean="0">
                <a:latin typeface="Garamond"/>
                <a:cs typeface="Garamond"/>
              </a:rPr>
              <a:t>analysis – all collaborations in Bangladesh</a:t>
            </a:r>
            <a:r>
              <a:rPr lang="en-GB" sz="2000" dirty="0">
                <a:latin typeface="Garamond"/>
                <a:cs typeface="Garamond"/>
              </a:rPr>
              <a:t> </a:t>
            </a:r>
            <a:r>
              <a:rPr lang="en-GB" sz="2000" dirty="0" smtClean="0">
                <a:latin typeface="Garamond"/>
                <a:cs typeface="Garamond"/>
              </a:rPr>
              <a:t>and Uganda; and 20% Random Sample;</a:t>
            </a:r>
            <a:endParaRPr lang="en-US" sz="2000" dirty="0">
              <a:latin typeface="Garamond"/>
              <a:cs typeface="Garamond"/>
            </a:endParaRPr>
          </a:p>
          <a:p>
            <a:pPr lvl="0"/>
            <a:r>
              <a:rPr lang="en-GB" sz="2000" dirty="0">
                <a:latin typeface="Garamond"/>
                <a:cs typeface="Garamond"/>
              </a:rPr>
              <a:t>Desk-based case studies supplemented with interviews of Danish and local </a:t>
            </a:r>
            <a:r>
              <a:rPr lang="en-GB" sz="2000" dirty="0" smtClean="0">
                <a:latin typeface="Garamond"/>
                <a:cs typeface="Garamond"/>
              </a:rPr>
              <a:t>partners;</a:t>
            </a:r>
            <a:endParaRPr lang="en-US" sz="2000" dirty="0">
              <a:latin typeface="Garamond"/>
              <a:cs typeface="Garamond"/>
            </a:endParaRPr>
          </a:p>
          <a:p>
            <a:pPr lvl="0"/>
            <a:r>
              <a:rPr lang="en-GB" sz="2000" dirty="0">
                <a:latin typeface="Garamond"/>
                <a:cs typeface="Garamond"/>
              </a:rPr>
              <a:t>Interviews with key stakeholders in Denmark and in the selected partner </a:t>
            </a:r>
            <a:r>
              <a:rPr lang="en-GB" sz="2000" dirty="0" smtClean="0">
                <a:latin typeface="Garamond"/>
                <a:cs typeface="Garamond"/>
              </a:rPr>
              <a:t>countries;</a:t>
            </a:r>
            <a:endParaRPr lang="en-US" sz="2000" dirty="0">
              <a:latin typeface="Garamond"/>
              <a:cs typeface="Garamond"/>
            </a:endParaRPr>
          </a:p>
          <a:p>
            <a:pPr lvl="0"/>
            <a:r>
              <a:rPr lang="en-GB" sz="2000" dirty="0">
                <a:latin typeface="Garamond"/>
                <a:cs typeface="Garamond"/>
              </a:rPr>
              <a:t>E-survey administered to business </a:t>
            </a:r>
            <a:r>
              <a:rPr lang="en-GB" sz="2000" dirty="0" smtClean="0">
                <a:latin typeface="Garamond"/>
                <a:cs typeface="Garamond"/>
              </a:rPr>
              <a:t>partners;</a:t>
            </a:r>
            <a:endParaRPr lang="en-US" sz="2000" dirty="0">
              <a:latin typeface="Garamond"/>
              <a:cs typeface="Garamond"/>
            </a:endParaRPr>
          </a:p>
          <a:p>
            <a:pPr lvl="0"/>
            <a:r>
              <a:rPr lang="en-GB" sz="2000" dirty="0">
                <a:latin typeface="Garamond"/>
                <a:cs typeface="Garamond"/>
              </a:rPr>
              <a:t>Focus group discussions among Danish and local business </a:t>
            </a:r>
            <a:r>
              <a:rPr lang="en-GB" sz="2000" dirty="0" smtClean="0">
                <a:latin typeface="Garamond"/>
                <a:cs typeface="Garamond"/>
              </a:rPr>
              <a:t>partners;</a:t>
            </a:r>
            <a:endParaRPr lang="en-US" sz="2000" dirty="0">
              <a:latin typeface="Garamond"/>
              <a:cs typeface="Garamond"/>
            </a:endParaRPr>
          </a:p>
          <a:p>
            <a:r>
              <a:rPr lang="en-GB" sz="2000" dirty="0">
                <a:latin typeface="Garamond"/>
                <a:cs typeface="Garamond"/>
              </a:rPr>
              <a:t>Field </a:t>
            </a:r>
            <a:r>
              <a:rPr lang="en-GB" sz="2000" dirty="0" smtClean="0">
                <a:latin typeface="Garamond"/>
                <a:cs typeface="Garamond"/>
              </a:rPr>
              <a:t>visits </a:t>
            </a:r>
            <a:r>
              <a:rPr lang="en-GB" sz="2000" dirty="0">
                <a:latin typeface="Garamond"/>
                <a:cs typeface="Garamond"/>
              </a:rPr>
              <a:t>for in-depth case studies in Bangladesh and </a:t>
            </a:r>
            <a:r>
              <a:rPr lang="en-GB" sz="2000" dirty="0" smtClean="0">
                <a:latin typeface="Garamond"/>
                <a:cs typeface="Garamond"/>
              </a:rPr>
              <a:t>Uganda. </a:t>
            </a:r>
            <a:endParaRPr lang="en-GB" sz="2000" dirty="0">
              <a:latin typeface="Garamond"/>
              <a:cs typeface="Garamond"/>
            </a:endParaRPr>
          </a:p>
        </p:txBody>
      </p:sp>
      <p:sp>
        <p:nvSpPr>
          <p:cNvPr id="4" name="Slide Number Placeholder 3"/>
          <p:cNvSpPr>
            <a:spLocks noGrp="1"/>
          </p:cNvSpPr>
          <p:nvPr>
            <p:ph type="sldNum" sz="quarter" idx="12"/>
          </p:nvPr>
        </p:nvSpPr>
        <p:spPr/>
        <p:txBody>
          <a:bodyPr/>
          <a:lstStyle/>
          <a:p>
            <a:fld id="{2066355A-084C-D24E-9AD2-7E4FC41EA627}" type="slidenum">
              <a:rPr lang="en-US" smtClean="0"/>
              <a:t>10</a:t>
            </a:fld>
            <a:endParaRPr lang="en-US" dirty="0"/>
          </a:p>
        </p:txBody>
      </p:sp>
    </p:spTree>
    <p:extLst>
      <p:ext uri="{BB962C8B-B14F-4D97-AF65-F5344CB8AC3E}">
        <p14:creationId xmlns:p14="http://schemas.microsoft.com/office/powerpoint/2010/main" val="1748842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Garamond"/>
                <a:cs typeface="Garamond"/>
              </a:rPr>
              <a:t>Efficiency levels in the different phases of the B2B Programme</a:t>
            </a:r>
            <a:endParaRPr lang="en-GB" sz="2400" b="1" dirty="0">
              <a:latin typeface="Garamond"/>
              <a:cs typeface="Garamond"/>
            </a:endParaRPr>
          </a:p>
        </p:txBody>
      </p:sp>
      <p:sp>
        <p:nvSpPr>
          <p:cNvPr id="3" name="Content Placeholder 2"/>
          <p:cNvSpPr>
            <a:spLocks noGrp="1"/>
          </p:cNvSpPr>
          <p:nvPr>
            <p:ph idx="1"/>
          </p:nvPr>
        </p:nvSpPr>
        <p:spPr/>
        <p:txBody>
          <a:bodyPr/>
          <a:lstStyle/>
          <a:p>
            <a:pPr marL="0" indent="0">
              <a:buNone/>
            </a:pPr>
            <a:endParaRPr lang="en-GB" dirty="0"/>
          </a:p>
        </p:txBody>
      </p:sp>
      <p:sp>
        <p:nvSpPr>
          <p:cNvPr id="4" name="Slide Number Placeholder 3"/>
          <p:cNvSpPr>
            <a:spLocks noGrp="1"/>
          </p:cNvSpPr>
          <p:nvPr>
            <p:ph type="sldNum" sz="quarter" idx="12"/>
          </p:nvPr>
        </p:nvSpPr>
        <p:spPr/>
        <p:txBody>
          <a:bodyPr/>
          <a:lstStyle/>
          <a:p>
            <a:fld id="{2066355A-084C-D24E-9AD2-7E4FC41EA627}" type="slidenum">
              <a:rPr lang="en-US" smtClean="0"/>
              <a:t>11</a:t>
            </a:fld>
            <a:endParaRPr lang="en-US"/>
          </a:p>
        </p:txBody>
      </p:sp>
      <p:grpSp>
        <p:nvGrpSpPr>
          <p:cNvPr id="5" name="Group 4"/>
          <p:cNvGrpSpPr>
            <a:grpSpLocks/>
          </p:cNvGrpSpPr>
          <p:nvPr/>
        </p:nvGrpSpPr>
        <p:grpSpPr bwMode="auto">
          <a:xfrm>
            <a:off x="1555114" y="2557462"/>
            <a:ext cx="5861050" cy="2172510"/>
            <a:chOff x="1269" y="12112"/>
            <a:chExt cx="9230" cy="2745"/>
          </a:xfrm>
        </p:grpSpPr>
        <p:sp>
          <p:nvSpPr>
            <p:cNvPr id="6" name="Text Box 218"/>
            <p:cNvSpPr txBox="1">
              <a:spLocks noChangeArrowheads="1"/>
            </p:cNvSpPr>
            <p:nvPr/>
          </p:nvSpPr>
          <p:spPr bwMode="auto">
            <a:xfrm>
              <a:off x="1269" y="12112"/>
              <a:ext cx="1875" cy="765"/>
            </a:xfrm>
            <a:prstGeom prst="rect">
              <a:avLst/>
            </a:prstGeom>
            <a:solidFill>
              <a:srgbClr val="FFFFFF"/>
            </a:solidFill>
            <a:ln w="25400">
              <a:solidFill>
                <a:srgbClr val="000000"/>
              </a:solidFill>
              <a:miter lim="800000"/>
              <a:headEnd/>
              <a:tailEnd/>
            </a:ln>
          </p:spPr>
          <p:txBody>
            <a:bodyPr rot="0" vert="horz" wrap="square" lIns="91440" tIns="45720" rIns="91440" bIns="45720" anchor="t" anchorCtr="0" upright="1">
              <a:noAutofit/>
            </a:bodyPr>
            <a:lstStyle/>
            <a:p>
              <a:pPr algn="ctr">
                <a:spcBef>
                  <a:spcPts val="600"/>
                </a:spcBef>
                <a:spcAft>
                  <a:spcPts val="1200"/>
                </a:spcAft>
              </a:pPr>
              <a:r>
                <a:rPr lang="en-US" sz="1200" b="1" dirty="0">
                  <a:effectLst/>
                  <a:latin typeface="Garamond"/>
                  <a:ea typeface="SimSun"/>
                  <a:cs typeface="Times New Roman"/>
                </a:rPr>
                <a:t>Contact phase</a:t>
              </a:r>
            </a:p>
          </p:txBody>
        </p:sp>
        <p:sp>
          <p:nvSpPr>
            <p:cNvPr id="7" name="Textruta 6"/>
            <p:cNvSpPr txBox="1">
              <a:spLocks noChangeArrowheads="1"/>
            </p:cNvSpPr>
            <p:nvPr/>
          </p:nvSpPr>
          <p:spPr bwMode="auto">
            <a:xfrm>
              <a:off x="1963" y="13270"/>
              <a:ext cx="2268" cy="1587"/>
            </a:xfrm>
            <a:prstGeom prst="rect">
              <a:avLst/>
            </a:prstGeom>
            <a:solidFill>
              <a:srgbClr val="FFFFFF"/>
            </a:solidFill>
            <a:ln w="6350">
              <a:solidFill>
                <a:srgbClr val="000000"/>
              </a:solidFill>
              <a:miter lim="800000"/>
              <a:headEnd/>
              <a:tailEnd/>
            </a:ln>
          </p:spPr>
          <p:txBody>
            <a:bodyPr rot="0" vert="horz" wrap="square" lIns="36000" tIns="36000" rIns="36000" bIns="36000" anchor="t" anchorCtr="0" upright="1">
              <a:noAutofit/>
            </a:bodyPr>
            <a:lstStyle/>
            <a:p>
              <a:pPr algn="ctr">
                <a:spcAft>
                  <a:spcPts val="300"/>
                </a:spcAft>
              </a:pPr>
              <a:r>
                <a:rPr lang="en-US" sz="900" b="1">
                  <a:effectLst/>
                  <a:latin typeface="Garamond"/>
                  <a:ea typeface="SimSun"/>
                  <a:cs typeface="Times New Roman"/>
                </a:rPr>
                <a:t>High efficiency</a:t>
              </a:r>
              <a:endParaRPr lang="en-US" sz="1200">
                <a:effectLst/>
                <a:latin typeface="Garamond"/>
                <a:ea typeface="SimSun"/>
                <a:cs typeface="Times New Roman"/>
              </a:endParaRPr>
            </a:p>
            <a:p>
              <a:pPr algn="l">
                <a:spcAft>
                  <a:spcPts val="1200"/>
                </a:spcAft>
              </a:pPr>
              <a:r>
                <a:rPr lang="en-US" sz="900">
                  <a:effectLst/>
                  <a:latin typeface="Garamond"/>
                  <a:ea typeface="SimSun"/>
                  <a:cs typeface="Times New Roman"/>
                </a:rPr>
                <a:t>Low cost per contact; high degree of uncertainty for companies, active match-making by embassies. Major subsidies in next phase acting as incentive.</a:t>
              </a:r>
              <a:endParaRPr lang="en-US" sz="1200">
                <a:effectLst/>
                <a:latin typeface="Garamond"/>
                <a:ea typeface="SimSun"/>
                <a:cs typeface="Times New Roman"/>
              </a:endParaRPr>
            </a:p>
            <a:p>
              <a:pPr algn="just">
                <a:spcAft>
                  <a:spcPts val="1200"/>
                </a:spcAft>
              </a:pPr>
              <a:r>
                <a:rPr lang="en-US" sz="900">
                  <a:effectLst/>
                  <a:latin typeface="Garamond"/>
                  <a:ea typeface="SimSun"/>
                  <a:cs typeface="Times New Roman"/>
                </a:rPr>
                <a:t> </a:t>
              </a:r>
              <a:endParaRPr lang="en-US" sz="1200">
                <a:effectLst/>
                <a:latin typeface="Garamond"/>
                <a:ea typeface="SimSun"/>
                <a:cs typeface="Times New Roman"/>
              </a:endParaRPr>
            </a:p>
            <a:p>
              <a:pPr algn="just">
                <a:spcAft>
                  <a:spcPts val="1200"/>
                </a:spcAft>
              </a:pPr>
              <a:r>
                <a:rPr lang="en-US" sz="900">
                  <a:effectLst/>
                  <a:latin typeface="Garamond"/>
                  <a:ea typeface="SimSun"/>
                  <a:cs typeface="Times New Roman"/>
                </a:rPr>
                <a:t> </a:t>
              </a:r>
              <a:endParaRPr lang="en-US" sz="1200">
                <a:effectLst/>
                <a:latin typeface="Garamond"/>
                <a:ea typeface="SimSun"/>
                <a:cs typeface="Times New Roman"/>
              </a:endParaRPr>
            </a:p>
          </p:txBody>
        </p:sp>
        <p:sp>
          <p:nvSpPr>
            <p:cNvPr id="8" name="Textruta 7"/>
            <p:cNvSpPr txBox="1">
              <a:spLocks noChangeArrowheads="1"/>
            </p:cNvSpPr>
            <p:nvPr/>
          </p:nvSpPr>
          <p:spPr bwMode="auto">
            <a:xfrm>
              <a:off x="4768" y="13270"/>
              <a:ext cx="2268" cy="1587"/>
            </a:xfrm>
            <a:prstGeom prst="rect">
              <a:avLst/>
            </a:prstGeom>
            <a:solidFill>
              <a:srgbClr val="FFFFFF"/>
            </a:solidFill>
            <a:ln w="6350">
              <a:solidFill>
                <a:srgbClr val="000000"/>
              </a:solidFill>
              <a:miter lim="800000"/>
              <a:headEnd/>
              <a:tailEnd/>
            </a:ln>
          </p:spPr>
          <p:txBody>
            <a:bodyPr rot="0" vert="horz" wrap="square" lIns="36000" tIns="36000" rIns="36000" bIns="36000" anchor="t" anchorCtr="0" upright="1">
              <a:noAutofit/>
            </a:bodyPr>
            <a:lstStyle/>
            <a:p>
              <a:pPr algn="ctr">
                <a:spcAft>
                  <a:spcPts val="300"/>
                </a:spcAft>
              </a:pPr>
              <a:r>
                <a:rPr lang="en-US" sz="900" b="1">
                  <a:effectLst/>
                  <a:latin typeface="Garamond"/>
                  <a:ea typeface="SimSun"/>
                  <a:cs typeface="Times New Roman"/>
                </a:rPr>
                <a:t>Medium efficiency</a:t>
              </a:r>
              <a:endParaRPr lang="en-US" sz="1200">
                <a:effectLst/>
                <a:latin typeface="Garamond"/>
                <a:ea typeface="SimSun"/>
                <a:cs typeface="Times New Roman"/>
              </a:endParaRPr>
            </a:p>
            <a:p>
              <a:pPr algn="l">
                <a:spcAft>
                  <a:spcPts val="1200"/>
                </a:spcAft>
              </a:pPr>
              <a:r>
                <a:rPr lang="en-US" sz="900">
                  <a:effectLst/>
                  <a:latin typeface="Garamond"/>
                  <a:ea typeface="SimSun"/>
                  <a:cs typeface="Times New Roman"/>
                </a:rPr>
                <a:t>Effective in creating partner-ships. High cost per initiated partnership. Major subsidy in next phase acting as incentive. Liberal due diligence.</a:t>
              </a:r>
              <a:endParaRPr lang="en-US" sz="1200">
                <a:effectLst/>
                <a:latin typeface="Garamond"/>
                <a:ea typeface="SimSun"/>
                <a:cs typeface="Times New Roman"/>
              </a:endParaRPr>
            </a:p>
          </p:txBody>
        </p:sp>
        <p:sp>
          <p:nvSpPr>
            <p:cNvPr id="9" name="Textruta 8"/>
            <p:cNvSpPr txBox="1">
              <a:spLocks noChangeArrowheads="1"/>
            </p:cNvSpPr>
            <p:nvPr/>
          </p:nvSpPr>
          <p:spPr bwMode="auto">
            <a:xfrm>
              <a:off x="7522" y="13270"/>
              <a:ext cx="2268" cy="1587"/>
            </a:xfrm>
            <a:prstGeom prst="rect">
              <a:avLst/>
            </a:prstGeom>
            <a:solidFill>
              <a:srgbClr val="FFFFFF"/>
            </a:solidFill>
            <a:ln w="6350">
              <a:solidFill>
                <a:srgbClr val="000000"/>
              </a:solidFill>
              <a:miter lim="800000"/>
              <a:headEnd/>
              <a:tailEnd/>
            </a:ln>
          </p:spPr>
          <p:txBody>
            <a:bodyPr rot="0" vert="horz" wrap="square" lIns="36000" tIns="36000" rIns="36000" bIns="36000" anchor="t" anchorCtr="0" upright="1">
              <a:noAutofit/>
            </a:bodyPr>
            <a:lstStyle/>
            <a:p>
              <a:pPr algn="ctr">
                <a:spcAft>
                  <a:spcPts val="300"/>
                </a:spcAft>
              </a:pPr>
              <a:r>
                <a:rPr lang="en-US" sz="900" b="1">
                  <a:effectLst/>
                  <a:latin typeface="Garamond"/>
                  <a:ea typeface="SimSun"/>
                  <a:cs typeface="Times New Roman"/>
                </a:rPr>
                <a:t>Low efficiency</a:t>
              </a:r>
              <a:endParaRPr lang="en-US" sz="1200">
                <a:effectLst/>
                <a:latin typeface="Garamond"/>
                <a:ea typeface="SimSun"/>
                <a:cs typeface="Times New Roman"/>
              </a:endParaRPr>
            </a:p>
            <a:p>
              <a:pPr algn="l">
                <a:spcAft>
                  <a:spcPts val="1200"/>
                </a:spcAft>
              </a:pPr>
              <a:r>
                <a:rPr lang="en-US" sz="900">
                  <a:effectLst/>
                  <a:latin typeface="Garamond"/>
                  <a:ea typeface="SimSun"/>
                  <a:cs typeface="Times New Roman"/>
                </a:rPr>
                <a:t>High cost in subsidy and at least some partnerships which were more motivated by the subsidies than the underlying business model.</a:t>
              </a:r>
              <a:endParaRPr lang="en-US" sz="1200">
                <a:effectLst/>
                <a:latin typeface="Garamond"/>
                <a:ea typeface="SimSun"/>
                <a:cs typeface="Times New Roman"/>
              </a:endParaRPr>
            </a:p>
          </p:txBody>
        </p:sp>
        <p:sp>
          <p:nvSpPr>
            <p:cNvPr id="10" name="Text Box 222"/>
            <p:cNvSpPr txBox="1">
              <a:spLocks noChangeArrowheads="1"/>
            </p:cNvSpPr>
            <p:nvPr/>
          </p:nvSpPr>
          <p:spPr bwMode="auto">
            <a:xfrm>
              <a:off x="8784" y="12112"/>
              <a:ext cx="1715" cy="765"/>
            </a:xfrm>
            <a:prstGeom prst="rect">
              <a:avLst/>
            </a:prstGeom>
            <a:solidFill>
              <a:srgbClr val="FFFFFF"/>
            </a:solidFill>
            <a:ln w="28575">
              <a:solidFill>
                <a:srgbClr val="000000"/>
              </a:solidFill>
              <a:miter lim="800000"/>
              <a:headEnd/>
              <a:tailEnd/>
            </a:ln>
          </p:spPr>
          <p:txBody>
            <a:bodyPr rot="0" vert="horz" wrap="square" lIns="91440" tIns="45720" rIns="91440" bIns="45720" anchor="t" anchorCtr="0" upright="1">
              <a:noAutofit/>
            </a:bodyPr>
            <a:lstStyle/>
            <a:p>
              <a:pPr algn="ctr">
                <a:spcAft>
                  <a:spcPts val="1200"/>
                </a:spcAft>
              </a:pPr>
              <a:r>
                <a:rPr lang="en-US" sz="1200" b="1" dirty="0">
                  <a:effectLst/>
                  <a:latin typeface="Garamond"/>
                  <a:ea typeface="SimSun"/>
                  <a:cs typeface="Times New Roman"/>
                </a:rPr>
                <a:t>Sustained partnership</a:t>
              </a:r>
            </a:p>
          </p:txBody>
        </p:sp>
        <p:cxnSp>
          <p:nvCxnSpPr>
            <p:cNvPr id="11" name="AutoShape 223"/>
            <p:cNvCxnSpPr>
              <a:cxnSpLocks noChangeShapeType="1"/>
            </p:cNvCxnSpPr>
            <p:nvPr/>
          </p:nvCxnSpPr>
          <p:spPr bwMode="auto">
            <a:xfrm>
              <a:off x="3097" y="12490"/>
              <a:ext cx="75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2" name="AutoShape 224"/>
            <p:cNvCxnSpPr>
              <a:cxnSpLocks noChangeShapeType="1"/>
            </p:cNvCxnSpPr>
            <p:nvPr/>
          </p:nvCxnSpPr>
          <p:spPr bwMode="auto">
            <a:xfrm flipV="1">
              <a:off x="3441" y="12507"/>
              <a:ext cx="0" cy="7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AutoShape 225"/>
            <p:cNvCxnSpPr>
              <a:cxnSpLocks noChangeShapeType="1"/>
            </p:cNvCxnSpPr>
            <p:nvPr/>
          </p:nvCxnSpPr>
          <p:spPr bwMode="auto">
            <a:xfrm flipV="1">
              <a:off x="5901" y="12507"/>
              <a:ext cx="12" cy="7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AutoShape 226"/>
            <p:cNvCxnSpPr>
              <a:cxnSpLocks noChangeShapeType="1"/>
            </p:cNvCxnSpPr>
            <p:nvPr/>
          </p:nvCxnSpPr>
          <p:spPr bwMode="auto">
            <a:xfrm flipV="1">
              <a:off x="8368" y="12492"/>
              <a:ext cx="0" cy="76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5" name="Text Box 227"/>
            <p:cNvSpPr txBox="1">
              <a:spLocks noChangeArrowheads="1"/>
            </p:cNvSpPr>
            <p:nvPr/>
          </p:nvSpPr>
          <p:spPr bwMode="auto">
            <a:xfrm>
              <a:off x="3876" y="12112"/>
              <a:ext cx="1662" cy="765"/>
            </a:xfrm>
            <a:prstGeom prst="rect">
              <a:avLst/>
            </a:prstGeom>
            <a:solidFill>
              <a:srgbClr val="FFFFFF"/>
            </a:solidFill>
            <a:ln w="25400">
              <a:solidFill>
                <a:srgbClr val="000000"/>
              </a:solidFill>
              <a:miter lim="800000"/>
              <a:headEnd/>
              <a:tailEnd/>
            </a:ln>
          </p:spPr>
          <p:txBody>
            <a:bodyPr rot="0" vert="horz" wrap="square" lIns="91440" tIns="45720" rIns="91440" bIns="45720" anchor="t" anchorCtr="0" upright="1">
              <a:noAutofit/>
            </a:bodyPr>
            <a:lstStyle/>
            <a:p>
              <a:pPr algn="ctr">
                <a:spcBef>
                  <a:spcPts val="600"/>
                </a:spcBef>
                <a:spcAft>
                  <a:spcPts val="1200"/>
                </a:spcAft>
              </a:pPr>
              <a:r>
                <a:rPr lang="en-US" sz="1200" b="1" dirty="0">
                  <a:effectLst/>
                  <a:latin typeface="Garamond"/>
                  <a:ea typeface="SimSun"/>
                  <a:cs typeface="Times New Roman"/>
                </a:rPr>
                <a:t>Pilot phase</a:t>
              </a:r>
            </a:p>
          </p:txBody>
        </p:sp>
        <p:sp>
          <p:nvSpPr>
            <p:cNvPr id="16" name="Text Box 228"/>
            <p:cNvSpPr txBox="1">
              <a:spLocks noChangeArrowheads="1"/>
            </p:cNvSpPr>
            <p:nvPr/>
          </p:nvSpPr>
          <p:spPr bwMode="auto">
            <a:xfrm>
              <a:off x="6330" y="12112"/>
              <a:ext cx="1662" cy="765"/>
            </a:xfrm>
            <a:prstGeom prst="rect">
              <a:avLst/>
            </a:prstGeom>
            <a:solidFill>
              <a:srgbClr val="FFFFFF"/>
            </a:solidFill>
            <a:ln w="25400">
              <a:solidFill>
                <a:srgbClr val="000000"/>
              </a:solidFill>
              <a:miter lim="800000"/>
              <a:headEnd/>
              <a:tailEnd/>
            </a:ln>
          </p:spPr>
          <p:txBody>
            <a:bodyPr rot="0" vert="horz" wrap="square" lIns="91440" tIns="45720" rIns="91440" bIns="45720" anchor="t" anchorCtr="0" upright="1">
              <a:noAutofit/>
            </a:bodyPr>
            <a:lstStyle/>
            <a:p>
              <a:pPr algn="ctr">
                <a:spcBef>
                  <a:spcPts val="600"/>
                </a:spcBef>
                <a:spcAft>
                  <a:spcPts val="1200"/>
                </a:spcAft>
              </a:pPr>
              <a:r>
                <a:rPr lang="en-US" sz="1200" b="1" dirty="0">
                  <a:effectLst/>
                  <a:latin typeface="Garamond"/>
                  <a:ea typeface="SimSun"/>
                  <a:cs typeface="Times New Roman"/>
                </a:rPr>
                <a:t>Project phase</a:t>
              </a:r>
            </a:p>
          </p:txBody>
        </p:sp>
        <p:cxnSp>
          <p:nvCxnSpPr>
            <p:cNvPr id="17" name="AutoShape 229"/>
            <p:cNvCxnSpPr>
              <a:cxnSpLocks noChangeShapeType="1"/>
            </p:cNvCxnSpPr>
            <p:nvPr/>
          </p:nvCxnSpPr>
          <p:spPr bwMode="auto">
            <a:xfrm>
              <a:off x="5560" y="12490"/>
              <a:ext cx="75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AutoShape 230"/>
            <p:cNvCxnSpPr>
              <a:cxnSpLocks noChangeShapeType="1"/>
            </p:cNvCxnSpPr>
            <p:nvPr/>
          </p:nvCxnSpPr>
          <p:spPr bwMode="auto">
            <a:xfrm>
              <a:off x="8003" y="12490"/>
              <a:ext cx="750"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4062649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Garamond"/>
                <a:cs typeface="Garamond"/>
              </a:rPr>
              <a:t>Knowledge transfer</a:t>
            </a:r>
            <a:endParaRPr lang="en-GB" sz="2400" b="1" dirty="0">
              <a:latin typeface="Garamond"/>
              <a:cs typeface="Garamond"/>
            </a:endParaRPr>
          </a:p>
        </p:txBody>
      </p:sp>
      <p:sp>
        <p:nvSpPr>
          <p:cNvPr id="4" name="Slide Number Placeholder 3"/>
          <p:cNvSpPr>
            <a:spLocks noGrp="1"/>
          </p:cNvSpPr>
          <p:nvPr>
            <p:ph type="sldNum" sz="quarter" idx="12"/>
          </p:nvPr>
        </p:nvSpPr>
        <p:spPr/>
        <p:txBody>
          <a:bodyPr/>
          <a:lstStyle/>
          <a:p>
            <a:fld id="{2066355A-084C-D24E-9AD2-7E4FC41EA627}" type="slidenum">
              <a:rPr lang="en-US" smtClean="0"/>
              <a:t>12</a:t>
            </a:fld>
            <a:endParaRPr lang="en-US"/>
          </a:p>
        </p:txBody>
      </p:sp>
      <p:graphicFrame>
        <p:nvGraphicFramePr>
          <p:cNvPr id="5" name="Diagram 3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35584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Garamond"/>
                <a:cs typeface="Garamond"/>
              </a:rPr>
              <a:t>Level of Development Impact</a:t>
            </a:r>
            <a:endParaRPr lang="en-GB" sz="2400" b="1" dirty="0">
              <a:latin typeface="Garamond"/>
              <a:cs typeface="Garamond"/>
            </a:endParaRPr>
          </a:p>
        </p:txBody>
      </p:sp>
      <p:sp>
        <p:nvSpPr>
          <p:cNvPr id="4" name="Slide Number Placeholder 3"/>
          <p:cNvSpPr>
            <a:spLocks noGrp="1"/>
          </p:cNvSpPr>
          <p:nvPr>
            <p:ph type="sldNum" sz="quarter" idx="12"/>
          </p:nvPr>
        </p:nvSpPr>
        <p:spPr/>
        <p:txBody>
          <a:bodyPr/>
          <a:lstStyle/>
          <a:p>
            <a:fld id="{2066355A-084C-D24E-9AD2-7E4FC41EA627}" type="slidenum">
              <a:rPr lang="en-US" smtClean="0"/>
              <a:t>13</a:t>
            </a:fld>
            <a:endParaRPr lang="en-US"/>
          </a:p>
        </p:txBody>
      </p:sp>
      <p:graphicFrame>
        <p:nvGraphicFramePr>
          <p:cNvPr id="5" name="Diagram 9"/>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51248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0103"/>
          </a:xfrm>
        </p:spPr>
        <p:txBody>
          <a:bodyPr>
            <a:normAutofit/>
          </a:bodyPr>
          <a:lstStyle/>
          <a:p>
            <a:r>
              <a:rPr lang="en-GB" sz="2400" b="1" dirty="0" smtClean="0">
                <a:latin typeface="Garamond"/>
                <a:cs typeface="Garamond"/>
              </a:rPr>
              <a:t>Contextual factors and outcomes</a:t>
            </a:r>
            <a:endParaRPr lang="en-GB" sz="2400" b="1" dirty="0">
              <a:latin typeface="Garamond"/>
              <a:cs typeface="Garamond"/>
            </a:endParaRPr>
          </a:p>
        </p:txBody>
      </p:sp>
      <p:sp>
        <p:nvSpPr>
          <p:cNvPr id="3" name="Content Placeholder 2"/>
          <p:cNvSpPr>
            <a:spLocks noGrp="1"/>
          </p:cNvSpPr>
          <p:nvPr>
            <p:ph idx="1"/>
          </p:nvPr>
        </p:nvSpPr>
        <p:spPr>
          <a:xfrm>
            <a:off x="457200" y="1260594"/>
            <a:ext cx="8229600" cy="4865570"/>
          </a:xfrm>
        </p:spPr>
        <p:txBody>
          <a:bodyPr>
            <a:normAutofit fontScale="62500" lnSpcReduction="20000"/>
          </a:bodyPr>
          <a:lstStyle/>
          <a:p>
            <a:pPr marL="0" indent="0">
              <a:buNone/>
            </a:pPr>
            <a:r>
              <a:rPr lang="en-GB" dirty="0">
                <a:latin typeface="Garamond"/>
                <a:cs typeface="Garamond"/>
              </a:rPr>
              <a:t>The Evaluation has tested a number of contextual factors related to country, company characteristics (size, age, international experience and financial robustness) and type of collaboration in order to assess how well these correlate with success in creating sustained partnerships. Even though there is no apparent strong correlation between contextual factors and results, the Evaluation indicates some clear trends: </a:t>
            </a:r>
            <a:endParaRPr lang="en-US" dirty="0">
              <a:latin typeface="Garamond"/>
              <a:cs typeface="Garamond"/>
            </a:endParaRPr>
          </a:p>
          <a:p>
            <a:pPr lvl="0"/>
            <a:r>
              <a:rPr lang="en-GB" dirty="0">
                <a:latin typeface="Garamond"/>
                <a:cs typeface="Garamond"/>
              </a:rPr>
              <a:t>Large </a:t>
            </a:r>
            <a:r>
              <a:rPr lang="en-GB" b="1" dirty="0">
                <a:latin typeface="Garamond"/>
                <a:cs typeface="Garamond"/>
              </a:rPr>
              <a:t>Danish companies </a:t>
            </a:r>
            <a:r>
              <a:rPr lang="en-GB" dirty="0">
                <a:latin typeface="Garamond"/>
                <a:cs typeface="Garamond"/>
              </a:rPr>
              <a:t>perform better in all result categories where the other size categories have a mixed/even performance;</a:t>
            </a:r>
            <a:endParaRPr lang="en-US" dirty="0">
              <a:latin typeface="Garamond"/>
              <a:cs typeface="Garamond"/>
            </a:endParaRPr>
          </a:p>
          <a:p>
            <a:pPr lvl="0"/>
            <a:r>
              <a:rPr lang="en-GB" dirty="0">
                <a:latin typeface="Garamond"/>
                <a:cs typeface="Garamond"/>
              </a:rPr>
              <a:t>Medium-sized </a:t>
            </a:r>
            <a:r>
              <a:rPr lang="en-GB" b="1" dirty="0">
                <a:latin typeface="Garamond"/>
                <a:cs typeface="Garamond"/>
              </a:rPr>
              <a:t>local partners </a:t>
            </a:r>
            <a:r>
              <a:rPr lang="en-GB" dirty="0">
                <a:latin typeface="Garamond"/>
                <a:cs typeface="Garamond"/>
              </a:rPr>
              <a:t>perform slightly better in most categories but size of local company is not a determining factor;</a:t>
            </a:r>
            <a:endParaRPr lang="en-US" dirty="0">
              <a:latin typeface="Garamond"/>
              <a:cs typeface="Garamond"/>
            </a:endParaRPr>
          </a:p>
          <a:p>
            <a:pPr lvl="0"/>
            <a:r>
              <a:rPr lang="en-GB" dirty="0">
                <a:latin typeface="Garamond"/>
                <a:cs typeface="Garamond"/>
              </a:rPr>
              <a:t>The more established, Danish companies show slightly better results in most categories;</a:t>
            </a:r>
            <a:endParaRPr lang="en-US" dirty="0">
              <a:latin typeface="Garamond"/>
              <a:cs typeface="Garamond"/>
            </a:endParaRPr>
          </a:p>
          <a:p>
            <a:pPr lvl="0"/>
            <a:r>
              <a:rPr lang="en-GB" dirty="0">
                <a:latin typeface="Garamond"/>
                <a:cs typeface="Garamond"/>
              </a:rPr>
              <a:t>Age of the local company has a clear positive impact on results – the more established the local company the better results;</a:t>
            </a:r>
            <a:endParaRPr lang="en-US" dirty="0">
              <a:latin typeface="Garamond"/>
              <a:cs typeface="Garamond"/>
            </a:endParaRPr>
          </a:p>
          <a:p>
            <a:pPr lvl="0"/>
            <a:r>
              <a:rPr lang="en-GB" dirty="0">
                <a:latin typeface="Garamond"/>
                <a:cs typeface="Garamond"/>
              </a:rPr>
              <a:t>Previous international experience is a more important factor for local companies than for Danish companies;</a:t>
            </a:r>
            <a:endParaRPr lang="en-US" dirty="0">
              <a:latin typeface="Garamond"/>
              <a:cs typeface="Garamond"/>
            </a:endParaRPr>
          </a:p>
          <a:p>
            <a:r>
              <a:rPr lang="en-GB" dirty="0">
                <a:latin typeface="Garamond"/>
                <a:cs typeface="Garamond"/>
              </a:rPr>
              <a:t>The more financial robust Danish and local companies perform slightly </a:t>
            </a:r>
            <a:r>
              <a:rPr lang="en-GB" dirty="0" smtClean="0">
                <a:latin typeface="Garamond"/>
                <a:cs typeface="Garamond"/>
              </a:rPr>
              <a:t>better.</a:t>
            </a:r>
            <a:r>
              <a:rPr lang="en-US" dirty="0" smtClean="0"/>
              <a:t> </a:t>
            </a:r>
            <a:endParaRPr lang="en-GB" dirty="0"/>
          </a:p>
        </p:txBody>
      </p:sp>
      <p:sp>
        <p:nvSpPr>
          <p:cNvPr id="4" name="Slide Number Placeholder 3"/>
          <p:cNvSpPr>
            <a:spLocks noGrp="1"/>
          </p:cNvSpPr>
          <p:nvPr>
            <p:ph type="sldNum" sz="quarter" idx="12"/>
          </p:nvPr>
        </p:nvSpPr>
        <p:spPr/>
        <p:txBody>
          <a:bodyPr/>
          <a:lstStyle/>
          <a:p>
            <a:fld id="{2066355A-084C-D24E-9AD2-7E4FC41EA627}" type="slidenum">
              <a:rPr lang="en-US" smtClean="0"/>
              <a:t>14</a:t>
            </a:fld>
            <a:endParaRPr lang="en-US"/>
          </a:p>
        </p:txBody>
      </p:sp>
    </p:spTree>
    <p:extLst>
      <p:ext uri="{BB962C8B-B14F-4D97-AF65-F5344CB8AC3E}">
        <p14:creationId xmlns:p14="http://schemas.microsoft.com/office/powerpoint/2010/main" val="1786840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p:cNvGraphicFramePr>
            <a:graphicFrameLocks noChangeAspect="1"/>
          </p:cNvGraphicFramePr>
          <p:nvPr>
            <p:extLst>
              <p:ext uri="{D42A27DB-BD31-4B8C-83A1-F6EECF244321}">
                <p14:modId xmlns:p14="http://schemas.microsoft.com/office/powerpoint/2010/main" val="1850094422"/>
              </p:ext>
            </p:extLst>
          </p:nvPr>
        </p:nvGraphicFramePr>
        <p:xfrm>
          <a:off x="119965" y="463827"/>
          <a:ext cx="8703690" cy="5102086"/>
        </p:xfrm>
        <a:graphic>
          <a:graphicData uri="http://schemas.openxmlformats.org/presentationml/2006/ole">
            <mc:AlternateContent xmlns:mc="http://schemas.openxmlformats.org/markup-compatibility/2006">
              <mc:Choice xmlns:v="urn:schemas-microsoft-com:vml" Requires="v">
                <p:oleObj spid="_x0000_s1045" name="Document" r:id="rId4" imgW="9661585" imgH="5663721" progId="Word.Document.12">
                  <p:embed/>
                </p:oleObj>
              </mc:Choice>
              <mc:Fallback>
                <p:oleObj name="Document" r:id="rId4" imgW="9661585" imgH="5663721" progId="Word.Document.12">
                  <p:embed/>
                  <p:pic>
                    <p:nvPicPr>
                      <p:cNvPr id="0" name=""/>
                      <p:cNvPicPr/>
                      <p:nvPr/>
                    </p:nvPicPr>
                    <p:blipFill>
                      <a:blip r:embed="rId5"/>
                      <a:stretch>
                        <a:fillRect/>
                      </a:stretch>
                    </p:blipFill>
                    <p:spPr>
                      <a:xfrm>
                        <a:off x="119965" y="463827"/>
                        <a:ext cx="8703690" cy="5102086"/>
                      </a:xfrm>
                      <a:prstGeom prst="rect">
                        <a:avLst/>
                      </a:prstGeom>
                    </p:spPr>
                  </p:pic>
                </p:oleObj>
              </mc:Fallback>
            </mc:AlternateContent>
          </a:graphicData>
        </a:graphic>
      </p:graphicFrame>
      <p:sp>
        <p:nvSpPr>
          <p:cNvPr id="2" name="Pladsholder til slidenummer 1"/>
          <p:cNvSpPr>
            <a:spLocks noGrp="1"/>
          </p:cNvSpPr>
          <p:nvPr>
            <p:ph type="sldNum" sz="quarter" idx="12"/>
          </p:nvPr>
        </p:nvSpPr>
        <p:spPr/>
        <p:txBody>
          <a:bodyPr/>
          <a:lstStyle/>
          <a:p>
            <a:fld id="{2066355A-084C-D24E-9AD2-7E4FC41EA627}" type="slidenum">
              <a:rPr lang="en-US" smtClean="0"/>
              <a:t>15</a:t>
            </a:fld>
            <a:endParaRPr lang="en-US"/>
          </a:p>
        </p:txBody>
      </p:sp>
    </p:spTree>
    <p:extLst>
      <p:ext uri="{BB962C8B-B14F-4D97-AF65-F5344CB8AC3E}">
        <p14:creationId xmlns:p14="http://schemas.microsoft.com/office/powerpoint/2010/main" val="427127345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Garamond"/>
                <a:cs typeface="Garamond"/>
              </a:rPr>
              <a:t>Overall conclusion and recommendation</a:t>
            </a:r>
            <a:endParaRPr lang="en-GB" sz="2400" b="1" dirty="0">
              <a:latin typeface="Garamond"/>
              <a:cs typeface="Garamond"/>
            </a:endParaRPr>
          </a:p>
        </p:txBody>
      </p:sp>
      <p:sp>
        <p:nvSpPr>
          <p:cNvPr id="3" name="Content Placeholder 2"/>
          <p:cNvSpPr>
            <a:spLocks noGrp="1"/>
          </p:cNvSpPr>
          <p:nvPr>
            <p:ph idx="1"/>
          </p:nvPr>
        </p:nvSpPr>
        <p:spPr>
          <a:xfrm>
            <a:off x="457200" y="1278121"/>
            <a:ext cx="8229600" cy="4525963"/>
          </a:xfrm>
        </p:spPr>
        <p:txBody>
          <a:bodyPr>
            <a:noAutofit/>
          </a:bodyPr>
          <a:lstStyle/>
          <a:p>
            <a:pPr lvl="0"/>
            <a:r>
              <a:rPr lang="en-GB" sz="1800" dirty="0">
                <a:latin typeface="Garamond"/>
                <a:cs typeface="Garamond"/>
              </a:rPr>
              <a:t>The B2B Programme facilitated transfer of knowledge and technology to the local companies. </a:t>
            </a:r>
            <a:endParaRPr lang="en-US" sz="1800" dirty="0">
              <a:latin typeface="Garamond"/>
              <a:cs typeface="Garamond"/>
            </a:endParaRPr>
          </a:p>
          <a:p>
            <a:pPr lvl="0"/>
            <a:r>
              <a:rPr lang="en-GB" sz="1800" dirty="0">
                <a:latin typeface="Garamond"/>
                <a:cs typeface="Garamond"/>
              </a:rPr>
              <a:t>Generation of employment in the local companies – as well as upstream and downstream employment – was less than planned for. </a:t>
            </a:r>
            <a:endParaRPr lang="en-US" sz="1800" dirty="0">
              <a:latin typeface="Garamond"/>
              <a:cs typeface="Garamond"/>
            </a:endParaRPr>
          </a:p>
          <a:p>
            <a:pPr lvl="0"/>
            <a:r>
              <a:rPr lang="en-GB" sz="1800" dirty="0">
                <a:latin typeface="Garamond"/>
                <a:cs typeface="Garamond"/>
              </a:rPr>
              <a:t>While the majority of B2B supported local companies achieved satisfactory results, the spill over effects to their surrounding local communities did not materialise to any significant extent. </a:t>
            </a:r>
            <a:endParaRPr lang="en-US" sz="1800" dirty="0">
              <a:latin typeface="Garamond"/>
              <a:cs typeface="Garamond"/>
            </a:endParaRPr>
          </a:p>
          <a:p>
            <a:pPr lvl="0"/>
            <a:r>
              <a:rPr lang="en-GB" sz="1800" dirty="0" smtClean="0">
                <a:latin typeface="Garamond"/>
                <a:cs typeface="Garamond"/>
              </a:rPr>
              <a:t>The </a:t>
            </a:r>
            <a:r>
              <a:rPr lang="en-GB" sz="1800" dirty="0">
                <a:latin typeface="Garamond"/>
                <a:cs typeface="Garamond"/>
              </a:rPr>
              <a:t>B2B projects performed equally well in constrained as in conducive business environments. </a:t>
            </a:r>
            <a:endParaRPr lang="en-US" sz="1800" dirty="0">
              <a:latin typeface="Garamond"/>
              <a:cs typeface="Garamond"/>
            </a:endParaRPr>
          </a:p>
          <a:p>
            <a:pPr marL="0" indent="0">
              <a:buNone/>
            </a:pPr>
            <a:r>
              <a:rPr lang="en-GB" sz="1800" dirty="0" smtClean="0">
                <a:latin typeface="Garamond"/>
                <a:cs typeface="Garamond"/>
              </a:rPr>
              <a:t>The Evaluation </a:t>
            </a:r>
            <a:r>
              <a:rPr lang="en-GB" sz="1800" b="1" dirty="0" smtClean="0">
                <a:latin typeface="Garamond"/>
                <a:cs typeface="Garamond"/>
              </a:rPr>
              <a:t>recommends</a:t>
            </a:r>
            <a:r>
              <a:rPr lang="en-GB" sz="1800" dirty="0" smtClean="0">
                <a:latin typeface="Garamond"/>
                <a:cs typeface="Garamond"/>
              </a:rPr>
              <a:t>:</a:t>
            </a:r>
            <a:endParaRPr lang="en-US" sz="1800" dirty="0">
              <a:latin typeface="Garamond"/>
              <a:cs typeface="Garamond"/>
            </a:endParaRPr>
          </a:p>
          <a:p>
            <a:r>
              <a:rPr lang="en-GB" sz="1800" i="1" dirty="0">
                <a:latin typeface="Garamond"/>
                <a:cs typeface="Garamond"/>
              </a:rPr>
              <a:t>The strategic framework for the business partnerships should be broadened to: maximise employment generation and diffusion of technology and knowhow in order to enhance the dissemination of development effects; and incorporate potential positive and negative systemic impacts in the project design.</a:t>
            </a:r>
            <a:r>
              <a:rPr lang="en-US" sz="1800" dirty="0">
                <a:latin typeface="Garamond"/>
                <a:cs typeface="Garamond"/>
              </a:rPr>
              <a:t> </a:t>
            </a:r>
            <a:endParaRPr lang="en-GB" sz="1800" dirty="0">
              <a:latin typeface="Garamond"/>
              <a:cs typeface="Garamond"/>
            </a:endParaRPr>
          </a:p>
        </p:txBody>
      </p:sp>
      <p:sp>
        <p:nvSpPr>
          <p:cNvPr id="4" name="Slide Number Placeholder 3"/>
          <p:cNvSpPr>
            <a:spLocks noGrp="1"/>
          </p:cNvSpPr>
          <p:nvPr>
            <p:ph type="sldNum" sz="quarter" idx="12"/>
          </p:nvPr>
        </p:nvSpPr>
        <p:spPr/>
        <p:txBody>
          <a:bodyPr/>
          <a:lstStyle/>
          <a:p>
            <a:fld id="{2066355A-084C-D24E-9AD2-7E4FC41EA627}" type="slidenum">
              <a:rPr lang="en-US" smtClean="0"/>
              <a:t>16</a:t>
            </a:fld>
            <a:endParaRPr lang="en-US"/>
          </a:p>
        </p:txBody>
      </p:sp>
    </p:spTree>
    <p:extLst>
      <p:ext uri="{BB962C8B-B14F-4D97-AF65-F5344CB8AC3E}">
        <p14:creationId xmlns:p14="http://schemas.microsoft.com/office/powerpoint/2010/main" val="46224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Garamond"/>
                <a:cs typeface="Garamond"/>
              </a:rPr>
              <a:t>Programme criteria requirement</a:t>
            </a:r>
            <a:endParaRPr lang="en-GB" sz="2400" b="1" dirty="0">
              <a:latin typeface="Garamond"/>
              <a:cs typeface="Garamond"/>
            </a:endParaRPr>
          </a:p>
        </p:txBody>
      </p:sp>
      <p:sp>
        <p:nvSpPr>
          <p:cNvPr id="3" name="Content Placeholder 2"/>
          <p:cNvSpPr>
            <a:spLocks noGrp="1"/>
          </p:cNvSpPr>
          <p:nvPr>
            <p:ph idx="1"/>
          </p:nvPr>
        </p:nvSpPr>
        <p:spPr>
          <a:xfrm>
            <a:off x="457200" y="1417638"/>
            <a:ext cx="8229600" cy="4708525"/>
          </a:xfrm>
        </p:spPr>
        <p:txBody>
          <a:bodyPr>
            <a:normAutofit fontScale="62500" lnSpcReduction="20000"/>
          </a:bodyPr>
          <a:lstStyle/>
          <a:p>
            <a:pPr>
              <a:spcAft>
                <a:spcPts val="600"/>
              </a:spcAft>
            </a:pPr>
            <a:r>
              <a:rPr lang="en-GB" dirty="0">
                <a:latin typeface="Garamond"/>
                <a:cs typeface="Garamond"/>
              </a:rPr>
              <a:t>Small companies – less than the DBP requirement of five employees – have the potential to contribute to significant development effects. They are also more vulnerable than large companies. </a:t>
            </a:r>
            <a:endParaRPr lang="en-US" dirty="0">
              <a:latin typeface="Garamond"/>
              <a:cs typeface="Garamond"/>
            </a:endParaRPr>
          </a:p>
          <a:p>
            <a:pPr>
              <a:spcAft>
                <a:spcPts val="600"/>
              </a:spcAft>
            </a:pPr>
            <a:r>
              <a:rPr lang="en-GB" dirty="0">
                <a:latin typeface="Garamond"/>
                <a:cs typeface="Garamond"/>
              </a:rPr>
              <a:t>The reduction of the grant level to 50% for the DBP project implementation phase will imply a higher degree of financial commitment compared to the 90% for B2B projects and also reduce the risk. </a:t>
            </a:r>
            <a:endParaRPr lang="en-US" dirty="0">
              <a:latin typeface="Garamond"/>
              <a:cs typeface="Garamond"/>
            </a:endParaRPr>
          </a:p>
          <a:p>
            <a:pPr>
              <a:spcAft>
                <a:spcPts val="600"/>
              </a:spcAft>
            </a:pPr>
            <a:r>
              <a:rPr lang="en-GB" dirty="0">
                <a:latin typeface="Garamond"/>
                <a:cs typeface="Garamond"/>
              </a:rPr>
              <a:t>The timeframe provided for the DBP identification and preparation phases appears to be too short to allow that mutual trust can evolve substantially. </a:t>
            </a:r>
            <a:endParaRPr lang="en-US" dirty="0">
              <a:latin typeface="Garamond"/>
              <a:cs typeface="Garamond"/>
            </a:endParaRPr>
          </a:p>
          <a:p>
            <a:pPr marL="0" indent="0">
              <a:buNone/>
            </a:pPr>
            <a:r>
              <a:rPr lang="en-GB" dirty="0">
                <a:latin typeface="Garamond"/>
                <a:cs typeface="Garamond"/>
              </a:rPr>
              <a:t>The Evaluation </a:t>
            </a:r>
            <a:r>
              <a:rPr lang="en-GB" b="1" dirty="0">
                <a:latin typeface="Garamond"/>
                <a:cs typeface="Garamond"/>
              </a:rPr>
              <a:t>recommends</a:t>
            </a:r>
            <a:r>
              <a:rPr lang="en-GB" dirty="0">
                <a:latin typeface="Garamond"/>
                <a:cs typeface="Garamond"/>
              </a:rPr>
              <a:t>:</a:t>
            </a:r>
            <a:endParaRPr lang="en-US" dirty="0">
              <a:latin typeface="Garamond"/>
              <a:cs typeface="Garamond"/>
            </a:endParaRPr>
          </a:p>
          <a:p>
            <a:pPr lvl="0"/>
            <a:r>
              <a:rPr lang="en-GB" i="1" dirty="0">
                <a:latin typeface="Garamond"/>
                <a:cs typeface="Garamond"/>
              </a:rPr>
              <a:t>Future business alliances should not exclude companies due to size. Small companies with less than five employees could be engaged through the DBP multiple partner arrangement; </a:t>
            </a:r>
            <a:endParaRPr lang="en-US" dirty="0">
              <a:latin typeface="Garamond"/>
              <a:cs typeface="Garamond"/>
            </a:endParaRPr>
          </a:p>
          <a:p>
            <a:pPr lvl="0"/>
            <a:r>
              <a:rPr lang="en-GB" i="1" dirty="0">
                <a:latin typeface="Garamond"/>
                <a:cs typeface="Garamond"/>
              </a:rPr>
              <a:t>The grant level for the implementation phase should remain at 50%, but could be modified at a later stage to provide incentives for specific countries and sectors with higher subsidy levels;</a:t>
            </a:r>
            <a:endParaRPr lang="en-US" dirty="0">
              <a:latin typeface="Garamond"/>
              <a:cs typeface="Garamond"/>
            </a:endParaRPr>
          </a:p>
          <a:p>
            <a:r>
              <a:rPr lang="en-GB" i="1" dirty="0">
                <a:latin typeface="Garamond"/>
                <a:cs typeface="Garamond"/>
              </a:rPr>
              <a:t>The duration of identification and preparatory phases should be about one year each to enable adequate time for mutual trust to evolve. </a:t>
            </a:r>
            <a:endParaRPr lang="en-GB" dirty="0">
              <a:latin typeface="Garamond"/>
              <a:cs typeface="Garamond"/>
            </a:endParaRPr>
          </a:p>
        </p:txBody>
      </p:sp>
      <p:sp>
        <p:nvSpPr>
          <p:cNvPr id="4" name="Slide Number Placeholder 3"/>
          <p:cNvSpPr>
            <a:spLocks noGrp="1"/>
          </p:cNvSpPr>
          <p:nvPr>
            <p:ph type="sldNum" sz="quarter" idx="12"/>
          </p:nvPr>
        </p:nvSpPr>
        <p:spPr/>
        <p:txBody>
          <a:bodyPr/>
          <a:lstStyle/>
          <a:p>
            <a:fld id="{2066355A-084C-D24E-9AD2-7E4FC41EA627}" type="slidenum">
              <a:rPr lang="en-US" smtClean="0"/>
              <a:t>17</a:t>
            </a:fld>
            <a:endParaRPr lang="en-US"/>
          </a:p>
        </p:txBody>
      </p:sp>
    </p:spTree>
    <p:extLst>
      <p:ext uri="{BB962C8B-B14F-4D97-AF65-F5344CB8AC3E}">
        <p14:creationId xmlns:p14="http://schemas.microsoft.com/office/powerpoint/2010/main" val="1147355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9266"/>
          </a:xfrm>
        </p:spPr>
        <p:txBody>
          <a:bodyPr>
            <a:normAutofit/>
          </a:bodyPr>
          <a:lstStyle/>
          <a:p>
            <a:r>
              <a:rPr lang="en-GB" sz="2400" b="1" dirty="0" smtClean="0">
                <a:latin typeface="Garamond"/>
                <a:cs typeface="Garamond"/>
              </a:rPr>
              <a:t>Project design requirements</a:t>
            </a:r>
            <a:endParaRPr lang="en-GB" sz="2400" b="1" dirty="0">
              <a:latin typeface="Garamond"/>
              <a:cs typeface="Garamond"/>
            </a:endParaRPr>
          </a:p>
        </p:txBody>
      </p:sp>
      <p:sp>
        <p:nvSpPr>
          <p:cNvPr id="3" name="Content Placeholder 2"/>
          <p:cNvSpPr>
            <a:spLocks noGrp="1"/>
          </p:cNvSpPr>
          <p:nvPr>
            <p:ph idx="1"/>
          </p:nvPr>
        </p:nvSpPr>
        <p:spPr>
          <a:xfrm>
            <a:off x="457200" y="1223904"/>
            <a:ext cx="8229600" cy="5132446"/>
          </a:xfrm>
        </p:spPr>
        <p:txBody>
          <a:bodyPr>
            <a:noAutofit/>
          </a:bodyPr>
          <a:lstStyle/>
          <a:p>
            <a:r>
              <a:rPr lang="en-GB" sz="1800" dirty="0">
                <a:latin typeface="Garamond"/>
                <a:cs typeface="Garamond"/>
              </a:rPr>
              <a:t>The scope of the conceptualisation and design of projects have substantial bearing on the partnerships’ wider outcomes and </a:t>
            </a:r>
            <a:r>
              <a:rPr lang="en-GB" sz="1800" dirty="0" smtClean="0">
                <a:latin typeface="Garamond"/>
                <a:cs typeface="Garamond"/>
              </a:rPr>
              <a:t>impacts – positive </a:t>
            </a:r>
            <a:r>
              <a:rPr lang="en-GB" sz="1800" dirty="0">
                <a:latin typeface="Garamond"/>
                <a:cs typeface="Garamond"/>
              </a:rPr>
              <a:t>systemic impacts could be attained by addressing problems related to value chains, logistic systems, technology deficiencies, etc. </a:t>
            </a:r>
            <a:endParaRPr lang="en-US" sz="1800" dirty="0">
              <a:latin typeface="Garamond"/>
              <a:cs typeface="Garamond"/>
            </a:endParaRPr>
          </a:p>
          <a:p>
            <a:r>
              <a:rPr lang="en-GB" sz="1800" dirty="0">
                <a:latin typeface="Garamond"/>
                <a:cs typeface="Garamond"/>
              </a:rPr>
              <a:t>The focus of most previous B2B projects has been on the local company in a narrow </a:t>
            </a:r>
            <a:r>
              <a:rPr lang="en-GB" sz="1800" dirty="0" smtClean="0">
                <a:latin typeface="Garamond"/>
                <a:cs typeface="Garamond"/>
              </a:rPr>
              <a:t>sense –</a:t>
            </a:r>
            <a:r>
              <a:rPr lang="en-US" sz="1800" dirty="0" smtClean="0">
                <a:latin typeface="Garamond"/>
                <a:cs typeface="Garamond"/>
              </a:rPr>
              <a:t> </a:t>
            </a:r>
            <a:r>
              <a:rPr lang="en-GB" sz="1800" dirty="0" smtClean="0">
                <a:latin typeface="Garamond"/>
                <a:cs typeface="Garamond"/>
              </a:rPr>
              <a:t>appropriately </a:t>
            </a:r>
            <a:r>
              <a:rPr lang="en-GB" sz="1800" dirty="0">
                <a:latin typeface="Garamond"/>
                <a:cs typeface="Garamond"/>
              </a:rPr>
              <a:t>integrated external CSR interventions in the business case have the potential to contribute to the wider development effects in the local community. </a:t>
            </a:r>
            <a:endParaRPr lang="en-US" sz="1800" dirty="0">
              <a:latin typeface="Garamond"/>
              <a:cs typeface="Garamond"/>
            </a:endParaRPr>
          </a:p>
          <a:p>
            <a:pPr marL="0" indent="0">
              <a:buNone/>
            </a:pPr>
            <a:r>
              <a:rPr lang="en-GB" sz="1800" dirty="0">
                <a:latin typeface="Garamond"/>
                <a:cs typeface="Garamond"/>
              </a:rPr>
              <a:t>The Evaluation </a:t>
            </a:r>
            <a:r>
              <a:rPr lang="en-GB" sz="1800" b="1" dirty="0">
                <a:latin typeface="Garamond"/>
                <a:cs typeface="Garamond"/>
              </a:rPr>
              <a:t>recommends</a:t>
            </a:r>
            <a:r>
              <a:rPr lang="en-GB" sz="1800" dirty="0">
                <a:latin typeface="Garamond"/>
                <a:cs typeface="Garamond"/>
              </a:rPr>
              <a:t>:</a:t>
            </a:r>
            <a:endParaRPr lang="en-US" sz="1800" dirty="0">
              <a:latin typeface="Garamond"/>
              <a:cs typeface="Garamond"/>
            </a:endParaRPr>
          </a:p>
          <a:p>
            <a:pPr lvl="0"/>
            <a:r>
              <a:rPr lang="en-GB" sz="1800" i="1" dirty="0">
                <a:latin typeface="Garamond"/>
                <a:cs typeface="Garamond"/>
              </a:rPr>
              <a:t>Measures to enhance positive systemic impacts should be considered in connection with the conceptualisation of the business case and design of the project;</a:t>
            </a:r>
            <a:endParaRPr lang="en-US" sz="1800" dirty="0">
              <a:latin typeface="Garamond"/>
              <a:cs typeface="Garamond"/>
            </a:endParaRPr>
          </a:p>
          <a:p>
            <a:pPr lvl="0"/>
            <a:r>
              <a:rPr lang="en-GB" sz="1800" i="1" dirty="0">
                <a:latin typeface="Garamond"/>
                <a:cs typeface="Garamond"/>
              </a:rPr>
              <a:t>Specific attention should be paid to how technological advancements could be diffused to the business community in a way that doesn’t erode the companies’ competitive gains, for example through sharing of information in business associations, universities and NGOs;</a:t>
            </a:r>
            <a:endParaRPr lang="en-US" sz="1800" dirty="0">
              <a:latin typeface="Garamond"/>
              <a:cs typeface="Garamond"/>
            </a:endParaRPr>
          </a:p>
          <a:p>
            <a:pPr lvl="0"/>
            <a:r>
              <a:rPr lang="en-GB" sz="1800" i="1" dirty="0">
                <a:latin typeface="Garamond"/>
                <a:cs typeface="Garamond"/>
              </a:rPr>
              <a:t>The risk of market distortion should be made explicit in applications and measures taken to minimise resulting negative effects; </a:t>
            </a:r>
            <a:endParaRPr lang="en-US" sz="1800" dirty="0">
              <a:latin typeface="Garamond"/>
              <a:cs typeface="Garamond"/>
            </a:endParaRPr>
          </a:p>
          <a:p>
            <a:r>
              <a:rPr lang="en-GB" sz="1800" i="1" dirty="0">
                <a:latin typeface="Garamond"/>
                <a:cs typeface="Garamond"/>
              </a:rPr>
              <a:t>Increased attention should be paid to how external CSR could benefit the business case and contribute to local level development effects.</a:t>
            </a:r>
            <a:r>
              <a:rPr lang="en-US" sz="1800" dirty="0">
                <a:latin typeface="Garamond"/>
                <a:cs typeface="Garamond"/>
              </a:rPr>
              <a:t> </a:t>
            </a:r>
            <a:endParaRPr lang="en-GB" sz="1800" dirty="0">
              <a:latin typeface="Garamond"/>
              <a:cs typeface="Garamond"/>
            </a:endParaRPr>
          </a:p>
        </p:txBody>
      </p:sp>
      <p:sp>
        <p:nvSpPr>
          <p:cNvPr id="4" name="Slide Number Placeholder 3"/>
          <p:cNvSpPr>
            <a:spLocks noGrp="1"/>
          </p:cNvSpPr>
          <p:nvPr>
            <p:ph type="sldNum" sz="quarter" idx="12"/>
          </p:nvPr>
        </p:nvSpPr>
        <p:spPr/>
        <p:txBody>
          <a:bodyPr/>
          <a:lstStyle/>
          <a:p>
            <a:fld id="{2066355A-084C-D24E-9AD2-7E4FC41EA627}" type="slidenum">
              <a:rPr lang="en-US" smtClean="0"/>
              <a:t>18</a:t>
            </a:fld>
            <a:endParaRPr lang="en-US" dirty="0"/>
          </a:p>
        </p:txBody>
      </p:sp>
    </p:spTree>
    <p:extLst>
      <p:ext uri="{BB962C8B-B14F-4D97-AF65-F5344CB8AC3E}">
        <p14:creationId xmlns:p14="http://schemas.microsoft.com/office/powerpoint/2010/main" val="43246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Garamond"/>
                <a:cs typeface="Garamond"/>
              </a:rPr>
              <a:t>Promotion and marketing of the DBP</a:t>
            </a:r>
            <a:endParaRPr lang="en-GB" sz="2400" b="1" dirty="0">
              <a:latin typeface="Garamond"/>
              <a:cs typeface="Garamond"/>
            </a:endParaRPr>
          </a:p>
        </p:txBody>
      </p:sp>
      <p:sp>
        <p:nvSpPr>
          <p:cNvPr id="3" name="Content Placeholder 2"/>
          <p:cNvSpPr>
            <a:spLocks noGrp="1"/>
          </p:cNvSpPr>
          <p:nvPr>
            <p:ph idx="1"/>
          </p:nvPr>
        </p:nvSpPr>
        <p:spPr>
          <a:xfrm>
            <a:off x="457200" y="1417638"/>
            <a:ext cx="8229600" cy="4708525"/>
          </a:xfrm>
        </p:spPr>
        <p:txBody>
          <a:bodyPr>
            <a:normAutofit/>
          </a:bodyPr>
          <a:lstStyle/>
          <a:p>
            <a:r>
              <a:rPr lang="en-GB" sz="2000" dirty="0">
                <a:latin typeface="Garamond"/>
                <a:cs typeface="Garamond"/>
              </a:rPr>
              <a:t>The consequence of reducing the support to 50% for DBP Project phase has in the short-term implied that the number of applications has dropped significantly. There would thus be a need to promote and market the DBP Programme. </a:t>
            </a:r>
            <a:endParaRPr lang="en-US" sz="2000" dirty="0">
              <a:latin typeface="Garamond"/>
              <a:cs typeface="Garamond"/>
            </a:endParaRPr>
          </a:p>
          <a:p>
            <a:r>
              <a:rPr lang="en-GB" sz="2000" dirty="0">
                <a:latin typeface="Garamond"/>
                <a:cs typeface="Garamond"/>
              </a:rPr>
              <a:t>Marketing plays a strong role of engaging Danish companies, and as projects perform equally well in constrained and conducive environments, the marketing should emphasise where DBP makes a difference, i.e. where there is limited FDI. </a:t>
            </a:r>
            <a:endParaRPr lang="en-US" sz="2000" dirty="0">
              <a:latin typeface="Garamond"/>
              <a:cs typeface="Garamond"/>
            </a:endParaRPr>
          </a:p>
          <a:p>
            <a:pPr marL="0" indent="0">
              <a:buNone/>
            </a:pPr>
            <a:r>
              <a:rPr lang="en-GB" sz="2000" dirty="0">
                <a:latin typeface="Garamond"/>
                <a:cs typeface="Garamond"/>
              </a:rPr>
              <a:t>The Evaluation </a:t>
            </a:r>
            <a:r>
              <a:rPr lang="en-GB" sz="2000" b="1" dirty="0">
                <a:latin typeface="Garamond"/>
                <a:cs typeface="Garamond"/>
              </a:rPr>
              <a:t>recommends</a:t>
            </a:r>
            <a:r>
              <a:rPr lang="en-GB" sz="2000" dirty="0">
                <a:latin typeface="Garamond"/>
                <a:cs typeface="Garamond"/>
              </a:rPr>
              <a:t>:</a:t>
            </a:r>
            <a:endParaRPr lang="en-US" sz="2000" dirty="0">
              <a:latin typeface="Garamond"/>
              <a:cs typeface="Garamond"/>
            </a:endParaRPr>
          </a:p>
          <a:p>
            <a:r>
              <a:rPr lang="en-GB" sz="2000" i="1" dirty="0">
                <a:latin typeface="Garamond"/>
                <a:cs typeface="Garamond"/>
              </a:rPr>
              <a:t>DGG should launch a promotion campaign for engaging Danish companies in the DBP Programme, with a particular emphasis on countries with low overall inflow of FDI, which will increase the programme’s </a:t>
            </a:r>
            <a:r>
              <a:rPr lang="en-GB" sz="2000" i="1" dirty="0" err="1">
                <a:latin typeface="Garamond"/>
                <a:cs typeface="Garamond"/>
              </a:rPr>
              <a:t>additionality</a:t>
            </a:r>
            <a:r>
              <a:rPr lang="en-GB" sz="2000" i="1" dirty="0">
                <a:latin typeface="Garamond"/>
                <a:cs typeface="Garamond"/>
              </a:rPr>
              <a:t> and effectiveness.</a:t>
            </a:r>
            <a:r>
              <a:rPr lang="en-US" sz="2000" dirty="0">
                <a:latin typeface="Garamond"/>
                <a:cs typeface="Garamond"/>
              </a:rPr>
              <a:t> </a:t>
            </a:r>
            <a:endParaRPr lang="en-GB" sz="2000" dirty="0">
              <a:latin typeface="Garamond"/>
              <a:cs typeface="Garamond"/>
            </a:endParaRPr>
          </a:p>
        </p:txBody>
      </p:sp>
      <p:sp>
        <p:nvSpPr>
          <p:cNvPr id="4" name="Slide Number Placeholder 3"/>
          <p:cNvSpPr>
            <a:spLocks noGrp="1"/>
          </p:cNvSpPr>
          <p:nvPr>
            <p:ph type="sldNum" sz="quarter" idx="12"/>
          </p:nvPr>
        </p:nvSpPr>
        <p:spPr/>
        <p:txBody>
          <a:bodyPr/>
          <a:lstStyle/>
          <a:p>
            <a:fld id="{2066355A-084C-D24E-9AD2-7E4FC41EA627}" type="slidenum">
              <a:rPr lang="en-US" smtClean="0"/>
              <a:t>19</a:t>
            </a:fld>
            <a:endParaRPr lang="en-US" dirty="0"/>
          </a:p>
        </p:txBody>
      </p:sp>
    </p:spTree>
    <p:extLst>
      <p:ext uri="{BB962C8B-B14F-4D97-AF65-F5344CB8AC3E}">
        <p14:creationId xmlns:p14="http://schemas.microsoft.com/office/powerpoint/2010/main" val="622345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latin typeface="Garamond"/>
                <a:cs typeface="Garamond"/>
              </a:rPr>
              <a:t>Evaluation Purpose</a:t>
            </a:r>
            <a:endParaRPr lang="en-GB" sz="2800" b="1" dirty="0">
              <a:latin typeface="Garamond"/>
              <a:cs typeface="Garamond"/>
            </a:endParaRPr>
          </a:p>
        </p:txBody>
      </p:sp>
      <p:sp>
        <p:nvSpPr>
          <p:cNvPr id="3" name="Content Placeholder 2"/>
          <p:cNvSpPr>
            <a:spLocks noGrp="1"/>
          </p:cNvSpPr>
          <p:nvPr>
            <p:ph idx="1"/>
          </p:nvPr>
        </p:nvSpPr>
        <p:spPr>
          <a:xfrm>
            <a:off x="457200" y="1417638"/>
            <a:ext cx="8229600" cy="4525963"/>
          </a:xfrm>
        </p:spPr>
        <p:txBody>
          <a:bodyPr>
            <a:normAutofit/>
          </a:bodyPr>
          <a:lstStyle/>
          <a:p>
            <a:pPr marL="0" indent="0">
              <a:spcAft>
                <a:spcPts val="600"/>
              </a:spcAft>
              <a:buNone/>
            </a:pPr>
            <a:r>
              <a:rPr lang="en-GB" sz="2000" dirty="0">
                <a:latin typeface="Garamond"/>
                <a:cs typeface="Garamond"/>
              </a:rPr>
              <a:t>The Evaluation of the B2B Programme has the dual purposes of assessing and documenting the B2B Programme as well as providing lessons for future implementation of </a:t>
            </a:r>
            <a:r>
              <a:rPr lang="en-GB" sz="2000" dirty="0" err="1">
                <a:latin typeface="Garamond"/>
                <a:cs typeface="Garamond"/>
              </a:rPr>
              <a:t>Danida</a:t>
            </a:r>
            <a:r>
              <a:rPr lang="en-GB" sz="2000" dirty="0">
                <a:latin typeface="Garamond"/>
                <a:cs typeface="Garamond"/>
              </a:rPr>
              <a:t> Business Partnerships. The basic evaluation questions to be answered </a:t>
            </a:r>
            <a:r>
              <a:rPr lang="en-GB" sz="2000" dirty="0" smtClean="0">
                <a:latin typeface="Garamond"/>
                <a:cs typeface="Garamond"/>
              </a:rPr>
              <a:t>were</a:t>
            </a:r>
            <a:r>
              <a:rPr lang="en-GB" sz="2000" dirty="0">
                <a:latin typeface="Garamond"/>
                <a:cs typeface="Garamond"/>
              </a:rPr>
              <a:t>: </a:t>
            </a:r>
            <a:endParaRPr lang="en-US" sz="2000" dirty="0">
              <a:latin typeface="Garamond"/>
              <a:cs typeface="Garamond"/>
            </a:endParaRPr>
          </a:p>
          <a:p>
            <a:pPr lvl="0">
              <a:spcAft>
                <a:spcPts val="600"/>
              </a:spcAft>
            </a:pPr>
            <a:r>
              <a:rPr lang="en-GB" sz="2000" dirty="0">
                <a:latin typeface="Garamond"/>
                <a:cs typeface="Garamond"/>
              </a:rPr>
              <a:t>To what extent and how has the B2B programme contributed to poverty reduction by creating growth and employment in </a:t>
            </a:r>
            <a:r>
              <a:rPr lang="en-GB" sz="2000" dirty="0" err="1">
                <a:latin typeface="Garamond"/>
                <a:cs typeface="Garamond"/>
              </a:rPr>
              <a:t>Danida</a:t>
            </a:r>
            <a:r>
              <a:rPr lang="en-GB" sz="2000" dirty="0">
                <a:latin typeface="Garamond"/>
                <a:cs typeface="Garamond"/>
              </a:rPr>
              <a:t> partner countries</a:t>
            </a:r>
            <a:r>
              <a:rPr lang="en-GB" sz="2000" dirty="0" smtClean="0">
                <a:latin typeface="Garamond"/>
                <a:cs typeface="Garamond"/>
              </a:rPr>
              <a:t>?</a:t>
            </a:r>
            <a:endParaRPr lang="en-US" sz="2000" dirty="0" smtClean="0">
              <a:latin typeface="Garamond"/>
              <a:cs typeface="Garamond"/>
            </a:endParaRPr>
          </a:p>
          <a:p>
            <a:r>
              <a:rPr lang="en-GB" sz="2000" dirty="0" smtClean="0">
                <a:latin typeface="Garamond"/>
                <a:cs typeface="Garamond"/>
              </a:rPr>
              <a:t>What </a:t>
            </a:r>
            <a:r>
              <a:rPr lang="en-GB" sz="2000" dirty="0">
                <a:latin typeface="Garamond"/>
                <a:cs typeface="Garamond"/>
              </a:rPr>
              <a:t>lessons can be learned for improved design, implementation monitoring and management of future Danish support to strengthen local business development through partnerships with Danish businesses? </a:t>
            </a:r>
          </a:p>
        </p:txBody>
      </p:sp>
      <p:sp>
        <p:nvSpPr>
          <p:cNvPr id="4" name="Pladsholder til slidenummer 3"/>
          <p:cNvSpPr>
            <a:spLocks noGrp="1"/>
          </p:cNvSpPr>
          <p:nvPr>
            <p:ph type="sldNum" sz="quarter" idx="12"/>
          </p:nvPr>
        </p:nvSpPr>
        <p:spPr/>
        <p:txBody>
          <a:bodyPr/>
          <a:lstStyle/>
          <a:p>
            <a:fld id="{2066355A-084C-D24E-9AD2-7E4FC41EA627}" type="slidenum">
              <a:rPr lang="en-US" smtClean="0"/>
              <a:t>2</a:t>
            </a:fld>
            <a:endParaRPr lang="en-US"/>
          </a:p>
        </p:txBody>
      </p:sp>
    </p:spTree>
    <p:extLst>
      <p:ext uri="{BB962C8B-B14F-4D97-AF65-F5344CB8AC3E}">
        <p14:creationId xmlns:p14="http://schemas.microsoft.com/office/powerpoint/2010/main" val="676400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0861"/>
          </a:xfrm>
        </p:spPr>
        <p:txBody>
          <a:bodyPr>
            <a:normAutofit/>
          </a:bodyPr>
          <a:lstStyle/>
          <a:p>
            <a:r>
              <a:rPr lang="en-GB" sz="2400" b="1" dirty="0" smtClean="0">
                <a:latin typeface="Garamond"/>
                <a:cs typeface="Garamond"/>
              </a:rPr>
              <a:t>Matchmaking and applications</a:t>
            </a:r>
            <a:endParaRPr lang="en-GB" sz="2400" b="1" dirty="0">
              <a:latin typeface="Garamond"/>
              <a:cs typeface="Garamond"/>
            </a:endParaRPr>
          </a:p>
        </p:txBody>
      </p:sp>
      <p:sp>
        <p:nvSpPr>
          <p:cNvPr id="3" name="Content Placeholder 2"/>
          <p:cNvSpPr>
            <a:spLocks noGrp="1"/>
          </p:cNvSpPr>
          <p:nvPr>
            <p:ph idx="1"/>
          </p:nvPr>
        </p:nvSpPr>
        <p:spPr>
          <a:xfrm>
            <a:off x="457200" y="1205500"/>
            <a:ext cx="8229600" cy="4920664"/>
          </a:xfrm>
        </p:spPr>
        <p:txBody>
          <a:bodyPr>
            <a:normAutofit fontScale="62500" lnSpcReduction="20000"/>
          </a:bodyPr>
          <a:lstStyle/>
          <a:p>
            <a:pPr>
              <a:spcAft>
                <a:spcPts val="600"/>
              </a:spcAft>
            </a:pPr>
            <a:r>
              <a:rPr lang="en-GB" dirty="0">
                <a:latin typeface="Garamond"/>
                <a:cs typeface="Garamond"/>
              </a:rPr>
              <a:t>The embassies have been quite resourceful in facilitating the matchmaking and setting-up of the partnerships, but have had lesser resources to assist with the conceptualisation and application processes. </a:t>
            </a:r>
            <a:endParaRPr lang="en-US" dirty="0">
              <a:latin typeface="Garamond"/>
              <a:cs typeface="Garamond"/>
            </a:endParaRPr>
          </a:p>
          <a:p>
            <a:pPr>
              <a:spcAft>
                <a:spcPts val="600"/>
              </a:spcAft>
            </a:pPr>
            <a:r>
              <a:rPr lang="en-GB" dirty="0">
                <a:latin typeface="Garamond"/>
                <a:cs typeface="Garamond"/>
              </a:rPr>
              <a:t>Only a few of the Danish companies had the capacity to apply for the partnership support. Especially small companies with limited or no international experience are in need of such assistance. </a:t>
            </a:r>
            <a:endParaRPr lang="en-US" dirty="0">
              <a:latin typeface="Garamond"/>
              <a:cs typeface="Garamond"/>
            </a:endParaRPr>
          </a:p>
          <a:p>
            <a:r>
              <a:rPr lang="en-GB" dirty="0">
                <a:latin typeface="Garamond"/>
                <a:cs typeface="Garamond"/>
              </a:rPr>
              <a:t>Networks for information and knowledge sharing between new and experienced partners – that help overcome unexpected problems – have been established with the assistance of the embassies in some countries. </a:t>
            </a:r>
            <a:endParaRPr lang="en-US" dirty="0">
              <a:latin typeface="Garamond"/>
              <a:cs typeface="Garamond"/>
            </a:endParaRPr>
          </a:p>
          <a:p>
            <a:pPr marL="0" indent="0">
              <a:spcBef>
                <a:spcPts val="600"/>
              </a:spcBef>
              <a:spcAft>
                <a:spcPts val="600"/>
              </a:spcAft>
              <a:buNone/>
            </a:pPr>
            <a:r>
              <a:rPr lang="en-GB" dirty="0">
                <a:latin typeface="Garamond"/>
                <a:cs typeface="Garamond"/>
              </a:rPr>
              <a:t>The Evaluation </a:t>
            </a:r>
            <a:r>
              <a:rPr lang="en-GB" b="1" dirty="0">
                <a:latin typeface="Garamond"/>
                <a:cs typeface="Garamond"/>
              </a:rPr>
              <a:t>recommends</a:t>
            </a:r>
            <a:r>
              <a:rPr lang="en-GB" dirty="0">
                <a:latin typeface="Garamond"/>
                <a:cs typeface="Garamond"/>
              </a:rPr>
              <a:t>:</a:t>
            </a:r>
            <a:endParaRPr lang="en-US" dirty="0">
              <a:latin typeface="Garamond"/>
              <a:cs typeface="Garamond"/>
            </a:endParaRPr>
          </a:p>
          <a:p>
            <a:pPr lvl="0"/>
            <a:r>
              <a:rPr lang="en-GB" i="1" dirty="0" err="1">
                <a:latin typeface="Garamond"/>
                <a:cs typeface="Garamond"/>
              </a:rPr>
              <a:t>Danida</a:t>
            </a:r>
            <a:r>
              <a:rPr lang="en-GB" i="1" dirty="0">
                <a:latin typeface="Garamond"/>
                <a:cs typeface="Garamond"/>
              </a:rPr>
              <a:t> (DGG and the embassies) should continue to encourage new partners to seek advice for preparation of applications and facilitate access to consultancy service providers (e.g. business associations or consultants with demonstrated experience) in order to enhance the realism of the business case and the quality of the project design;</a:t>
            </a:r>
            <a:endParaRPr lang="en-US" dirty="0">
              <a:latin typeface="Garamond"/>
              <a:cs typeface="Garamond"/>
            </a:endParaRPr>
          </a:p>
          <a:p>
            <a:r>
              <a:rPr lang="en-GB" i="1" dirty="0" err="1">
                <a:latin typeface="Garamond"/>
                <a:cs typeface="Garamond"/>
              </a:rPr>
              <a:t>Danida</a:t>
            </a:r>
            <a:r>
              <a:rPr lang="en-GB" i="1" dirty="0">
                <a:latin typeface="Garamond"/>
                <a:cs typeface="Garamond"/>
              </a:rPr>
              <a:t> (DGG and the embassies) should consolidate/ formalise knowledge sharing networks and introduce a ‘mentor’ arrangement in which one experienced company could guide new partnerships.</a:t>
            </a:r>
            <a:r>
              <a:rPr lang="en-US" dirty="0">
                <a:latin typeface="Garamond"/>
                <a:cs typeface="Garamond"/>
              </a:rPr>
              <a:t> </a:t>
            </a:r>
            <a:endParaRPr lang="en-GB" dirty="0">
              <a:latin typeface="Garamond"/>
              <a:cs typeface="Garamond"/>
            </a:endParaRPr>
          </a:p>
        </p:txBody>
      </p:sp>
      <p:sp>
        <p:nvSpPr>
          <p:cNvPr id="4" name="Slide Number Placeholder 3"/>
          <p:cNvSpPr>
            <a:spLocks noGrp="1"/>
          </p:cNvSpPr>
          <p:nvPr>
            <p:ph type="sldNum" sz="quarter" idx="12"/>
          </p:nvPr>
        </p:nvSpPr>
        <p:spPr/>
        <p:txBody>
          <a:bodyPr/>
          <a:lstStyle/>
          <a:p>
            <a:fld id="{2066355A-084C-D24E-9AD2-7E4FC41EA627}" type="slidenum">
              <a:rPr lang="en-US" smtClean="0"/>
              <a:t>20</a:t>
            </a:fld>
            <a:endParaRPr lang="en-US" dirty="0"/>
          </a:p>
        </p:txBody>
      </p:sp>
    </p:spTree>
    <p:extLst>
      <p:ext uri="{BB962C8B-B14F-4D97-AF65-F5344CB8AC3E}">
        <p14:creationId xmlns:p14="http://schemas.microsoft.com/office/powerpoint/2010/main" val="3777349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8325"/>
          </a:xfrm>
        </p:spPr>
        <p:txBody>
          <a:bodyPr>
            <a:normAutofit/>
          </a:bodyPr>
          <a:lstStyle/>
          <a:p>
            <a:r>
              <a:rPr lang="en-GB" sz="2400" b="1" dirty="0" smtClean="0">
                <a:latin typeface="Garamond"/>
                <a:cs typeface="Garamond"/>
              </a:rPr>
              <a:t>Appraisal and approval</a:t>
            </a:r>
            <a:endParaRPr lang="en-GB" sz="2400" b="1" dirty="0">
              <a:latin typeface="Garamond"/>
              <a:cs typeface="Garamond"/>
            </a:endParaRPr>
          </a:p>
        </p:txBody>
      </p:sp>
      <p:sp>
        <p:nvSpPr>
          <p:cNvPr id="3" name="Content Placeholder 2"/>
          <p:cNvSpPr>
            <a:spLocks noGrp="1"/>
          </p:cNvSpPr>
          <p:nvPr>
            <p:ph idx="1"/>
          </p:nvPr>
        </p:nvSpPr>
        <p:spPr>
          <a:xfrm>
            <a:off x="457200" y="1222964"/>
            <a:ext cx="8229600" cy="4903200"/>
          </a:xfrm>
        </p:spPr>
        <p:txBody>
          <a:bodyPr>
            <a:normAutofit/>
          </a:bodyPr>
          <a:lstStyle/>
          <a:p>
            <a:r>
              <a:rPr lang="en-GB" sz="2000" dirty="0">
                <a:latin typeface="Garamond"/>
                <a:cs typeface="Garamond"/>
              </a:rPr>
              <a:t>Currently, the embassies have the appraisal and approval responsibility – most often it is the same programme officer conducting both functions. </a:t>
            </a:r>
            <a:endParaRPr lang="en-US" sz="2000" dirty="0">
              <a:latin typeface="Garamond"/>
              <a:cs typeface="Garamond"/>
            </a:endParaRPr>
          </a:p>
          <a:p>
            <a:r>
              <a:rPr lang="en-GB" sz="2000" dirty="0">
                <a:latin typeface="Garamond"/>
                <a:cs typeface="Garamond"/>
              </a:rPr>
              <a:t>A more in-depth appraisal would have singled out those business cases and projects of inadequate quality, which would either need more preparation, or which simply could not fly</a:t>
            </a:r>
            <a:r>
              <a:rPr lang="en-GB" sz="2000" dirty="0" smtClean="0">
                <a:latin typeface="Garamond"/>
                <a:cs typeface="Garamond"/>
              </a:rPr>
              <a:t>.</a:t>
            </a:r>
          </a:p>
          <a:p>
            <a:pPr marL="0" indent="0">
              <a:spcBef>
                <a:spcPts val="1128"/>
              </a:spcBef>
              <a:buNone/>
            </a:pPr>
            <a:r>
              <a:rPr lang="en-GB" sz="2000" dirty="0" smtClean="0">
                <a:latin typeface="Garamond"/>
                <a:cs typeface="Garamond"/>
              </a:rPr>
              <a:t>The Evaluation </a:t>
            </a:r>
            <a:r>
              <a:rPr lang="en-GB" sz="2000" b="1" dirty="0" smtClean="0">
                <a:latin typeface="Garamond"/>
                <a:cs typeface="Garamond"/>
              </a:rPr>
              <a:t>recommends</a:t>
            </a:r>
            <a:r>
              <a:rPr lang="en-GB" sz="2000" dirty="0" smtClean="0">
                <a:latin typeface="Garamond"/>
                <a:cs typeface="Garamond"/>
              </a:rPr>
              <a:t>: </a:t>
            </a:r>
            <a:endParaRPr lang="en-US" sz="2000" dirty="0">
              <a:latin typeface="Garamond"/>
              <a:cs typeface="Garamond"/>
            </a:endParaRPr>
          </a:p>
          <a:p>
            <a:pPr lvl="0"/>
            <a:r>
              <a:rPr lang="en-GB" sz="2000" i="1" dirty="0">
                <a:latin typeface="Garamond"/>
                <a:cs typeface="Garamond"/>
              </a:rPr>
              <a:t>An independent appraisal function for partnership application should be established and operated by a professional and commercially oriented organisation – ideally with presence in the country.</a:t>
            </a:r>
            <a:endParaRPr lang="en-US" sz="2000" dirty="0">
              <a:latin typeface="Garamond"/>
              <a:cs typeface="Garamond"/>
            </a:endParaRPr>
          </a:p>
          <a:p>
            <a:pPr marL="0" indent="0">
              <a:buNone/>
            </a:pPr>
            <a:endParaRPr lang="en-GB" dirty="0"/>
          </a:p>
        </p:txBody>
      </p:sp>
      <p:sp>
        <p:nvSpPr>
          <p:cNvPr id="4" name="Slide Number Placeholder 3"/>
          <p:cNvSpPr>
            <a:spLocks noGrp="1"/>
          </p:cNvSpPr>
          <p:nvPr>
            <p:ph type="sldNum" sz="quarter" idx="12"/>
          </p:nvPr>
        </p:nvSpPr>
        <p:spPr/>
        <p:txBody>
          <a:bodyPr/>
          <a:lstStyle/>
          <a:p>
            <a:fld id="{2066355A-084C-D24E-9AD2-7E4FC41EA627}" type="slidenum">
              <a:rPr lang="en-US" smtClean="0"/>
              <a:t>21</a:t>
            </a:fld>
            <a:endParaRPr lang="en-US" dirty="0"/>
          </a:p>
        </p:txBody>
      </p:sp>
    </p:spTree>
    <p:extLst>
      <p:ext uri="{BB962C8B-B14F-4D97-AF65-F5344CB8AC3E}">
        <p14:creationId xmlns:p14="http://schemas.microsoft.com/office/powerpoint/2010/main" val="7043459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4251"/>
          </a:xfrm>
        </p:spPr>
        <p:txBody>
          <a:bodyPr>
            <a:normAutofit/>
          </a:bodyPr>
          <a:lstStyle/>
          <a:p>
            <a:r>
              <a:rPr lang="en-GB" sz="2400" b="1" dirty="0" smtClean="0">
                <a:latin typeface="Garamond"/>
                <a:cs typeface="Garamond"/>
              </a:rPr>
              <a:t>Implementation</a:t>
            </a:r>
            <a:endParaRPr lang="en-GB" sz="2400" b="1" dirty="0">
              <a:latin typeface="Garamond"/>
              <a:cs typeface="Garamond"/>
            </a:endParaRPr>
          </a:p>
        </p:txBody>
      </p:sp>
      <p:sp>
        <p:nvSpPr>
          <p:cNvPr id="3" name="Content Placeholder 2"/>
          <p:cNvSpPr>
            <a:spLocks noGrp="1"/>
          </p:cNvSpPr>
          <p:nvPr>
            <p:ph idx="1"/>
          </p:nvPr>
        </p:nvSpPr>
        <p:spPr>
          <a:xfrm>
            <a:off x="457200" y="1128889"/>
            <a:ext cx="8229600" cy="4997275"/>
          </a:xfrm>
        </p:spPr>
        <p:txBody>
          <a:bodyPr>
            <a:normAutofit fontScale="55000" lnSpcReduction="20000"/>
          </a:bodyPr>
          <a:lstStyle/>
          <a:p>
            <a:pPr>
              <a:spcAft>
                <a:spcPts val="600"/>
              </a:spcAft>
            </a:pPr>
            <a:r>
              <a:rPr lang="en-GB" dirty="0">
                <a:latin typeface="Garamond"/>
                <a:cs typeface="Garamond"/>
              </a:rPr>
              <a:t>Most B2B partnerships that reached the project stage were implemented with limited oversight from the embassies. The embassies’ resource allocation for monitoring project implementation was limited both in terms of time, mobility and technical insight to the multitude of business sectors. </a:t>
            </a:r>
            <a:endParaRPr lang="en-US" dirty="0">
              <a:latin typeface="Garamond"/>
              <a:cs typeface="Garamond"/>
            </a:endParaRPr>
          </a:p>
          <a:p>
            <a:pPr>
              <a:spcAft>
                <a:spcPts val="600"/>
              </a:spcAft>
            </a:pPr>
            <a:r>
              <a:rPr lang="en-GB" dirty="0">
                <a:latin typeface="Garamond"/>
                <a:cs typeface="Garamond"/>
              </a:rPr>
              <a:t>The management information system did not function well, as some information was incorrectly recorded and other information was hard to get by. The DBP operates with two key performance indicators: 1) new and maintained jobs for the local and Danish partners; and 2) CSR promotion in the local partner company. </a:t>
            </a:r>
            <a:endParaRPr lang="en-US" dirty="0">
              <a:latin typeface="Garamond"/>
              <a:cs typeface="Garamond"/>
            </a:endParaRPr>
          </a:p>
          <a:p>
            <a:r>
              <a:rPr lang="en-GB" dirty="0">
                <a:latin typeface="Garamond"/>
                <a:cs typeface="Garamond"/>
              </a:rPr>
              <a:t>The very rigorous DBP accounting and auditing requirements are subject to serious complaints from partners</a:t>
            </a:r>
            <a:r>
              <a:rPr lang="en-GB" dirty="0" smtClean="0">
                <a:latin typeface="Garamond"/>
                <a:cs typeface="Garamond"/>
              </a:rPr>
              <a:t>.</a:t>
            </a:r>
            <a:endParaRPr lang="en-US" dirty="0">
              <a:latin typeface="Garamond"/>
              <a:cs typeface="Garamond"/>
            </a:endParaRPr>
          </a:p>
          <a:p>
            <a:pPr marL="0" indent="0">
              <a:spcBef>
                <a:spcPts val="1000"/>
              </a:spcBef>
              <a:spcAft>
                <a:spcPts val="600"/>
              </a:spcAft>
              <a:buNone/>
            </a:pPr>
            <a:r>
              <a:rPr lang="en-GB" dirty="0">
                <a:latin typeface="Garamond"/>
                <a:cs typeface="Garamond"/>
              </a:rPr>
              <a:t>The Evaluation </a:t>
            </a:r>
            <a:r>
              <a:rPr lang="en-GB" b="1" dirty="0">
                <a:latin typeface="Garamond"/>
                <a:cs typeface="Garamond"/>
              </a:rPr>
              <a:t>recommends</a:t>
            </a:r>
            <a:r>
              <a:rPr lang="en-GB" dirty="0">
                <a:latin typeface="Garamond"/>
                <a:cs typeface="Garamond"/>
              </a:rPr>
              <a:t>: </a:t>
            </a:r>
            <a:endParaRPr lang="en-US" dirty="0">
              <a:latin typeface="Garamond"/>
              <a:cs typeface="Garamond"/>
            </a:endParaRPr>
          </a:p>
          <a:p>
            <a:pPr lvl="0"/>
            <a:r>
              <a:rPr lang="en-GB" i="1" dirty="0">
                <a:latin typeface="Garamond"/>
                <a:cs typeface="Garamond"/>
              </a:rPr>
              <a:t>The embassies resources are complemented on an ad-hoc basis for review of critical business cases by a professional and commercial oriented organisation – ideally with presence in the country;</a:t>
            </a:r>
            <a:endParaRPr lang="en-US" dirty="0">
              <a:latin typeface="Garamond"/>
              <a:cs typeface="Garamond"/>
            </a:endParaRPr>
          </a:p>
          <a:p>
            <a:pPr lvl="0"/>
            <a:r>
              <a:rPr lang="en-GB" i="1" dirty="0">
                <a:latin typeface="Garamond"/>
                <a:cs typeface="Garamond"/>
              </a:rPr>
              <a:t>A review of employment data in completed and </a:t>
            </a:r>
            <a:r>
              <a:rPr lang="en-GB" i="1" dirty="0" err="1">
                <a:latin typeface="Garamond"/>
                <a:cs typeface="Garamond"/>
              </a:rPr>
              <a:t>ongoing</a:t>
            </a:r>
            <a:r>
              <a:rPr lang="en-GB" i="1" dirty="0">
                <a:latin typeface="Garamond"/>
                <a:cs typeface="Garamond"/>
              </a:rPr>
              <a:t> DBP projects to assess the quality of data recording and the magnitude of employment generated – and change of procedures if need be;</a:t>
            </a:r>
            <a:endParaRPr lang="en-US" dirty="0">
              <a:latin typeface="Garamond"/>
              <a:cs typeface="Garamond"/>
            </a:endParaRPr>
          </a:p>
          <a:p>
            <a:r>
              <a:rPr lang="en-GB" i="1" dirty="0">
                <a:latin typeface="Garamond"/>
                <a:cs typeface="Garamond"/>
              </a:rPr>
              <a:t>Review of the accounting and audit procedures with a view to simplifying these.</a:t>
            </a:r>
            <a:r>
              <a:rPr lang="en-US" dirty="0">
                <a:latin typeface="Garamond"/>
                <a:cs typeface="Garamond"/>
              </a:rPr>
              <a:t> </a:t>
            </a:r>
            <a:endParaRPr lang="en-GB" dirty="0">
              <a:latin typeface="Garamond"/>
              <a:cs typeface="Garamond"/>
            </a:endParaRPr>
          </a:p>
        </p:txBody>
      </p:sp>
      <p:sp>
        <p:nvSpPr>
          <p:cNvPr id="4" name="Slide Number Placeholder 3"/>
          <p:cNvSpPr>
            <a:spLocks noGrp="1"/>
          </p:cNvSpPr>
          <p:nvPr>
            <p:ph type="sldNum" sz="quarter" idx="12"/>
          </p:nvPr>
        </p:nvSpPr>
        <p:spPr/>
        <p:txBody>
          <a:bodyPr/>
          <a:lstStyle/>
          <a:p>
            <a:fld id="{2066355A-084C-D24E-9AD2-7E4FC41EA627}" type="slidenum">
              <a:rPr lang="en-US" smtClean="0"/>
              <a:t>22</a:t>
            </a:fld>
            <a:endParaRPr lang="en-US" dirty="0"/>
          </a:p>
        </p:txBody>
      </p:sp>
    </p:spTree>
    <p:extLst>
      <p:ext uri="{BB962C8B-B14F-4D97-AF65-F5344CB8AC3E}">
        <p14:creationId xmlns:p14="http://schemas.microsoft.com/office/powerpoint/2010/main" val="4126081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6029"/>
          </a:xfrm>
        </p:spPr>
        <p:txBody>
          <a:bodyPr>
            <a:normAutofit/>
          </a:bodyPr>
          <a:lstStyle/>
          <a:p>
            <a:r>
              <a:rPr lang="en-GB" sz="2400" b="1" dirty="0" smtClean="0">
                <a:latin typeface="Garamond"/>
                <a:cs typeface="Garamond"/>
              </a:rPr>
              <a:t>The medium-term – the next generation of partnerships</a:t>
            </a:r>
            <a:endParaRPr lang="en-GB" sz="2400" b="1" dirty="0">
              <a:latin typeface="Garamond"/>
              <a:cs typeface="Garamond"/>
            </a:endParaRPr>
          </a:p>
        </p:txBody>
      </p:sp>
      <p:sp>
        <p:nvSpPr>
          <p:cNvPr id="3" name="Content Placeholder 2"/>
          <p:cNvSpPr>
            <a:spLocks noGrp="1"/>
          </p:cNvSpPr>
          <p:nvPr>
            <p:ph idx="1"/>
          </p:nvPr>
        </p:nvSpPr>
        <p:spPr>
          <a:xfrm>
            <a:off x="457200" y="1100667"/>
            <a:ext cx="8229600" cy="5025497"/>
          </a:xfrm>
        </p:spPr>
        <p:txBody>
          <a:bodyPr>
            <a:normAutofit fontScale="77500" lnSpcReduction="20000"/>
          </a:bodyPr>
          <a:lstStyle/>
          <a:p>
            <a:r>
              <a:rPr lang="en-GB" sz="2900" dirty="0">
                <a:latin typeface="Garamond"/>
                <a:cs typeface="Garamond"/>
              </a:rPr>
              <a:t>The introduction of the 50% grant level and the rigorous screening process for DBP, have in all probability enhanced the quality and robustness of the partnerships. However, these measures have also implied that the number of partnerships has been significantly reduced. </a:t>
            </a:r>
            <a:endParaRPr lang="en-US" sz="2900" dirty="0">
              <a:latin typeface="Garamond"/>
              <a:cs typeface="Garamond"/>
            </a:endParaRPr>
          </a:p>
          <a:p>
            <a:r>
              <a:rPr lang="en-GB" sz="2900" dirty="0">
                <a:latin typeface="Garamond"/>
                <a:cs typeface="Garamond"/>
              </a:rPr>
              <a:t>Anticipating that the DBP will at least last for five years until 2016 – and possibly longer as the Growth and Employment Strategy may be extended beyond 2015 – it would be pertinent to consider how the DBP could be replaced, and what complementary options could be considered. </a:t>
            </a:r>
            <a:endParaRPr lang="en-US" sz="2900" dirty="0">
              <a:latin typeface="Garamond"/>
              <a:cs typeface="Garamond"/>
            </a:endParaRPr>
          </a:p>
          <a:p>
            <a:pPr marL="0" indent="0">
              <a:buNone/>
            </a:pPr>
            <a:r>
              <a:rPr lang="en-GB" sz="2900" dirty="0">
                <a:latin typeface="Garamond"/>
                <a:cs typeface="Garamond"/>
              </a:rPr>
              <a:t>The Evaluation </a:t>
            </a:r>
            <a:r>
              <a:rPr lang="en-GB" sz="2900" b="1" dirty="0">
                <a:latin typeface="Garamond"/>
                <a:cs typeface="Garamond"/>
              </a:rPr>
              <a:t>recommends</a:t>
            </a:r>
            <a:r>
              <a:rPr lang="en-GB" sz="2900" dirty="0">
                <a:latin typeface="Garamond"/>
                <a:cs typeface="Garamond"/>
              </a:rPr>
              <a:t>:</a:t>
            </a:r>
            <a:endParaRPr lang="en-US" sz="2900" dirty="0">
              <a:latin typeface="Garamond"/>
              <a:cs typeface="Garamond"/>
            </a:endParaRPr>
          </a:p>
          <a:p>
            <a:pPr lvl="0"/>
            <a:r>
              <a:rPr lang="en-GB" sz="2900" i="1" dirty="0">
                <a:latin typeface="Garamond"/>
                <a:cs typeface="Garamond"/>
              </a:rPr>
              <a:t>A mid-term review of the overall performance of the DBP facility including the country reviews that have been conducted since 2011;</a:t>
            </a:r>
            <a:endParaRPr lang="en-US" sz="2900" dirty="0">
              <a:latin typeface="Garamond"/>
              <a:cs typeface="Garamond"/>
            </a:endParaRPr>
          </a:p>
          <a:p>
            <a:r>
              <a:rPr lang="en-GB" sz="2900" i="1" dirty="0">
                <a:latin typeface="Garamond"/>
                <a:cs typeface="Garamond"/>
              </a:rPr>
              <a:t>Elaboration of the strategic framework for the next generation facility for Danish strategic business alliances – including considerations on harmonisation of the partnership facility with those of other EU member states</a:t>
            </a:r>
            <a:r>
              <a:rPr lang="en-GB" i="1" dirty="0"/>
              <a:t>. </a:t>
            </a:r>
            <a:endParaRPr lang="en-GB" dirty="0"/>
          </a:p>
        </p:txBody>
      </p:sp>
      <p:sp>
        <p:nvSpPr>
          <p:cNvPr id="4" name="Slide Number Placeholder 3"/>
          <p:cNvSpPr>
            <a:spLocks noGrp="1"/>
          </p:cNvSpPr>
          <p:nvPr>
            <p:ph type="sldNum" sz="quarter" idx="12"/>
          </p:nvPr>
        </p:nvSpPr>
        <p:spPr/>
        <p:txBody>
          <a:bodyPr/>
          <a:lstStyle/>
          <a:p>
            <a:fld id="{2066355A-084C-D24E-9AD2-7E4FC41EA627}" type="slidenum">
              <a:rPr lang="en-US" smtClean="0"/>
              <a:t>23</a:t>
            </a:fld>
            <a:endParaRPr lang="en-US" dirty="0"/>
          </a:p>
        </p:txBody>
      </p:sp>
    </p:spTree>
    <p:extLst>
      <p:ext uri="{BB962C8B-B14F-4D97-AF65-F5344CB8AC3E}">
        <p14:creationId xmlns:p14="http://schemas.microsoft.com/office/powerpoint/2010/main" val="3318357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t>B2B Objectives – B2B Guidelines 2010</a:t>
            </a:r>
            <a:endParaRPr lang="en-GB" sz="2400" b="1" dirty="0"/>
          </a:p>
        </p:txBody>
      </p:sp>
      <p:sp>
        <p:nvSpPr>
          <p:cNvPr id="3" name="Content Placeholder 2"/>
          <p:cNvSpPr>
            <a:spLocks noGrp="1"/>
          </p:cNvSpPr>
          <p:nvPr>
            <p:ph idx="1"/>
          </p:nvPr>
        </p:nvSpPr>
        <p:spPr>
          <a:xfrm>
            <a:off x="457200" y="1429396"/>
            <a:ext cx="8229600" cy="4708525"/>
          </a:xfrm>
        </p:spPr>
        <p:txBody>
          <a:bodyPr>
            <a:normAutofit fontScale="77500" lnSpcReduction="20000"/>
          </a:bodyPr>
          <a:lstStyle/>
          <a:p>
            <a:pPr>
              <a:spcAft>
                <a:spcPts val="600"/>
              </a:spcAft>
            </a:pPr>
            <a:r>
              <a:rPr lang="en-GB" sz="2600" dirty="0" err="1" smtClean="0">
                <a:latin typeface="Garamond"/>
                <a:cs typeface="Garamond"/>
              </a:rPr>
              <a:t>Danida’s</a:t>
            </a:r>
            <a:r>
              <a:rPr lang="en-GB" sz="2600" dirty="0" smtClean="0">
                <a:latin typeface="Garamond"/>
                <a:cs typeface="Garamond"/>
              </a:rPr>
              <a:t> </a:t>
            </a:r>
            <a:r>
              <a:rPr lang="en-GB" sz="2600" dirty="0">
                <a:latin typeface="Garamond"/>
                <a:cs typeface="Garamond"/>
              </a:rPr>
              <a:t>Business-to-Business (B2B) Programme is a part of Danish development cooperation. </a:t>
            </a:r>
            <a:endParaRPr lang="en-GB" sz="2600" dirty="0" smtClean="0">
              <a:latin typeface="Garamond"/>
              <a:cs typeface="Garamond"/>
            </a:endParaRPr>
          </a:p>
          <a:p>
            <a:pPr>
              <a:spcAft>
                <a:spcPts val="600"/>
              </a:spcAft>
            </a:pPr>
            <a:r>
              <a:rPr lang="en-GB" sz="2600" dirty="0" smtClean="0">
                <a:latin typeface="Garamond"/>
                <a:cs typeface="Garamond"/>
              </a:rPr>
              <a:t>The </a:t>
            </a:r>
            <a:r>
              <a:rPr lang="en-GB" sz="2600" b="1" dirty="0">
                <a:latin typeface="Garamond"/>
                <a:cs typeface="Garamond"/>
              </a:rPr>
              <a:t>overall objective </a:t>
            </a:r>
            <a:r>
              <a:rPr lang="en-GB" sz="2600" dirty="0">
                <a:latin typeface="Garamond"/>
                <a:cs typeface="Garamond"/>
              </a:rPr>
              <a:t>of the B2B Programme is to contribute to poverty reduction by promoting economic growth and social development in developing countries. </a:t>
            </a:r>
            <a:endParaRPr lang="en-GB" sz="2600" dirty="0" smtClean="0">
              <a:latin typeface="Garamond"/>
              <a:cs typeface="Garamond"/>
            </a:endParaRPr>
          </a:p>
          <a:p>
            <a:pPr>
              <a:spcAft>
                <a:spcPts val="600"/>
              </a:spcAft>
            </a:pPr>
            <a:r>
              <a:rPr lang="en-GB" sz="2600" dirty="0" smtClean="0">
                <a:latin typeface="Garamond"/>
                <a:cs typeface="Garamond"/>
              </a:rPr>
              <a:t>The </a:t>
            </a:r>
            <a:r>
              <a:rPr lang="en-GB" sz="2600" b="1" dirty="0">
                <a:latin typeface="Garamond"/>
                <a:cs typeface="Garamond"/>
              </a:rPr>
              <a:t>immediate objective </a:t>
            </a:r>
            <a:r>
              <a:rPr lang="en-GB" sz="2600" dirty="0">
                <a:latin typeface="Garamond"/>
                <a:cs typeface="Garamond"/>
              </a:rPr>
              <a:t>is to promote the establishment of long-term, sustainable and commercially viable partnerships between companies in </a:t>
            </a:r>
            <a:r>
              <a:rPr lang="en-GB" sz="2600" dirty="0" err="1">
                <a:latin typeface="Garamond"/>
                <a:cs typeface="Garamond"/>
              </a:rPr>
              <a:t>Danida’s</a:t>
            </a:r>
            <a:r>
              <a:rPr lang="en-GB" sz="2600" dirty="0">
                <a:latin typeface="Garamond"/>
                <a:cs typeface="Garamond"/>
              </a:rPr>
              <a:t> programme countries, including Egypt and South Africa, and Danish companies, with an aim of strengthening local business development. </a:t>
            </a:r>
            <a:endParaRPr lang="en-GB" sz="2600" dirty="0" smtClean="0">
              <a:latin typeface="Garamond"/>
              <a:cs typeface="Garamond"/>
            </a:endParaRPr>
          </a:p>
          <a:p>
            <a:pPr>
              <a:spcAft>
                <a:spcPts val="600"/>
              </a:spcAft>
            </a:pPr>
            <a:r>
              <a:rPr lang="en-GB" sz="2600" dirty="0" smtClean="0">
                <a:latin typeface="Garamond"/>
                <a:cs typeface="Garamond"/>
              </a:rPr>
              <a:t>The </a:t>
            </a:r>
            <a:r>
              <a:rPr lang="en-GB" sz="2600" b="1" dirty="0">
                <a:latin typeface="Garamond"/>
                <a:cs typeface="Garamond"/>
              </a:rPr>
              <a:t>focus of this support </a:t>
            </a:r>
            <a:r>
              <a:rPr lang="en-GB" sz="2600" dirty="0">
                <a:latin typeface="Garamond"/>
                <a:cs typeface="Garamond"/>
              </a:rPr>
              <a:t>is to ensure a transfer of knowhow and technology from the Danish partner to the local </a:t>
            </a:r>
            <a:r>
              <a:rPr lang="en-GB" sz="2600" dirty="0" smtClean="0">
                <a:latin typeface="Garamond"/>
                <a:cs typeface="Garamond"/>
              </a:rPr>
              <a:t>partners </a:t>
            </a:r>
            <a:r>
              <a:rPr lang="en-GB" sz="2600" dirty="0">
                <a:latin typeface="Garamond"/>
                <a:cs typeface="Garamond"/>
              </a:rPr>
              <a:t>thereby strengthening the competitiveness of the local </a:t>
            </a:r>
            <a:r>
              <a:rPr lang="en-GB" sz="2600" dirty="0" smtClean="0">
                <a:latin typeface="Garamond"/>
                <a:cs typeface="Garamond"/>
              </a:rPr>
              <a:t>partner. </a:t>
            </a:r>
          </a:p>
          <a:p>
            <a:r>
              <a:rPr lang="en-GB" sz="2600" dirty="0" smtClean="0">
                <a:latin typeface="Garamond"/>
                <a:cs typeface="Garamond"/>
              </a:rPr>
              <a:t>In </a:t>
            </a:r>
            <a:r>
              <a:rPr lang="en-GB" sz="2600" dirty="0">
                <a:latin typeface="Garamond"/>
                <a:cs typeface="Garamond"/>
              </a:rPr>
              <a:t>turn, by partnering with a local company, the Danish company may </a:t>
            </a:r>
            <a:r>
              <a:rPr lang="en-GB" sz="2600" b="1" dirty="0">
                <a:latin typeface="Garamond"/>
                <a:cs typeface="Garamond"/>
              </a:rPr>
              <a:t>gain access to new markets</a:t>
            </a:r>
            <a:r>
              <a:rPr lang="en-GB" sz="2600" dirty="0">
                <a:latin typeface="Garamond"/>
                <a:cs typeface="Garamond"/>
              </a:rPr>
              <a:t>, raw materials and reduced production costs</a:t>
            </a:r>
            <a:r>
              <a:rPr lang="en-GB" sz="2600" dirty="0" smtClean="0">
                <a:latin typeface="Garamond"/>
                <a:cs typeface="Garamond"/>
              </a:rPr>
              <a:t>.</a:t>
            </a:r>
            <a:endParaRPr lang="en-GB" sz="2600" dirty="0">
              <a:latin typeface="Garamond"/>
              <a:cs typeface="Garamond"/>
            </a:endParaRPr>
          </a:p>
          <a:p>
            <a:endParaRPr lang="en-GB" dirty="0">
              <a:latin typeface="Garamond"/>
              <a:cs typeface="Garamond"/>
            </a:endParaRPr>
          </a:p>
        </p:txBody>
      </p:sp>
      <p:sp>
        <p:nvSpPr>
          <p:cNvPr id="4" name="Pladsholder til slidenummer 3"/>
          <p:cNvSpPr>
            <a:spLocks noGrp="1"/>
          </p:cNvSpPr>
          <p:nvPr>
            <p:ph type="sldNum" sz="quarter" idx="12"/>
          </p:nvPr>
        </p:nvSpPr>
        <p:spPr/>
        <p:txBody>
          <a:bodyPr/>
          <a:lstStyle/>
          <a:p>
            <a:fld id="{2066355A-084C-D24E-9AD2-7E4FC41EA627}" type="slidenum">
              <a:rPr lang="en-US" smtClean="0"/>
              <a:t>3</a:t>
            </a:fld>
            <a:endParaRPr lang="en-US"/>
          </a:p>
        </p:txBody>
      </p:sp>
    </p:spTree>
    <p:extLst>
      <p:ext uri="{BB962C8B-B14F-4D97-AF65-F5344CB8AC3E}">
        <p14:creationId xmlns:p14="http://schemas.microsoft.com/office/powerpoint/2010/main" val="2425931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0103"/>
          </a:xfrm>
        </p:spPr>
        <p:txBody>
          <a:bodyPr>
            <a:normAutofit/>
          </a:bodyPr>
          <a:lstStyle/>
          <a:p>
            <a:r>
              <a:rPr lang="en-GB" sz="2400" b="1" dirty="0" smtClean="0">
                <a:latin typeface="Garamond"/>
                <a:cs typeface="Garamond"/>
              </a:rPr>
              <a:t>B2B Programme Design</a:t>
            </a:r>
            <a:endParaRPr lang="en-GB" sz="2400" b="1" dirty="0">
              <a:latin typeface="Garamond"/>
              <a:cs typeface="Garamond"/>
            </a:endParaRPr>
          </a:p>
        </p:txBody>
      </p:sp>
      <p:sp>
        <p:nvSpPr>
          <p:cNvPr id="3" name="Content Placeholder 2"/>
          <p:cNvSpPr>
            <a:spLocks noGrp="1"/>
          </p:cNvSpPr>
          <p:nvPr>
            <p:ph idx="1"/>
          </p:nvPr>
        </p:nvSpPr>
        <p:spPr>
          <a:xfrm>
            <a:off x="457200" y="1194742"/>
            <a:ext cx="8229600" cy="4931422"/>
          </a:xfrm>
        </p:spPr>
        <p:txBody>
          <a:bodyPr>
            <a:noAutofit/>
          </a:bodyPr>
          <a:lstStyle/>
          <a:p>
            <a:pPr lvl="0">
              <a:spcAft>
                <a:spcPts val="600"/>
              </a:spcAft>
            </a:pPr>
            <a:r>
              <a:rPr lang="en-GB" sz="1800" dirty="0" smtClean="0">
                <a:latin typeface="Garamond"/>
                <a:cs typeface="Garamond"/>
              </a:rPr>
              <a:t>In </a:t>
            </a:r>
            <a:r>
              <a:rPr lang="en-GB" sz="1800" dirty="0">
                <a:latin typeface="Garamond"/>
                <a:cs typeface="Garamond"/>
              </a:rPr>
              <a:t>the </a:t>
            </a:r>
            <a:r>
              <a:rPr lang="en-GB" sz="1800" b="1" i="1" dirty="0">
                <a:latin typeface="Garamond"/>
                <a:cs typeface="Garamond"/>
              </a:rPr>
              <a:t>Contact phase</a:t>
            </a:r>
            <a:r>
              <a:rPr lang="en-GB" sz="1800" dirty="0">
                <a:latin typeface="Garamond"/>
                <a:cs typeface="Garamond"/>
              </a:rPr>
              <a:t>, both a Danish company and a company from one of the eligible countries could apply for support to investigate possibilities for collaboration. B2B could provide a grant of maximum </a:t>
            </a:r>
            <a:r>
              <a:rPr lang="en-GB" sz="1800" b="1" dirty="0">
                <a:latin typeface="Garamond"/>
                <a:cs typeface="Garamond"/>
              </a:rPr>
              <a:t>DKK 100,000 </a:t>
            </a:r>
            <a:r>
              <a:rPr lang="en-GB" sz="1800" dirty="0">
                <a:latin typeface="Garamond"/>
                <a:cs typeface="Garamond"/>
              </a:rPr>
              <a:t>to cover up to 90% of the costs for travel and related matchmaking costs. The Contact phase grants were open to individual companies both in Denmark and the B2B countries as long as they fulfilled the minimum criteria for support.</a:t>
            </a:r>
            <a:endParaRPr lang="en-US" sz="1800" dirty="0">
              <a:latin typeface="Garamond"/>
              <a:cs typeface="Garamond"/>
            </a:endParaRPr>
          </a:p>
          <a:p>
            <a:pPr lvl="0">
              <a:spcAft>
                <a:spcPts val="600"/>
              </a:spcAft>
            </a:pPr>
            <a:r>
              <a:rPr lang="en-GB" sz="1800" dirty="0">
                <a:latin typeface="Garamond"/>
                <a:cs typeface="Garamond"/>
              </a:rPr>
              <a:t>In the</a:t>
            </a:r>
            <a:r>
              <a:rPr lang="en-GB" sz="1800" b="1" dirty="0">
                <a:latin typeface="Garamond"/>
                <a:cs typeface="Garamond"/>
              </a:rPr>
              <a:t> </a:t>
            </a:r>
            <a:r>
              <a:rPr lang="en-GB" sz="1800" i="1" dirty="0">
                <a:latin typeface="Garamond"/>
                <a:cs typeface="Garamond"/>
              </a:rPr>
              <a:t>Pilot phase</a:t>
            </a:r>
            <a:r>
              <a:rPr lang="en-GB" sz="1800" dirty="0">
                <a:latin typeface="Garamond"/>
                <a:cs typeface="Garamond"/>
              </a:rPr>
              <a:t> a partnership had to be formed between a Danish company and a local company in one of the targeted countries. The B2B Programme covered up to </a:t>
            </a:r>
            <a:r>
              <a:rPr lang="en-GB" sz="1800" b="1" dirty="0">
                <a:latin typeface="Garamond"/>
                <a:cs typeface="Garamond"/>
              </a:rPr>
              <a:t>DKK 1 million </a:t>
            </a:r>
            <a:r>
              <a:rPr lang="en-GB" sz="1800" dirty="0">
                <a:latin typeface="Garamond"/>
                <a:cs typeface="Garamond"/>
              </a:rPr>
              <a:t>for 75-90% of the initial costs of such collaborations. This might have entailed a feasibility study, training activities, study visits, pilot production, and so on. </a:t>
            </a:r>
            <a:endParaRPr lang="en-US" sz="1800" dirty="0">
              <a:latin typeface="Garamond"/>
              <a:cs typeface="Garamond"/>
            </a:endParaRPr>
          </a:p>
          <a:p>
            <a:r>
              <a:rPr lang="en-GB" sz="1800" dirty="0">
                <a:latin typeface="Garamond"/>
                <a:cs typeface="Garamond"/>
              </a:rPr>
              <a:t>The</a:t>
            </a:r>
            <a:r>
              <a:rPr lang="en-GB" sz="1800" b="1" dirty="0">
                <a:latin typeface="Garamond"/>
                <a:cs typeface="Garamond"/>
              </a:rPr>
              <a:t> </a:t>
            </a:r>
            <a:r>
              <a:rPr lang="en-GB" sz="1800" b="1" i="1" dirty="0">
                <a:latin typeface="Garamond"/>
                <a:cs typeface="Garamond"/>
              </a:rPr>
              <a:t>Project phase</a:t>
            </a:r>
            <a:r>
              <a:rPr lang="en-GB" sz="1800" b="1" dirty="0">
                <a:latin typeface="Garamond"/>
                <a:cs typeface="Garamond"/>
              </a:rPr>
              <a:t> </a:t>
            </a:r>
            <a:r>
              <a:rPr lang="en-GB" sz="1800" dirty="0">
                <a:latin typeface="Garamond"/>
                <a:cs typeface="Garamond"/>
              </a:rPr>
              <a:t>was a deepening of the partnership under which the B2B Programme providing up to</a:t>
            </a:r>
            <a:r>
              <a:rPr lang="en-GB" sz="1800" b="1" dirty="0">
                <a:latin typeface="Garamond"/>
                <a:cs typeface="Garamond"/>
              </a:rPr>
              <a:t> DKK 5 million </a:t>
            </a:r>
            <a:r>
              <a:rPr lang="en-GB" sz="1800" dirty="0">
                <a:latin typeface="Garamond"/>
                <a:cs typeface="Garamond"/>
              </a:rPr>
              <a:t>(including previous support) to cover up to 90% for relevant costs such as training and technical assistance, equipment, setting up or improving production facilities, further studies and so on. The programme paid particular attention to improvement of the external and working environment and to strengthen the </a:t>
            </a:r>
            <a:r>
              <a:rPr lang="en-GB" sz="1800" b="1" dirty="0">
                <a:latin typeface="Garamond"/>
                <a:cs typeface="Garamond"/>
              </a:rPr>
              <a:t>Corporate Social Responsibility </a:t>
            </a:r>
            <a:r>
              <a:rPr lang="en-GB" sz="1800" dirty="0">
                <a:latin typeface="Garamond"/>
                <a:cs typeface="Garamond"/>
              </a:rPr>
              <a:t>(CSR) in the local companies. </a:t>
            </a:r>
          </a:p>
        </p:txBody>
      </p:sp>
      <p:sp>
        <p:nvSpPr>
          <p:cNvPr id="4" name="Pladsholder til slidenummer 3"/>
          <p:cNvSpPr>
            <a:spLocks noGrp="1"/>
          </p:cNvSpPr>
          <p:nvPr>
            <p:ph type="sldNum" sz="quarter" idx="12"/>
          </p:nvPr>
        </p:nvSpPr>
        <p:spPr/>
        <p:txBody>
          <a:bodyPr/>
          <a:lstStyle/>
          <a:p>
            <a:fld id="{2066355A-084C-D24E-9AD2-7E4FC41EA627}" type="slidenum">
              <a:rPr lang="en-US" smtClean="0"/>
              <a:t>4</a:t>
            </a:fld>
            <a:endParaRPr lang="en-US"/>
          </a:p>
        </p:txBody>
      </p:sp>
    </p:spTree>
    <p:extLst>
      <p:ext uri="{BB962C8B-B14F-4D97-AF65-F5344CB8AC3E}">
        <p14:creationId xmlns:p14="http://schemas.microsoft.com/office/powerpoint/2010/main" val="4204866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0103"/>
          </a:xfrm>
        </p:spPr>
        <p:txBody>
          <a:bodyPr>
            <a:normAutofit/>
          </a:bodyPr>
          <a:lstStyle/>
          <a:p>
            <a:r>
              <a:rPr lang="en-GB" sz="2400" b="1" dirty="0">
                <a:latin typeface="Garamond"/>
                <a:cs typeface="Garamond"/>
              </a:rPr>
              <a:t>B2B Portfolio 2006-2011</a:t>
            </a:r>
            <a:endParaRPr lang="en-GB" sz="2400" dirty="0"/>
          </a:p>
        </p:txBody>
      </p:sp>
      <p:sp>
        <p:nvSpPr>
          <p:cNvPr id="3" name="Content Placeholder 2"/>
          <p:cNvSpPr>
            <a:spLocks noGrp="1"/>
          </p:cNvSpPr>
          <p:nvPr>
            <p:ph idx="1"/>
          </p:nvPr>
        </p:nvSpPr>
        <p:spPr/>
        <p:txBody>
          <a:bodyPr/>
          <a:lstStyle/>
          <a:p>
            <a:r>
              <a:rPr lang="en-GB" sz="2000" dirty="0">
                <a:latin typeface="Garamond"/>
                <a:cs typeface="Garamond"/>
              </a:rPr>
              <a:t>The B2B portfolio includes 445 partnerships – contact phase excluded;</a:t>
            </a:r>
          </a:p>
          <a:p>
            <a:r>
              <a:rPr lang="en-GB" sz="2000" dirty="0">
                <a:latin typeface="Garamond"/>
                <a:cs typeface="Garamond"/>
              </a:rPr>
              <a:t>205 collaborations were pilot only – meaning the they did not continue into the project phase;</a:t>
            </a:r>
          </a:p>
          <a:p>
            <a:r>
              <a:rPr lang="en-GB" sz="2000" dirty="0">
                <a:latin typeface="Garamond"/>
                <a:cs typeface="Garamond"/>
              </a:rPr>
              <a:t>240 </a:t>
            </a:r>
            <a:r>
              <a:rPr lang="en-GB" sz="2000" dirty="0" smtClean="0">
                <a:latin typeface="Garamond"/>
                <a:cs typeface="Garamond"/>
              </a:rPr>
              <a:t>collaborations which included the project phase and in most cases the pilot phase;</a:t>
            </a:r>
          </a:p>
          <a:p>
            <a:r>
              <a:rPr lang="en-GB" sz="2000" dirty="0">
                <a:latin typeface="Garamond"/>
                <a:cs typeface="Garamond"/>
              </a:rPr>
              <a:t>27% continued or are likely to continued after the B2B support </a:t>
            </a:r>
            <a:r>
              <a:rPr lang="en-GB" sz="2000" dirty="0" smtClean="0">
                <a:latin typeface="Garamond"/>
                <a:cs typeface="Garamond"/>
              </a:rPr>
              <a:t>ceased. </a:t>
            </a:r>
            <a:endParaRPr lang="en-GB" sz="2000" dirty="0">
              <a:latin typeface="Garamond"/>
              <a:cs typeface="Garamond"/>
            </a:endParaRPr>
          </a:p>
          <a:p>
            <a:pPr marL="0" indent="0">
              <a:buNone/>
            </a:pPr>
            <a:r>
              <a:rPr lang="en-GB" sz="2000" dirty="0" smtClean="0">
                <a:latin typeface="Garamond"/>
                <a:cs typeface="Garamond"/>
              </a:rPr>
              <a:t> </a:t>
            </a:r>
            <a:endParaRPr lang="en-GB" sz="2000" dirty="0">
              <a:latin typeface="Garamond"/>
              <a:cs typeface="Garamond"/>
            </a:endParaRPr>
          </a:p>
          <a:p>
            <a:pPr marL="0" indent="0">
              <a:buNone/>
            </a:pPr>
            <a:endParaRPr lang="en-GB" dirty="0"/>
          </a:p>
        </p:txBody>
      </p:sp>
      <p:sp>
        <p:nvSpPr>
          <p:cNvPr id="4" name="Slide Number Placeholder 3"/>
          <p:cNvSpPr>
            <a:spLocks noGrp="1"/>
          </p:cNvSpPr>
          <p:nvPr>
            <p:ph type="sldNum" sz="quarter" idx="12"/>
          </p:nvPr>
        </p:nvSpPr>
        <p:spPr/>
        <p:txBody>
          <a:bodyPr/>
          <a:lstStyle/>
          <a:p>
            <a:fld id="{2066355A-084C-D24E-9AD2-7E4FC41EA627}" type="slidenum">
              <a:rPr lang="en-US" smtClean="0"/>
              <a:t>5</a:t>
            </a:fld>
            <a:endParaRPr lang="en-US" dirty="0"/>
          </a:p>
        </p:txBody>
      </p:sp>
    </p:spTree>
    <p:extLst>
      <p:ext uri="{BB962C8B-B14F-4D97-AF65-F5344CB8AC3E}">
        <p14:creationId xmlns:p14="http://schemas.microsoft.com/office/powerpoint/2010/main" val="346224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Garamond"/>
                <a:cs typeface="Garamond"/>
              </a:rPr>
              <a:t>B2B Programme Countries</a:t>
            </a:r>
            <a:endParaRPr lang="en-GB" sz="2400" b="1" dirty="0">
              <a:latin typeface="Garamond"/>
              <a:cs typeface="Garamond"/>
            </a:endParaRPr>
          </a:p>
        </p:txBody>
      </p:sp>
      <p:graphicFrame>
        <p:nvGraphicFramePr>
          <p:cNvPr id="4" name="Diagram 1"/>
          <p:cNvGraphicFramePr>
            <a:graphicFrameLocks noGrp="1"/>
          </p:cNvGraphicFramePr>
          <p:nvPr>
            <p:ph idx="1"/>
            <p:extLst>
              <p:ext uri="{D42A27DB-BD31-4B8C-83A1-F6EECF244321}">
                <p14:modId xmlns:p14="http://schemas.microsoft.com/office/powerpoint/2010/main" val="374669757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Pladsholder til slidenummer 2"/>
          <p:cNvSpPr>
            <a:spLocks noGrp="1"/>
          </p:cNvSpPr>
          <p:nvPr>
            <p:ph type="sldNum" sz="quarter" idx="12"/>
          </p:nvPr>
        </p:nvSpPr>
        <p:spPr/>
        <p:txBody>
          <a:bodyPr/>
          <a:lstStyle/>
          <a:p>
            <a:fld id="{2066355A-084C-D24E-9AD2-7E4FC41EA627}" type="slidenum">
              <a:rPr lang="en-US" smtClean="0"/>
              <a:t>6</a:t>
            </a:fld>
            <a:endParaRPr lang="en-US"/>
          </a:p>
        </p:txBody>
      </p:sp>
    </p:spTree>
    <p:extLst>
      <p:ext uri="{BB962C8B-B14F-4D97-AF65-F5344CB8AC3E}">
        <p14:creationId xmlns:p14="http://schemas.microsoft.com/office/powerpoint/2010/main" val="1964620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t>Sector distribution in the B2B portfolio (number)</a:t>
            </a:r>
            <a:endParaRPr lang="en-GB" sz="2400" b="1" dirty="0"/>
          </a:p>
        </p:txBody>
      </p:sp>
      <p:sp>
        <p:nvSpPr>
          <p:cNvPr id="4" name="Pladsholder til slidenummer 3"/>
          <p:cNvSpPr>
            <a:spLocks noGrp="1"/>
          </p:cNvSpPr>
          <p:nvPr>
            <p:ph type="sldNum" sz="quarter" idx="12"/>
          </p:nvPr>
        </p:nvSpPr>
        <p:spPr/>
        <p:txBody>
          <a:bodyPr/>
          <a:lstStyle/>
          <a:p>
            <a:fld id="{2066355A-084C-D24E-9AD2-7E4FC41EA627}" type="slidenum">
              <a:rPr lang="en-US" smtClean="0"/>
              <a:t>7</a:t>
            </a:fld>
            <a:endParaRPr lang="en-US"/>
          </a:p>
        </p:txBody>
      </p:sp>
      <p:graphicFrame>
        <p:nvGraphicFramePr>
          <p:cNvPr id="5" name="Diagram 1"/>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73724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Garamond"/>
                <a:cs typeface="Garamond"/>
              </a:rPr>
              <a:t>Estimated summary costs for the B2B phases (2006-2011)</a:t>
            </a:r>
            <a:endParaRPr lang="en-GB" sz="2400" b="1" dirty="0">
              <a:latin typeface="Garamond"/>
              <a:cs typeface="Garamond"/>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38695872"/>
              </p:ext>
            </p:extLst>
          </p:nvPr>
        </p:nvGraphicFramePr>
        <p:xfrm>
          <a:off x="457200" y="1904753"/>
          <a:ext cx="8229600" cy="1849120"/>
        </p:xfrm>
        <a:graphic>
          <a:graphicData uri="http://schemas.openxmlformats.org/drawingml/2006/table">
            <a:tbl>
              <a:tblPr firstRow="1" bandRow="1">
                <a:tableStyleId>{5C22544A-7EE6-4342-B048-85BDC9FD1C3A}</a:tableStyleId>
              </a:tblPr>
              <a:tblGrid>
                <a:gridCol w="5294467"/>
                <a:gridCol w="1527643"/>
                <a:gridCol w="1407490"/>
              </a:tblGrid>
              <a:tr h="0">
                <a:tc>
                  <a:txBody>
                    <a:bodyPr/>
                    <a:lstStyle/>
                    <a:p>
                      <a:r>
                        <a:rPr lang="en-GB" dirty="0" smtClean="0"/>
                        <a:t>Programme Phases</a:t>
                      </a:r>
                      <a:endParaRPr lang="en-GB" dirty="0"/>
                    </a:p>
                  </a:txBody>
                  <a:tcPr/>
                </a:tc>
                <a:tc>
                  <a:txBody>
                    <a:bodyPr/>
                    <a:lstStyle/>
                    <a:p>
                      <a:r>
                        <a:rPr lang="en-GB" dirty="0" smtClean="0"/>
                        <a:t>DKK </a:t>
                      </a:r>
                      <a:r>
                        <a:rPr lang="en-GB" dirty="0" err="1" smtClean="0"/>
                        <a:t>mn</a:t>
                      </a:r>
                      <a:endParaRPr lang="en-GB" dirty="0"/>
                    </a:p>
                  </a:txBody>
                  <a:tcPr/>
                </a:tc>
                <a:tc>
                  <a:txBody>
                    <a:bodyPr/>
                    <a:lstStyle/>
                    <a:p>
                      <a:r>
                        <a:rPr lang="en-GB" dirty="0" smtClean="0"/>
                        <a:t>%</a:t>
                      </a:r>
                      <a:endParaRPr lang="en-GB" dirty="0"/>
                    </a:p>
                  </a:txBody>
                  <a:tcPr/>
                </a:tc>
              </a:tr>
              <a:tr h="370840">
                <a:tc>
                  <a:txBody>
                    <a:bodyPr/>
                    <a:lstStyle/>
                    <a:p>
                      <a:r>
                        <a:rPr lang="en-GB" dirty="0" smtClean="0"/>
                        <a:t>Matchmaking</a:t>
                      </a:r>
                      <a:r>
                        <a:rPr lang="en-GB" baseline="0" dirty="0" smtClean="0"/>
                        <a:t> (</a:t>
                      </a:r>
                      <a:r>
                        <a:rPr lang="en-GB" dirty="0" smtClean="0"/>
                        <a:t>Contact Phase)</a:t>
                      </a:r>
                      <a:endParaRPr lang="en-GB" dirty="0"/>
                    </a:p>
                  </a:txBody>
                  <a:tcPr/>
                </a:tc>
                <a:tc>
                  <a:txBody>
                    <a:bodyPr/>
                    <a:lstStyle/>
                    <a:p>
                      <a:pPr algn="r"/>
                      <a:r>
                        <a:rPr lang="en-GB" dirty="0" smtClean="0"/>
                        <a:t>110</a:t>
                      </a:r>
                      <a:endParaRPr lang="en-GB" dirty="0"/>
                    </a:p>
                  </a:txBody>
                  <a:tcPr/>
                </a:tc>
                <a:tc>
                  <a:txBody>
                    <a:bodyPr/>
                    <a:lstStyle/>
                    <a:p>
                      <a:pPr algn="r"/>
                      <a:r>
                        <a:rPr lang="en-GB" dirty="0" smtClean="0"/>
                        <a:t>9.5</a:t>
                      </a:r>
                      <a:endParaRPr lang="en-GB" dirty="0"/>
                    </a:p>
                  </a:txBody>
                  <a:tcPr/>
                </a:tc>
              </a:tr>
              <a:tr h="370840">
                <a:tc>
                  <a:txBody>
                    <a:bodyPr/>
                    <a:lstStyle/>
                    <a:p>
                      <a:r>
                        <a:rPr lang="en-GB" dirty="0" smtClean="0"/>
                        <a:t>Initial collaboration (Pilot Phase)</a:t>
                      </a:r>
                      <a:endParaRPr lang="en-GB" dirty="0"/>
                    </a:p>
                  </a:txBody>
                  <a:tcPr/>
                </a:tc>
                <a:tc>
                  <a:txBody>
                    <a:bodyPr/>
                    <a:lstStyle/>
                    <a:p>
                      <a:pPr algn="r"/>
                      <a:r>
                        <a:rPr lang="en-GB" dirty="0" smtClean="0"/>
                        <a:t>330</a:t>
                      </a:r>
                      <a:endParaRPr lang="en-GB" dirty="0"/>
                    </a:p>
                  </a:txBody>
                  <a:tcPr/>
                </a:tc>
                <a:tc>
                  <a:txBody>
                    <a:bodyPr/>
                    <a:lstStyle/>
                    <a:p>
                      <a:pPr algn="r"/>
                      <a:r>
                        <a:rPr lang="en-GB" dirty="0" smtClean="0"/>
                        <a:t>31.4</a:t>
                      </a:r>
                      <a:endParaRPr lang="en-GB" dirty="0"/>
                    </a:p>
                  </a:txBody>
                  <a:tcPr/>
                </a:tc>
              </a:tr>
              <a:tr h="370840">
                <a:tc>
                  <a:txBody>
                    <a:bodyPr/>
                    <a:lstStyle/>
                    <a:p>
                      <a:r>
                        <a:rPr lang="en-GB" dirty="0" smtClean="0"/>
                        <a:t>Deepened collaboration</a:t>
                      </a:r>
                      <a:r>
                        <a:rPr lang="en-GB" baseline="0" dirty="0" smtClean="0"/>
                        <a:t> (Project Phase)</a:t>
                      </a:r>
                      <a:endParaRPr lang="en-GB" dirty="0"/>
                    </a:p>
                  </a:txBody>
                  <a:tcPr/>
                </a:tc>
                <a:tc>
                  <a:txBody>
                    <a:bodyPr/>
                    <a:lstStyle/>
                    <a:p>
                      <a:pPr algn="r"/>
                      <a:r>
                        <a:rPr lang="en-GB" dirty="0" smtClean="0"/>
                        <a:t>610</a:t>
                      </a:r>
                      <a:endParaRPr lang="en-GB" dirty="0"/>
                    </a:p>
                  </a:txBody>
                  <a:tcPr/>
                </a:tc>
                <a:tc>
                  <a:txBody>
                    <a:bodyPr/>
                    <a:lstStyle/>
                    <a:p>
                      <a:pPr algn="r"/>
                      <a:r>
                        <a:rPr lang="en-GB" dirty="0" smtClean="0"/>
                        <a:t>58.1</a:t>
                      </a:r>
                      <a:endParaRPr lang="en-GB" dirty="0"/>
                    </a:p>
                  </a:txBody>
                  <a:tcPr/>
                </a:tc>
              </a:tr>
              <a:tr h="370840">
                <a:tc>
                  <a:txBody>
                    <a:bodyPr/>
                    <a:lstStyle/>
                    <a:p>
                      <a:r>
                        <a:rPr lang="en-GB" b="1" dirty="0" smtClean="0"/>
                        <a:t>Total</a:t>
                      </a:r>
                      <a:endParaRPr lang="en-GB" b="1" dirty="0"/>
                    </a:p>
                  </a:txBody>
                  <a:tcPr/>
                </a:tc>
                <a:tc>
                  <a:txBody>
                    <a:bodyPr/>
                    <a:lstStyle/>
                    <a:p>
                      <a:pPr algn="r"/>
                      <a:r>
                        <a:rPr lang="en-GB" b="1" dirty="0" smtClean="0"/>
                        <a:t>1,050</a:t>
                      </a:r>
                      <a:endParaRPr lang="en-GB" b="1" dirty="0"/>
                    </a:p>
                  </a:txBody>
                  <a:tcPr/>
                </a:tc>
                <a:tc>
                  <a:txBody>
                    <a:bodyPr/>
                    <a:lstStyle/>
                    <a:p>
                      <a:pPr algn="r"/>
                      <a:r>
                        <a:rPr lang="en-GB" b="1" dirty="0" smtClean="0"/>
                        <a:t>100</a:t>
                      </a:r>
                      <a:endParaRPr lang="en-GB" b="1" dirty="0"/>
                    </a:p>
                  </a:txBody>
                  <a:tcPr/>
                </a:tc>
              </a:tr>
            </a:tbl>
          </a:graphicData>
        </a:graphic>
      </p:graphicFrame>
      <p:sp>
        <p:nvSpPr>
          <p:cNvPr id="4" name="Pladsholder til slidenummer 3"/>
          <p:cNvSpPr>
            <a:spLocks noGrp="1"/>
          </p:cNvSpPr>
          <p:nvPr>
            <p:ph type="sldNum" sz="quarter" idx="12"/>
          </p:nvPr>
        </p:nvSpPr>
        <p:spPr/>
        <p:txBody>
          <a:bodyPr/>
          <a:lstStyle/>
          <a:p>
            <a:fld id="{2066355A-084C-D24E-9AD2-7E4FC41EA627}" type="slidenum">
              <a:rPr lang="en-US" smtClean="0"/>
              <a:t>8</a:t>
            </a:fld>
            <a:endParaRPr lang="en-US"/>
          </a:p>
        </p:txBody>
      </p:sp>
    </p:spTree>
    <p:extLst>
      <p:ext uri="{BB962C8B-B14F-4D97-AF65-F5344CB8AC3E}">
        <p14:creationId xmlns:p14="http://schemas.microsoft.com/office/powerpoint/2010/main" val="146397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latin typeface="Garamond"/>
                <a:cs typeface="Garamond"/>
              </a:rPr>
              <a:t>Methodology</a:t>
            </a:r>
            <a:endParaRPr lang="en-GB" sz="2400" b="1" dirty="0">
              <a:latin typeface="Garamond"/>
              <a:cs typeface="Garamond"/>
            </a:endParaRPr>
          </a:p>
        </p:txBody>
      </p:sp>
      <p:sp>
        <p:nvSpPr>
          <p:cNvPr id="3" name="Content Placeholder 2"/>
          <p:cNvSpPr>
            <a:spLocks noGrp="1"/>
          </p:cNvSpPr>
          <p:nvPr>
            <p:ph idx="1"/>
          </p:nvPr>
        </p:nvSpPr>
        <p:spPr/>
        <p:txBody>
          <a:bodyPr>
            <a:normAutofit/>
          </a:bodyPr>
          <a:lstStyle/>
          <a:p>
            <a:pPr>
              <a:spcAft>
                <a:spcPts val="600"/>
              </a:spcAft>
            </a:pPr>
            <a:r>
              <a:rPr lang="en-GB" sz="2000" dirty="0" smtClean="0">
                <a:latin typeface="Garamond"/>
                <a:cs typeface="Garamond"/>
              </a:rPr>
              <a:t>The Terms of Reference for the Evaluation specified 20 evaluation questions under the headings of the OECD/DAC criteria: relevance, efficiency, effectiveness, impact, and sustainability.</a:t>
            </a:r>
          </a:p>
          <a:p>
            <a:pPr>
              <a:spcAft>
                <a:spcPts val="600"/>
              </a:spcAft>
            </a:pPr>
            <a:r>
              <a:rPr lang="en-GB" sz="2000" dirty="0" smtClean="0">
                <a:latin typeface="Garamond"/>
                <a:cs typeface="Garamond"/>
              </a:rPr>
              <a:t>The 20 evaluation questions were transformed into nine broad evaluation questions and a number of judgement criteria – ensuring that the intended scope of the Evaluation was maintained.</a:t>
            </a:r>
          </a:p>
          <a:p>
            <a:pPr>
              <a:spcAft>
                <a:spcPts val="600"/>
              </a:spcAft>
            </a:pPr>
            <a:r>
              <a:rPr lang="en-GB" sz="2000" dirty="0" smtClean="0">
                <a:latin typeface="Garamond"/>
                <a:cs typeface="Garamond"/>
              </a:rPr>
              <a:t>An Evaluation Matrix was prepared combining evaluation questions, judgement criteria, indicators, and means and source of verification.</a:t>
            </a:r>
          </a:p>
          <a:p>
            <a:r>
              <a:rPr lang="en-GB" sz="2000" dirty="0" smtClean="0">
                <a:latin typeface="Garamond"/>
                <a:cs typeface="Garamond"/>
              </a:rPr>
              <a:t>A Theory of Change was reconstructed based on the B2B Programme objectives and the </a:t>
            </a:r>
            <a:r>
              <a:rPr lang="en-GB" sz="2000" dirty="0" err="1" smtClean="0">
                <a:latin typeface="Garamond"/>
                <a:cs typeface="Garamond"/>
              </a:rPr>
              <a:t>ToR’s</a:t>
            </a:r>
            <a:r>
              <a:rPr lang="en-GB" sz="2000" dirty="0" smtClean="0">
                <a:latin typeface="Garamond"/>
                <a:cs typeface="Garamond"/>
              </a:rPr>
              <a:t> Annex 1, tentative B2B Programme Theory of Change.</a:t>
            </a:r>
            <a:endParaRPr lang="en-GB" sz="2000" dirty="0">
              <a:latin typeface="Garamond"/>
              <a:cs typeface="Garamond"/>
            </a:endParaRPr>
          </a:p>
        </p:txBody>
      </p:sp>
      <p:sp>
        <p:nvSpPr>
          <p:cNvPr id="4" name="Slide Number Placeholder 3"/>
          <p:cNvSpPr>
            <a:spLocks noGrp="1"/>
          </p:cNvSpPr>
          <p:nvPr>
            <p:ph type="sldNum" sz="quarter" idx="12"/>
          </p:nvPr>
        </p:nvSpPr>
        <p:spPr/>
        <p:txBody>
          <a:bodyPr/>
          <a:lstStyle/>
          <a:p>
            <a:fld id="{2066355A-084C-D24E-9AD2-7E4FC41EA627}" type="slidenum">
              <a:rPr lang="en-US" smtClean="0"/>
              <a:t>9</a:t>
            </a:fld>
            <a:endParaRPr lang="en-US"/>
          </a:p>
        </p:txBody>
      </p:sp>
    </p:spTree>
    <p:extLst>
      <p:ext uri="{BB962C8B-B14F-4D97-AF65-F5344CB8AC3E}">
        <p14:creationId xmlns:p14="http://schemas.microsoft.com/office/powerpoint/2010/main" val="17576546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20577303203E64B851531CAD88BB91E" ma:contentTypeVersion="0" ma:contentTypeDescription="Create a new document." ma:contentTypeScope="" ma:versionID="158607e01f3d51c43dbce350fcb9d2a7">
  <xsd:schema xmlns:xsd="http://www.w3.org/2001/XMLSchema" xmlns:xs="http://www.w3.org/2001/XMLSchema" xmlns:p="http://schemas.microsoft.com/office/2006/metadata/properties" targetNamespace="http://schemas.microsoft.com/office/2006/metadata/properties" ma:root="true" ma:fieldsID="658067901229f55c8c61ab1e5ca17ac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F151BF8-EAD3-4A8E-95C7-A3F7B135EA82}"/>
</file>

<file path=customXml/itemProps2.xml><?xml version="1.0" encoding="utf-8"?>
<ds:datastoreItem xmlns:ds="http://schemas.openxmlformats.org/officeDocument/2006/customXml" ds:itemID="{7B6F2769-7194-4217-93D3-3AF3A4742282}"/>
</file>

<file path=customXml/itemProps3.xml><?xml version="1.0" encoding="utf-8"?>
<ds:datastoreItem xmlns:ds="http://schemas.openxmlformats.org/officeDocument/2006/customXml" ds:itemID="{87D2A1B0-FF3E-4009-940D-AED0EB70AA20}"/>
</file>

<file path=docProps/app.xml><?xml version="1.0" encoding="utf-8"?>
<Properties xmlns="http://schemas.openxmlformats.org/officeDocument/2006/extended-properties" xmlns:vt="http://schemas.openxmlformats.org/officeDocument/2006/docPropsVTypes">
  <Template>FNEMasterTemplateForThemePreview.pptx</Template>
  <TotalTime>1016</TotalTime>
  <Words>2376</Words>
  <Application>Microsoft Macintosh PowerPoint</Application>
  <PresentationFormat>On-screen Show (4:3)</PresentationFormat>
  <Paragraphs>156</Paragraphs>
  <Slides>23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Document</vt:lpstr>
      <vt:lpstr>Evaluation of Danida’s Business-to-Business Programme 2006-2011</vt:lpstr>
      <vt:lpstr>Evaluation Purpose</vt:lpstr>
      <vt:lpstr>B2B Objectives – B2B Guidelines 2010</vt:lpstr>
      <vt:lpstr>B2B Programme Design</vt:lpstr>
      <vt:lpstr>B2B Portfolio 2006-2011</vt:lpstr>
      <vt:lpstr>B2B Programme Countries</vt:lpstr>
      <vt:lpstr>Sector distribution in the B2B portfolio (number)</vt:lpstr>
      <vt:lpstr>Estimated summary costs for the B2B phases (2006-2011)</vt:lpstr>
      <vt:lpstr>Methodology</vt:lpstr>
      <vt:lpstr>Evaluation tools</vt:lpstr>
      <vt:lpstr>Efficiency levels in the different phases of the B2B Programme</vt:lpstr>
      <vt:lpstr>Knowledge transfer</vt:lpstr>
      <vt:lpstr>Level of Development Impact</vt:lpstr>
      <vt:lpstr>Contextual factors and outcomes</vt:lpstr>
      <vt:lpstr>PowerPoint Presentation</vt:lpstr>
      <vt:lpstr>Overall conclusion and recommendation</vt:lpstr>
      <vt:lpstr>Programme criteria requirement</vt:lpstr>
      <vt:lpstr>Project design requirements</vt:lpstr>
      <vt:lpstr>Promotion and marketing of the DBP</vt:lpstr>
      <vt:lpstr>Matchmaking and applications</vt:lpstr>
      <vt:lpstr>Appraisal and approval</vt:lpstr>
      <vt:lpstr>Implementation</vt:lpstr>
      <vt:lpstr>The medium-term – the next generation of partnerships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kirkemann</cp:lastModifiedBy>
  <cp:revision>60</cp:revision>
  <cp:lastPrinted>2014-12-01T15:52:20Z</cp:lastPrinted>
  <dcterms:created xsi:type="dcterms:W3CDTF">2010-04-12T23:12:02Z</dcterms:created>
  <dcterms:modified xsi:type="dcterms:W3CDTF">2014-12-01T20:15:44Z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0x010100A20577303203E64B851531CAD88BB91E</vt:lpwstr>
  </property>
  <property fmtid="{D5CDD505-2E9C-101B-9397-08002B2CF9AE}" pid="3" name="IsMyDocuments">
    <vt:bool>true</vt:bool>
  </property>
</Properties>
</file>