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36BDFA1-F5F1-4741-896C-AE5C2856FF37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1" d="100"/>
          <a:sy n="91" d="100"/>
        </p:scale>
        <p:origin x="6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06A28-192E-46D1-9EE2-FAB862334D03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415CB-0AE6-4893-AD3B-8F07EE053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245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415CB-0AE6-4893-AD3B-8F07EE053FD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458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8206B-24B5-4FE3-8975-AA1C5CDF0F35}" type="datetime1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8704-E406-48F9-90BD-695664194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892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0F39-197D-4F06-9AFB-8327D010997F}" type="datetime1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8704-E406-48F9-90BD-695664194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3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C98E-2B85-4330-AD51-762BFA1B1F20}" type="datetime1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8704-E406-48F9-90BD-695664194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52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2B92-8896-47F5-AB7D-2D6BAE2AD98E}" type="datetime1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8704-E406-48F9-90BD-695664194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35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0E4A-110E-4F7D-B1B1-5228A15BF846}" type="datetime1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8704-E406-48F9-90BD-695664194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85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052D-5195-42B0-9210-D6259DB04643}" type="datetime1">
              <a:rPr lang="en-GB" smtClean="0"/>
              <a:t>01/12/2014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8704-E406-48F9-90BD-695664194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91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CCBA-3327-42E5-A87F-2E4F8C37FC54}" type="datetime1">
              <a:rPr lang="en-GB" smtClean="0"/>
              <a:t>01/12/2014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8704-E406-48F9-90BD-695664194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07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1CFB-B6CB-4D03-8607-C4B87C105860}" type="datetime1">
              <a:rPr lang="en-GB" smtClean="0"/>
              <a:t>01/12/2014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8704-E406-48F9-90BD-695664194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14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EBF5-AB91-40FB-AD05-695776855293}" type="datetime1">
              <a:rPr lang="en-GB" smtClean="0"/>
              <a:t>01/12/2014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8704-E406-48F9-90BD-695664194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17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5DEC-5D7B-478D-9643-110D075BC4D2}" type="datetime1">
              <a:rPr lang="en-GB" smtClean="0"/>
              <a:t>01/12/2014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8704-E406-48F9-90BD-695664194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11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AABD-EAE0-4A0F-8604-7BD12A71057D}" type="datetime1">
              <a:rPr lang="en-GB" smtClean="0"/>
              <a:t>01/12/2014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8704-E406-48F9-90BD-695664194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26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0B861-A5F1-4D0A-B5E4-0AF170631A83}" type="datetime1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48704-E406-48F9-90BD-695664194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368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Aid and the Business Environment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20438"/>
            <a:ext cx="6858000" cy="165576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Mushtaq H. Khan, Department of Economics,</a:t>
            </a:r>
          </a:p>
          <a:p>
            <a:r>
              <a:rPr lang="en-GB" dirty="0" smtClean="0"/>
              <a:t>SOAS, University of London </a:t>
            </a:r>
          </a:p>
          <a:p>
            <a:endParaRPr lang="en-GB" dirty="0"/>
          </a:p>
          <a:p>
            <a:r>
              <a:rPr lang="en-GB" dirty="0" smtClean="0"/>
              <a:t>DIIS, Copenhagen, 2</a:t>
            </a:r>
            <a:r>
              <a:rPr lang="en-GB" baseline="30000" dirty="0" smtClean="0"/>
              <a:t>nd</a:t>
            </a:r>
            <a:r>
              <a:rPr lang="en-GB" dirty="0" smtClean="0"/>
              <a:t> December 2014.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90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327"/>
            <a:ext cx="9144000" cy="484474"/>
          </a:xfrm>
        </p:spPr>
        <p:txBody>
          <a:bodyPr>
            <a:noAutofit/>
          </a:bodyPr>
          <a:lstStyle/>
          <a:p>
            <a:r>
              <a:rPr lang="en-GB" sz="2800" dirty="0" smtClean="0"/>
              <a:t>Inclusive Growth and the Role of Aid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9297"/>
            <a:ext cx="9144000" cy="6048702"/>
          </a:xfrm>
        </p:spPr>
        <p:txBody>
          <a:bodyPr>
            <a:normAutofit/>
          </a:bodyPr>
          <a:lstStyle/>
          <a:p>
            <a:r>
              <a:rPr lang="en-GB" dirty="0" smtClean="0"/>
              <a:t>Developing countries face multiple economic </a:t>
            </a:r>
            <a:r>
              <a:rPr lang="en-GB" dirty="0" smtClean="0"/>
              <a:t>and governance constraints blocking their growth </a:t>
            </a:r>
            <a:endParaRPr lang="en-GB" dirty="0" smtClean="0"/>
          </a:p>
          <a:p>
            <a:r>
              <a:rPr lang="en-GB" dirty="0" smtClean="0"/>
              <a:t>Should aid seek to create enabling institutional conditions (including the business environment) or solve particular problems given </a:t>
            </a:r>
            <a:r>
              <a:rPr lang="en-GB" i="1" dirty="0" smtClean="0"/>
              <a:t>existing </a:t>
            </a:r>
            <a:r>
              <a:rPr lang="en-GB" dirty="0" smtClean="0"/>
              <a:t>institutional conditions?</a:t>
            </a:r>
          </a:p>
          <a:p>
            <a:r>
              <a:rPr lang="en-GB" dirty="0" smtClean="0"/>
              <a:t>This question is related </a:t>
            </a:r>
            <a:r>
              <a:rPr lang="en-GB" dirty="0" smtClean="0"/>
              <a:t>to the </a:t>
            </a:r>
            <a:r>
              <a:rPr lang="en-GB" dirty="0" smtClean="0"/>
              <a:t>bigger </a:t>
            </a:r>
            <a:r>
              <a:rPr lang="en-GB" dirty="0" smtClean="0"/>
              <a:t>question about </a:t>
            </a:r>
            <a:r>
              <a:rPr lang="en-GB" dirty="0" smtClean="0"/>
              <a:t>the feasibility of </a:t>
            </a:r>
            <a:r>
              <a:rPr lang="en-GB" dirty="0" smtClean="0"/>
              <a:t>support for ‘Good </a:t>
            </a:r>
            <a:r>
              <a:rPr lang="en-GB" dirty="0" smtClean="0"/>
              <a:t>Governance’ </a:t>
            </a:r>
            <a:r>
              <a:rPr lang="en-GB" dirty="0" smtClean="0"/>
              <a:t>for </a:t>
            </a:r>
            <a:r>
              <a:rPr lang="en-GB" dirty="0" smtClean="0"/>
              <a:t>ensuring efficient </a:t>
            </a:r>
            <a:r>
              <a:rPr lang="en-GB" dirty="0" smtClean="0"/>
              <a:t>markets</a:t>
            </a:r>
            <a:endParaRPr lang="en-GB" dirty="0" smtClean="0"/>
          </a:p>
          <a:p>
            <a:r>
              <a:rPr lang="en-GB" dirty="0" smtClean="0"/>
              <a:t>Tempting to focus on the </a:t>
            </a:r>
            <a:r>
              <a:rPr lang="en-GB" i="1" dirty="0" smtClean="0"/>
              <a:t>enabling </a:t>
            </a:r>
            <a:r>
              <a:rPr lang="en-GB" dirty="0" smtClean="0"/>
              <a:t>institutional and political conditions associated with efficient market economies, and in the meantime to use aid for direct anti-poverty measures</a:t>
            </a:r>
          </a:p>
          <a:p>
            <a:r>
              <a:rPr lang="en-GB" dirty="0" smtClean="0"/>
              <a:t>Better than doing </a:t>
            </a:r>
            <a:r>
              <a:rPr lang="en-GB" dirty="0" smtClean="0"/>
              <a:t>nothing; </a:t>
            </a:r>
            <a:r>
              <a:rPr lang="en-GB" dirty="0" smtClean="0"/>
              <a:t>but this strategy may </a:t>
            </a:r>
            <a:r>
              <a:rPr lang="en-GB" dirty="0" smtClean="0"/>
              <a:t>be seriously  </a:t>
            </a:r>
            <a:r>
              <a:rPr lang="en-GB" dirty="0" smtClean="0"/>
              <a:t>insufficient for addressing the huge challenge of achieving viable developmental transformations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8704-E406-48F9-90BD-69566419484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41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327"/>
            <a:ext cx="9144000" cy="484474"/>
          </a:xfrm>
        </p:spPr>
        <p:txBody>
          <a:bodyPr>
            <a:noAutofit/>
          </a:bodyPr>
          <a:lstStyle/>
          <a:p>
            <a:r>
              <a:rPr lang="en-GB" sz="2800" dirty="0" smtClean="0"/>
              <a:t>Insufficiency of good governance and anti-poverty approaches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8424"/>
            <a:ext cx="9144000" cy="6299575"/>
          </a:xfrm>
        </p:spPr>
        <p:txBody>
          <a:bodyPr>
            <a:normAutofit/>
          </a:bodyPr>
          <a:lstStyle/>
          <a:p>
            <a:r>
              <a:rPr lang="en-GB" dirty="0" smtClean="0"/>
              <a:t>The achievement of </a:t>
            </a:r>
            <a:r>
              <a:rPr lang="en-GB" dirty="0" smtClean="0"/>
              <a:t>‘</a:t>
            </a:r>
            <a:r>
              <a:rPr lang="en-GB" dirty="0" smtClean="0"/>
              <a:t>Good Governance’ conditions for efficient markets (well-defined property rights, a rule of law, low corruption and political accountability) </a:t>
            </a:r>
            <a:r>
              <a:rPr lang="en-GB" dirty="0" smtClean="0"/>
              <a:t>is </a:t>
            </a:r>
            <a:r>
              <a:rPr lang="en-GB" i="1" dirty="0" smtClean="0"/>
              <a:t>structurally constrained</a:t>
            </a:r>
            <a:endParaRPr lang="en-GB" i="1" dirty="0" smtClean="0"/>
          </a:p>
          <a:p>
            <a:r>
              <a:rPr lang="en-GB" dirty="0" smtClean="0"/>
              <a:t>The emergence of a broad base of high productivity organizations is a necessary condition for the achievement of sustainable ‘Weberian’ good governance states </a:t>
            </a:r>
          </a:p>
          <a:p>
            <a:r>
              <a:rPr lang="en-GB" dirty="0" smtClean="0"/>
              <a:t>There </a:t>
            </a:r>
            <a:r>
              <a:rPr lang="en-GB" dirty="0"/>
              <a:t>is clearly a two-way </a:t>
            </a:r>
            <a:r>
              <a:rPr lang="en-GB" dirty="0" smtClean="0"/>
              <a:t>causality between the growth of a broad base of productive organizations and the achievement of stable property rights and a rule of law</a:t>
            </a:r>
          </a:p>
          <a:p>
            <a:r>
              <a:rPr lang="en-GB" dirty="0"/>
              <a:t>H</a:t>
            </a:r>
            <a:r>
              <a:rPr lang="en-GB" dirty="0" smtClean="0"/>
              <a:t>owever the historical evidence suggests that rapid development requires </a:t>
            </a:r>
            <a:r>
              <a:rPr lang="en-GB" dirty="0" smtClean="0"/>
              <a:t>policies that can develop a </a:t>
            </a:r>
            <a:r>
              <a:rPr lang="en-GB" dirty="0" smtClean="0"/>
              <a:t>broad base of productive organizations, even in contexts of poor property rights and rule of law 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04488" y="6492874"/>
            <a:ext cx="2057400" cy="365125"/>
          </a:xfrm>
        </p:spPr>
        <p:txBody>
          <a:bodyPr/>
          <a:lstStyle/>
          <a:p>
            <a:fld id="{3EA48704-E406-48F9-90BD-695664194841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436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327"/>
            <a:ext cx="9144000" cy="484474"/>
          </a:xfrm>
        </p:spPr>
        <p:txBody>
          <a:bodyPr>
            <a:noAutofit/>
          </a:bodyPr>
          <a:lstStyle/>
          <a:p>
            <a:r>
              <a:rPr lang="en-GB" sz="2700" dirty="0" smtClean="0"/>
              <a:t>Inclusive Growth </a:t>
            </a:r>
            <a:r>
              <a:rPr lang="en-GB" sz="2700" i="1" dirty="0" smtClean="0"/>
              <a:t>is </a:t>
            </a:r>
            <a:r>
              <a:rPr lang="en-GB" sz="2700" dirty="0" smtClean="0"/>
              <a:t>the development of productive organizations 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0317"/>
            <a:ext cx="9144000" cy="6027682"/>
          </a:xfrm>
        </p:spPr>
        <p:txBody>
          <a:bodyPr>
            <a:normAutofit/>
          </a:bodyPr>
          <a:lstStyle/>
          <a:p>
            <a:r>
              <a:rPr lang="en-GB" dirty="0" smtClean="0"/>
              <a:t>Growth is inclusive if it is driven by a large number of productive organizations creating broad-based </a:t>
            </a:r>
            <a:r>
              <a:rPr lang="en-GB" dirty="0" smtClean="0"/>
              <a:t>employment</a:t>
            </a:r>
            <a:endParaRPr lang="en-GB" dirty="0" smtClean="0"/>
          </a:p>
          <a:p>
            <a:r>
              <a:rPr lang="en-GB" dirty="0" smtClean="0"/>
              <a:t>In an open and competitive global economy this means that even low technology employment opportunities have to be </a:t>
            </a:r>
            <a:r>
              <a:rPr lang="en-GB" i="1" dirty="0" smtClean="0"/>
              <a:t>competitive </a:t>
            </a:r>
            <a:r>
              <a:rPr lang="en-GB" dirty="0" smtClean="0"/>
              <a:t>if growth is to be rapid and broad-based</a:t>
            </a:r>
          </a:p>
          <a:p>
            <a:r>
              <a:rPr lang="en-GB" dirty="0" smtClean="0"/>
              <a:t>The absence of well-defined property rights and a rule of law can </a:t>
            </a:r>
            <a:r>
              <a:rPr lang="en-GB" dirty="0" smtClean="0"/>
              <a:t>constrain competitiveness, </a:t>
            </a:r>
            <a:r>
              <a:rPr lang="en-GB" dirty="0" smtClean="0"/>
              <a:t>as can infrastructure, power </a:t>
            </a:r>
            <a:r>
              <a:rPr lang="en-GB" dirty="0" smtClean="0"/>
              <a:t>supply </a:t>
            </a:r>
            <a:r>
              <a:rPr lang="en-GB" dirty="0" smtClean="0"/>
              <a:t>and </a:t>
            </a:r>
            <a:r>
              <a:rPr lang="en-GB" dirty="0" smtClean="0"/>
              <a:t>health </a:t>
            </a:r>
            <a:r>
              <a:rPr lang="en-GB" dirty="0" smtClean="0"/>
              <a:t>and education (and aid can assist to some extent in all these areas)</a:t>
            </a:r>
          </a:p>
          <a:p>
            <a:r>
              <a:rPr lang="en-GB" dirty="0" smtClean="0"/>
              <a:t>However, a further factor that is vitally important is often ignored in policy </a:t>
            </a:r>
            <a:r>
              <a:rPr lang="en-GB" dirty="0" smtClean="0"/>
              <a:t>and aid discussions: </a:t>
            </a:r>
            <a:r>
              <a:rPr lang="en-GB" dirty="0" smtClean="0"/>
              <a:t>developing countries lack a broad base of organizations that have the </a:t>
            </a:r>
            <a:r>
              <a:rPr lang="en-GB" i="1" dirty="0" smtClean="0"/>
              <a:t>organizational capability </a:t>
            </a:r>
            <a:r>
              <a:rPr lang="en-GB" dirty="0" smtClean="0"/>
              <a:t>to </a:t>
            </a:r>
            <a:r>
              <a:rPr lang="en-GB" dirty="0" smtClean="0"/>
              <a:t>achieve competitiveness</a:t>
            </a:r>
            <a:r>
              <a:rPr lang="en-GB" dirty="0"/>
              <a:t> : difference between </a:t>
            </a:r>
            <a:r>
              <a:rPr lang="en-GB" i="1" dirty="0"/>
              <a:t>individual </a:t>
            </a:r>
            <a:r>
              <a:rPr lang="en-GB" dirty="0"/>
              <a:t>and </a:t>
            </a:r>
            <a:r>
              <a:rPr lang="en-GB" i="1" dirty="0"/>
              <a:t>team </a:t>
            </a:r>
            <a:r>
              <a:rPr lang="en-GB" dirty="0"/>
              <a:t>productivity</a:t>
            </a:r>
            <a:r>
              <a:rPr lang="en-GB" dirty="0" smtClean="0"/>
              <a:t> 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492874"/>
            <a:ext cx="2057400" cy="365125"/>
          </a:xfrm>
        </p:spPr>
        <p:txBody>
          <a:bodyPr/>
          <a:lstStyle/>
          <a:p>
            <a:fld id="{3EA48704-E406-48F9-90BD-695664194841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42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327"/>
            <a:ext cx="9144000" cy="484474"/>
          </a:xfrm>
        </p:spPr>
        <p:txBody>
          <a:bodyPr>
            <a:noAutofit/>
          </a:bodyPr>
          <a:lstStyle/>
          <a:p>
            <a:r>
              <a:rPr lang="en-GB" sz="2700" dirty="0"/>
              <a:t>G</a:t>
            </a:r>
            <a:r>
              <a:rPr lang="en-GB" sz="2700" dirty="0" smtClean="0"/>
              <a:t>rowth accelerations always have an organizational component 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8424"/>
            <a:ext cx="9144000" cy="6299575"/>
          </a:xfrm>
        </p:spPr>
        <p:txBody>
          <a:bodyPr>
            <a:normAutofit/>
          </a:bodyPr>
          <a:lstStyle/>
          <a:p>
            <a:r>
              <a:rPr lang="en-GB" dirty="0" smtClean="0"/>
              <a:t>When growth </a:t>
            </a:r>
            <a:r>
              <a:rPr lang="en-GB" dirty="0" smtClean="0"/>
              <a:t>is rapid </a:t>
            </a:r>
            <a:r>
              <a:rPr lang="en-GB" dirty="0" smtClean="0"/>
              <a:t>and inclusive, there is always a hidden story of how broad-based organizational </a:t>
            </a:r>
            <a:r>
              <a:rPr lang="en-GB" dirty="0" smtClean="0"/>
              <a:t>capabilities were achieved</a:t>
            </a:r>
            <a:endParaRPr lang="en-GB" dirty="0" smtClean="0"/>
          </a:p>
          <a:p>
            <a:r>
              <a:rPr lang="en-GB" dirty="0" smtClean="0"/>
              <a:t>The financing of learning-by-doing through which organizational capacities are acquired is both expensive and risky, because low effort in </a:t>
            </a:r>
            <a:r>
              <a:rPr lang="en-GB" dirty="0" smtClean="0"/>
              <a:t>organizational learning through experimentation can </a:t>
            </a:r>
            <a:r>
              <a:rPr lang="en-GB" dirty="0" smtClean="0"/>
              <a:t>result in failed </a:t>
            </a:r>
            <a:r>
              <a:rPr lang="en-GB" dirty="0" smtClean="0"/>
              <a:t>investments</a:t>
            </a:r>
            <a:endParaRPr lang="en-GB" dirty="0" smtClean="0"/>
          </a:p>
          <a:p>
            <a:r>
              <a:rPr lang="en-GB" dirty="0" smtClean="0"/>
              <a:t>The developmental states of East Asia had strong states that had the capacity both to provide </a:t>
            </a:r>
            <a:r>
              <a:rPr lang="en-GB" dirty="0" smtClean="0"/>
              <a:t>financing </a:t>
            </a:r>
            <a:r>
              <a:rPr lang="en-GB" dirty="0" smtClean="0"/>
              <a:t>for learning to broad </a:t>
            </a:r>
            <a:r>
              <a:rPr lang="en-GB" dirty="0" smtClean="0"/>
              <a:t>sectors </a:t>
            </a:r>
            <a:r>
              <a:rPr lang="en-GB" dirty="0" smtClean="0"/>
              <a:t>but also to discipline performance by withdrawing subsidies and assets from non-performers </a:t>
            </a:r>
          </a:p>
          <a:p>
            <a:r>
              <a:rPr lang="en-GB" dirty="0" smtClean="0"/>
              <a:t>Weaker, clientelist states in much of the developing world failed to achieve this and their performance in broad-based growth was much poorer, </a:t>
            </a:r>
            <a:r>
              <a:rPr lang="en-GB" dirty="0" smtClean="0"/>
              <a:t>and they abandoned most of their </a:t>
            </a:r>
            <a:r>
              <a:rPr lang="en-GB" dirty="0" smtClean="0"/>
              <a:t>policies supporting emerging sectors by the </a:t>
            </a:r>
            <a:r>
              <a:rPr lang="en-GB" dirty="0" smtClean="0"/>
              <a:t>1990s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8704-E406-48F9-90BD-69566419484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17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327"/>
            <a:ext cx="9144000" cy="484474"/>
          </a:xfrm>
        </p:spPr>
        <p:txBody>
          <a:bodyPr>
            <a:noAutofit/>
          </a:bodyPr>
          <a:lstStyle/>
          <a:p>
            <a:r>
              <a:rPr lang="en-GB" sz="2700" dirty="0" smtClean="0"/>
              <a:t>The emergence of competitive sectors in clientelist states 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8424"/>
            <a:ext cx="9144000" cy="6299575"/>
          </a:xfrm>
        </p:spPr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 smtClean="0"/>
              <a:t>evidence of high growth sectors in the developing world shows that we do not need to have East Asian states to achieve success</a:t>
            </a:r>
          </a:p>
          <a:p>
            <a:r>
              <a:rPr lang="en-GB" dirty="0" smtClean="0"/>
              <a:t>The growth of garments and textiles in Bangladesh, the automobile and pharmaceutical sectors in India, the garments and electronics sectors in Vietnam were not purely market success stories: they all involved policies that assisted the transfer of organizational capabilities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learning of </a:t>
            </a:r>
            <a:r>
              <a:rPr lang="en-GB" dirty="0" smtClean="0"/>
              <a:t>organizational capabilities </a:t>
            </a:r>
            <a:r>
              <a:rPr lang="en-GB" dirty="0"/>
              <a:t>by the first firms </a:t>
            </a:r>
            <a:r>
              <a:rPr lang="en-GB" dirty="0" smtClean="0"/>
              <a:t>required policy-driven financing and credible conditions on the financing to induce capability transfer </a:t>
            </a:r>
            <a:endParaRPr lang="en-GB" dirty="0" smtClean="0"/>
          </a:p>
          <a:p>
            <a:r>
              <a:rPr lang="en-GB" dirty="0" smtClean="0"/>
              <a:t>In these cases growth was particularly rapid because the organizational capabilities acquired by the first firms could be rapidly copied because other firms were close to the required capabilities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8704-E406-48F9-90BD-69566419484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5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327"/>
            <a:ext cx="9144000" cy="484474"/>
          </a:xfrm>
        </p:spPr>
        <p:txBody>
          <a:bodyPr>
            <a:noAutofit/>
          </a:bodyPr>
          <a:lstStyle/>
          <a:p>
            <a:r>
              <a:rPr lang="en-GB" sz="2700" dirty="0" smtClean="0"/>
              <a:t>The role of </a:t>
            </a:r>
            <a:r>
              <a:rPr lang="en-GB" sz="2700" dirty="0" smtClean="0"/>
              <a:t>policy in </a:t>
            </a:r>
            <a:r>
              <a:rPr lang="en-GB" sz="2700" dirty="0" smtClean="0"/>
              <a:t>developing organizational capabilities 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0110"/>
            <a:ext cx="9144000" cy="6237889"/>
          </a:xfrm>
        </p:spPr>
        <p:txBody>
          <a:bodyPr>
            <a:normAutofit/>
          </a:bodyPr>
          <a:lstStyle/>
          <a:p>
            <a:r>
              <a:rPr lang="en-GB" dirty="0" smtClean="0"/>
              <a:t>In all the successful cases where competitive growth-generating sectors emerged in the 1980s and beyond, there </a:t>
            </a:r>
            <a:r>
              <a:rPr lang="en-GB" dirty="0" smtClean="0"/>
              <a:t>were </a:t>
            </a:r>
            <a:r>
              <a:rPr lang="en-GB" dirty="0" smtClean="0"/>
              <a:t>a combination of factors:</a:t>
            </a:r>
          </a:p>
          <a:p>
            <a:r>
              <a:rPr lang="en-GB" dirty="0" smtClean="0"/>
              <a:t>A foreign company with the know-how of the technical </a:t>
            </a:r>
            <a:r>
              <a:rPr lang="en-GB" i="1" dirty="0" smtClean="0"/>
              <a:t>and </a:t>
            </a:r>
            <a:r>
              <a:rPr lang="en-GB" dirty="0" smtClean="0"/>
              <a:t>tacit organizational knowledge </a:t>
            </a:r>
            <a:r>
              <a:rPr lang="en-GB" dirty="0" smtClean="0"/>
              <a:t>was involved, </a:t>
            </a:r>
            <a:r>
              <a:rPr lang="en-GB" i="1" dirty="0" smtClean="0"/>
              <a:t>and </a:t>
            </a:r>
            <a:r>
              <a:rPr lang="en-GB" dirty="0" smtClean="0"/>
              <a:t>it </a:t>
            </a:r>
            <a:r>
              <a:rPr lang="en-GB" dirty="0" smtClean="0"/>
              <a:t>had the </a:t>
            </a:r>
            <a:r>
              <a:rPr lang="en-GB" dirty="0" smtClean="0"/>
              <a:t>incentives </a:t>
            </a:r>
            <a:r>
              <a:rPr lang="en-GB" dirty="0" smtClean="0"/>
              <a:t>with credible </a:t>
            </a:r>
            <a:r>
              <a:rPr lang="en-GB" dirty="0" smtClean="0"/>
              <a:t>enforcement conditions </a:t>
            </a:r>
            <a:r>
              <a:rPr lang="en-GB" dirty="0" smtClean="0"/>
              <a:t>to </a:t>
            </a:r>
            <a:r>
              <a:rPr lang="en-GB" dirty="0" smtClean="0"/>
              <a:t>transfer this </a:t>
            </a:r>
            <a:r>
              <a:rPr lang="en-GB" dirty="0" smtClean="0"/>
              <a:t>know-how</a:t>
            </a:r>
          </a:p>
          <a:p>
            <a:r>
              <a:rPr lang="en-GB" dirty="0" smtClean="0"/>
              <a:t>Incentives </a:t>
            </a:r>
            <a:r>
              <a:rPr lang="en-GB" dirty="0" smtClean="0"/>
              <a:t>beyond the market ones </a:t>
            </a:r>
            <a:r>
              <a:rPr lang="en-GB" dirty="0" smtClean="0"/>
              <a:t>were involved because </a:t>
            </a:r>
            <a:r>
              <a:rPr lang="en-GB" dirty="0" smtClean="0"/>
              <a:t>of significant market failures and contracting risks</a:t>
            </a:r>
          </a:p>
          <a:p>
            <a:r>
              <a:rPr lang="en-GB" dirty="0" smtClean="0"/>
              <a:t>Technologies and organizational capabilities adopted by the first movers could be rapidly emulated given the average capabilities of potential firms in the country </a:t>
            </a:r>
            <a:endParaRPr lang="en-GB" dirty="0" smtClean="0"/>
          </a:p>
          <a:p>
            <a:r>
              <a:rPr lang="en-GB" dirty="0"/>
              <a:t>Aid for strengthening the business sector has to be re-thought in the light of this </a:t>
            </a:r>
            <a:r>
              <a:rPr lang="en-GB" dirty="0" smtClean="0"/>
              <a:t>evidence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8704-E406-48F9-90BD-69566419484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5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327"/>
            <a:ext cx="9144000" cy="484474"/>
          </a:xfrm>
        </p:spPr>
        <p:txBody>
          <a:bodyPr>
            <a:noAutofit/>
          </a:bodyPr>
          <a:lstStyle/>
          <a:p>
            <a:r>
              <a:rPr lang="en-GB" sz="2700" dirty="0" smtClean="0"/>
              <a:t>How can policy and aid help poorly performing countries?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3379"/>
            <a:ext cx="9144000" cy="5964620"/>
          </a:xfrm>
        </p:spPr>
        <p:txBody>
          <a:bodyPr>
            <a:normAutofit/>
          </a:bodyPr>
          <a:lstStyle/>
          <a:p>
            <a:r>
              <a:rPr lang="en-GB" dirty="0" smtClean="0"/>
              <a:t>First, policy has to identify the most important constraints blocking broad-based growth and </a:t>
            </a:r>
            <a:r>
              <a:rPr lang="en-GB" dirty="0" smtClean="0"/>
              <a:t>target those that are feasible </a:t>
            </a:r>
            <a:r>
              <a:rPr lang="en-GB" dirty="0" smtClean="0"/>
              <a:t>to address </a:t>
            </a:r>
            <a:r>
              <a:rPr lang="en-GB" i="1" dirty="0" smtClean="0"/>
              <a:t>and </a:t>
            </a:r>
            <a:r>
              <a:rPr lang="en-GB" dirty="0" smtClean="0"/>
              <a:t>have a large impact on </a:t>
            </a:r>
            <a:r>
              <a:rPr lang="en-GB" dirty="0" smtClean="0"/>
              <a:t>growth </a:t>
            </a:r>
            <a:endParaRPr lang="en-GB" dirty="0" smtClean="0"/>
          </a:p>
          <a:p>
            <a:r>
              <a:rPr lang="en-GB" dirty="0" smtClean="0"/>
              <a:t>Second, policies addressing these </a:t>
            </a:r>
            <a:r>
              <a:rPr lang="en-GB" dirty="0" smtClean="0"/>
              <a:t>constraints have </a:t>
            </a:r>
            <a:r>
              <a:rPr lang="en-GB" dirty="0" smtClean="0"/>
              <a:t>to be designed so that the conditions attached to the </a:t>
            </a:r>
            <a:r>
              <a:rPr lang="en-GB" dirty="0" smtClean="0"/>
              <a:t>support can </a:t>
            </a:r>
            <a:r>
              <a:rPr lang="en-GB" dirty="0" smtClean="0"/>
              <a:t>be credibly enforced in that political settlement </a:t>
            </a:r>
          </a:p>
          <a:p>
            <a:r>
              <a:rPr lang="en-GB" dirty="0" smtClean="0"/>
              <a:t>The absence of organizational capabilities in firms has to be recognized as one of the most critical constraints blocking the creation of significant job opportunities</a:t>
            </a:r>
          </a:p>
          <a:p>
            <a:r>
              <a:rPr lang="en-GB" dirty="0" smtClean="0"/>
              <a:t>Aid programmes </a:t>
            </a:r>
            <a:r>
              <a:rPr lang="en-GB" dirty="0"/>
              <a:t>targeting the business environment </a:t>
            </a:r>
            <a:r>
              <a:rPr lang="en-GB" dirty="0" smtClean="0"/>
              <a:t>should seek to create </a:t>
            </a:r>
            <a:r>
              <a:rPr lang="en-GB" i="1" dirty="0" smtClean="0"/>
              <a:t>credible </a:t>
            </a:r>
            <a:r>
              <a:rPr lang="en-GB" dirty="0" smtClean="0"/>
              <a:t>incentives for firms in advanced countries to transfer some of the tacit knowledge of organizational capabilities to firms in developing countries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8704-E406-48F9-90BD-69566419484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29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0577303203E64B851531CAD88BB91E" ma:contentTypeVersion="0" ma:contentTypeDescription="Create a new document." ma:contentTypeScope="" ma:versionID="158607e01f3d51c43dbce350fcb9d2a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58067901229f55c8c61ab1e5ca17a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3DE7B8-9144-414E-B2E1-1E00F818CCAB}"/>
</file>

<file path=customXml/itemProps2.xml><?xml version="1.0" encoding="utf-8"?>
<ds:datastoreItem xmlns:ds="http://schemas.openxmlformats.org/officeDocument/2006/customXml" ds:itemID="{32CF88C7-CFB0-4247-80FE-4D69E3479AE9}"/>
</file>

<file path=customXml/itemProps3.xml><?xml version="1.0" encoding="utf-8"?>
<ds:datastoreItem xmlns:ds="http://schemas.openxmlformats.org/officeDocument/2006/customXml" ds:itemID="{392DB68B-C4F0-4D2B-9723-258FA92FE2F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886</Words>
  <Application>Microsoft Office PowerPoint</Application>
  <PresentationFormat>On-screen Show (4:3)</PresentationFormat>
  <Paragraphs>50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Aid and the Business Environment </vt:lpstr>
      <vt:lpstr>Inclusive Growth and the Role of Aid</vt:lpstr>
      <vt:lpstr>Insufficiency of good governance and anti-poverty approaches </vt:lpstr>
      <vt:lpstr>Inclusive Growth is the development of productive organizations </vt:lpstr>
      <vt:lpstr>Growth accelerations always have an organizational component </vt:lpstr>
      <vt:lpstr>The emergence of competitive sectors in clientelist states </vt:lpstr>
      <vt:lpstr>The role of policy in developing organizational capabilities </vt:lpstr>
      <vt:lpstr>How can policy and aid help poorly performing countries?</vt:lpstr>
    </vt:vector>
  </TitlesOfParts>
  <Company>SOAS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Aid and the Business Environment</dc:title>
  <dc:creator>Mushtaq Khan</dc:creator>
  <cp:lastModifiedBy>Mushtaq Khan</cp:lastModifiedBy>
  <cp:revision>105</cp:revision>
  <dcterms:created xsi:type="dcterms:W3CDTF">2014-12-01T01:33:40Z</dcterms:created>
  <dcterms:modified xsi:type="dcterms:W3CDTF">2014-12-02T01:00:47Z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0x010100A20577303203E64B851531CAD88BB91E</vt:lpwstr>
  </property>
</Properties>
</file>