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  <p:sldMasterId id="2147483725" r:id="rId2"/>
    <p:sldMasterId id="2147483740" r:id="rId3"/>
    <p:sldMasterId id="2147483723" r:id="rId4"/>
  </p:sldMasterIdLst>
  <p:notesMasterIdLst>
    <p:notesMasterId r:id="rId25"/>
  </p:notesMasterIdLst>
  <p:handoutMasterIdLst>
    <p:handoutMasterId r:id="rId26"/>
  </p:handoutMasterIdLst>
  <p:sldIdLst>
    <p:sldId id="264" r:id="rId5"/>
    <p:sldId id="267" r:id="rId6"/>
    <p:sldId id="268" r:id="rId7"/>
    <p:sldId id="269" r:id="rId8"/>
    <p:sldId id="265" r:id="rId9"/>
    <p:sldId id="270" r:id="rId10"/>
    <p:sldId id="266" r:id="rId11"/>
    <p:sldId id="271" r:id="rId12"/>
    <p:sldId id="283" r:id="rId13"/>
    <p:sldId id="284" r:id="rId14"/>
    <p:sldId id="273" r:id="rId15"/>
    <p:sldId id="274" r:id="rId16"/>
    <p:sldId id="280" r:id="rId17"/>
    <p:sldId id="287" r:id="rId18"/>
    <p:sldId id="277" r:id="rId19"/>
    <p:sldId id="278" r:id="rId20"/>
    <p:sldId id="279" r:id="rId21"/>
    <p:sldId id="275" r:id="rId22"/>
    <p:sldId id="291" r:id="rId23"/>
    <p:sldId id="258" r:id="rId24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25E"/>
    <a:srgbClr val="46464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77" autoAdjust="0"/>
  </p:normalViewPr>
  <p:slideViewPr>
    <p:cSldViewPr snapToGrid="0" snapToObjects="1" showGuides="1">
      <p:cViewPr varScale="1">
        <p:scale>
          <a:sx n="76" d="100"/>
          <a:sy n="76" d="100"/>
        </p:scale>
        <p:origin x="-1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handoutMaster" Target="handoutMasters/handoutMaster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1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34" Type="http://schemas.openxmlformats.org/officeDocument/2006/relationships/customXml" Target="../customXml/item3.xml"/><Relationship Id="rId25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7" Type="http://schemas.openxmlformats.org/officeDocument/2006/relationships/slide" Target="slides/slide3.xml"/><Relationship Id="rId33" Type="http://schemas.openxmlformats.org/officeDocument/2006/relationships/customXml" Target="../customXml/item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6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24" Type="http://schemas.openxmlformats.org/officeDocument/2006/relationships/slide" Target="slides/slide20.xml"/><Relationship Id="rId11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32" Type="http://schemas.openxmlformats.org/officeDocument/2006/relationships/customXml" Target="../customXml/item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9" Type="http://schemas.openxmlformats.org/officeDocument/2006/relationships/slide" Target="slides/slide5.xml"/><Relationship Id="rId22" Type="http://schemas.openxmlformats.org/officeDocument/2006/relationships/slide" Target="slides/slide18.xml"/><Relationship Id="rId27" Type="http://schemas.openxmlformats.org/officeDocument/2006/relationships/printerSettings" Target="printerSettings/printerSettings1.bin"/><Relationship Id="rId30" Type="http://schemas.openxmlformats.org/officeDocument/2006/relationships/theme" Target="theme/theme1.xml"/><Relationship Id="rId14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webmail\common\ReCom%20Position%20Paper\Growth%20and%20Employment\Figure%203%20redone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der2\Miguel\UNU-WIDER\POVERTY%20AND%20SOCIAL%20SECTORS\Position%20paper\aid%20charts%20figures\socialsubs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'figure 4'!$C$1</c:f>
              <c:strCache>
                <c:ptCount val="1"/>
                <c:pt idx="0">
                  <c:v>Employment elasticity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6CC25E"/>
              </a:solidFill>
              <a:ln>
                <a:noFill/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Ethiopia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111111111111111"/>
                  <c:y val="-0.023148148148148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Uganda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111111111111111"/>
                  <c:y val="0.0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Rwanda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194444444444444"/>
                  <c:y val="0.018518518518518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Tanzania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Malawi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0555555555555554"/>
                  <c:y val="-0.018518518518518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Niger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0555555555555554"/>
                  <c:y val="0.0046296296296296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Congo DR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0194444444444444"/>
                  <c:y val="0.032407407407407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Ghana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166666666666667"/>
                  <c:y val="-0.032407407407407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Egypt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02777777777778"/>
                  <c:y val="0.032407407407407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Zambia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Nigeria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0.0833333333333333"/>
                  <c:y val="0.032407407407407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Kenya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0.05"/>
                  <c:y val="-0.050925925925925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Mali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"/>
                  <c:y val="-0.023148148148148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South Africa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0.105555555555556"/>
                  <c:y val="-0.018518518518518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Congo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Senegal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0.147222222222223"/>
                  <c:y val="-0.032407407407407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Cameroun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'figure 4'!$B$2:$B$18</c:f>
              <c:numCache>
                <c:formatCode>General</c:formatCode>
                <c:ptCount val="17"/>
                <c:pt idx="0">
                  <c:v>11.8</c:v>
                </c:pt>
                <c:pt idx="1">
                  <c:v>8.8</c:v>
                </c:pt>
                <c:pt idx="2">
                  <c:v>8.4</c:v>
                </c:pt>
                <c:pt idx="3">
                  <c:v>7.2</c:v>
                </c:pt>
                <c:pt idx="4">
                  <c:v>7.1</c:v>
                </c:pt>
                <c:pt idx="5">
                  <c:v>6.7</c:v>
                </c:pt>
                <c:pt idx="6">
                  <c:v>6.5</c:v>
                </c:pt>
                <c:pt idx="7">
                  <c:v>6.4</c:v>
                </c:pt>
                <c:pt idx="8">
                  <c:v>6.4</c:v>
                </c:pt>
                <c:pt idx="9" formatCode="0.0">
                  <c:v>6.0</c:v>
                </c:pt>
                <c:pt idx="10">
                  <c:v>5.8</c:v>
                </c:pt>
                <c:pt idx="11">
                  <c:v>5.3</c:v>
                </c:pt>
                <c:pt idx="12">
                  <c:v>5.2</c:v>
                </c:pt>
                <c:pt idx="13" formatCode="0.0">
                  <c:v>4.6</c:v>
                </c:pt>
                <c:pt idx="14">
                  <c:v>4.4</c:v>
                </c:pt>
                <c:pt idx="15">
                  <c:v>3.8</c:v>
                </c:pt>
                <c:pt idx="16">
                  <c:v>3.1</c:v>
                </c:pt>
              </c:numCache>
            </c:numRef>
          </c:xVal>
          <c:yVal>
            <c:numRef>
              <c:f>'figure 4'!$C$2:$C$18</c:f>
              <c:numCache>
                <c:formatCode>0.00</c:formatCode>
                <c:ptCount val="17"/>
                <c:pt idx="0" formatCode="General">
                  <c:v>0.34</c:v>
                </c:pt>
                <c:pt idx="1">
                  <c:v>0.4</c:v>
                </c:pt>
                <c:pt idx="2" formatCode="General">
                  <c:v>0.330000000000002</c:v>
                </c:pt>
                <c:pt idx="3" formatCode="General">
                  <c:v>0.27</c:v>
                </c:pt>
                <c:pt idx="4" formatCode="General">
                  <c:v>0.41</c:v>
                </c:pt>
                <c:pt idx="5" formatCode="General">
                  <c:v>0.54</c:v>
                </c:pt>
                <c:pt idx="6" formatCode="General">
                  <c:v>0.52</c:v>
                </c:pt>
                <c:pt idx="7">
                  <c:v>0.4</c:v>
                </c:pt>
                <c:pt idx="8" formatCode="General">
                  <c:v>0.570000000000001</c:v>
                </c:pt>
                <c:pt idx="9">
                  <c:v>0.4</c:v>
                </c:pt>
                <c:pt idx="10" formatCode="General">
                  <c:v>0.46</c:v>
                </c:pt>
                <c:pt idx="11">
                  <c:v>0.5</c:v>
                </c:pt>
                <c:pt idx="12" formatCode="General">
                  <c:v>0.52</c:v>
                </c:pt>
                <c:pt idx="13">
                  <c:v>0.700000000000001</c:v>
                </c:pt>
                <c:pt idx="14" formatCode="General">
                  <c:v>0.53</c:v>
                </c:pt>
                <c:pt idx="15" formatCode="General">
                  <c:v>0.840000000000001</c:v>
                </c:pt>
                <c:pt idx="16" formatCode="General">
                  <c:v>0.720000000000001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8292840"/>
        <c:axId val="558298312"/>
      </c:scatterChart>
      <c:valAx>
        <c:axId val="5582928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0"/>
                </a:pPr>
                <a:r>
                  <a:rPr lang="en-GB" sz="1100" b="0"/>
                  <a:t>Average GDP Growth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558298312"/>
        <c:crosses val="autoZero"/>
        <c:crossBetween val="midCat"/>
      </c:valAx>
      <c:valAx>
        <c:axId val="5582983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 b="0"/>
                </a:pPr>
                <a:r>
                  <a:rPr lang="en-GB" sz="1100" b="0"/>
                  <a:t>Employment Elasticity</a:t>
                </a:r>
              </a:p>
            </c:rich>
          </c:tx>
          <c:layout>
            <c:manualLayout>
              <c:xMode val="edge"/>
              <c:yMode val="edge"/>
              <c:x val="0.00771604938271605"/>
              <c:y val="0.3160165030072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5829284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j-l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Anglophone</c:v>
                </c:pt>
              </c:strCache>
            </c:strRef>
          </c:tx>
          <c:spPr>
            <a:solidFill>
              <a:srgbClr val="6CC25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Sheet1!$A$5:$A$12</c:f>
              <c:strCache>
                <c:ptCount val="8"/>
                <c:pt idx="0">
                  <c:v>Labour regulations are an obstacle*</c:v>
                </c:pt>
                <c:pt idx="1">
                  <c:v>Lack of skills is an obstacle</c:v>
                </c:pt>
                <c:pt idx="2">
                  <c:v>Access to finance is an obstacle*</c:v>
                </c:pt>
                <c:pt idx="3">
                  <c:v>Cost of finance is an obstacle*</c:v>
                </c:pt>
                <c:pt idx="4">
                  <c:v>Infrastructure is an obstacle*</c:v>
                </c:pt>
                <c:pt idx="5">
                  <c:v>Corruption is an obstacle*</c:v>
                </c:pt>
                <c:pt idx="6">
                  <c:v>Lack of trust in courts</c:v>
                </c:pt>
                <c:pt idx="7">
                  <c:v>Inconsistent regulation interpretation</c:v>
                </c:pt>
              </c:strCache>
            </c:strRef>
          </c:cat>
          <c:val>
            <c:numRef>
              <c:f>Sheet1!$B$5:$B$12</c:f>
              <c:numCache>
                <c:formatCode>General</c:formatCode>
                <c:ptCount val="8"/>
                <c:pt idx="0">
                  <c:v>8.0</c:v>
                </c:pt>
                <c:pt idx="1">
                  <c:v>16.0</c:v>
                </c:pt>
                <c:pt idx="2">
                  <c:v>46.0</c:v>
                </c:pt>
                <c:pt idx="3">
                  <c:v>64.0</c:v>
                </c:pt>
                <c:pt idx="4">
                  <c:v>95.0</c:v>
                </c:pt>
                <c:pt idx="5">
                  <c:v>20.0</c:v>
                </c:pt>
                <c:pt idx="6">
                  <c:v>40.0</c:v>
                </c:pt>
                <c:pt idx="7">
                  <c:v>44.0</c:v>
                </c:pt>
              </c:numCache>
            </c:numRef>
          </c:val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Francophone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Sheet1!$A$5:$A$12</c:f>
              <c:strCache>
                <c:ptCount val="8"/>
                <c:pt idx="0">
                  <c:v>Labour regulations are an obstacle*</c:v>
                </c:pt>
                <c:pt idx="1">
                  <c:v>Lack of skills is an obstacle</c:v>
                </c:pt>
                <c:pt idx="2">
                  <c:v>Access to finance is an obstacle*</c:v>
                </c:pt>
                <c:pt idx="3">
                  <c:v>Cost of finance is an obstacle*</c:v>
                </c:pt>
                <c:pt idx="4">
                  <c:v>Infrastructure is an obstacle*</c:v>
                </c:pt>
                <c:pt idx="5">
                  <c:v>Corruption is an obstacle*</c:v>
                </c:pt>
                <c:pt idx="6">
                  <c:v>Lack of trust in courts</c:v>
                </c:pt>
                <c:pt idx="7">
                  <c:v>Inconsistent regulation interpretation</c:v>
                </c:pt>
              </c:strCache>
            </c:strRef>
          </c:cat>
          <c:val>
            <c:numRef>
              <c:f>Sheet1!$C$5:$C$12</c:f>
              <c:numCache>
                <c:formatCode>General</c:formatCode>
                <c:ptCount val="8"/>
                <c:pt idx="0">
                  <c:v>18.0</c:v>
                </c:pt>
                <c:pt idx="1">
                  <c:v>28.0</c:v>
                </c:pt>
                <c:pt idx="2">
                  <c:v>64.0</c:v>
                </c:pt>
                <c:pt idx="3">
                  <c:v>69.0</c:v>
                </c:pt>
                <c:pt idx="4">
                  <c:v>82.0</c:v>
                </c:pt>
                <c:pt idx="5">
                  <c:v>38.0</c:v>
                </c:pt>
                <c:pt idx="6">
                  <c:v>44.0</c:v>
                </c:pt>
                <c:pt idx="7">
                  <c:v>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8359464"/>
        <c:axId val="558362472"/>
      </c:barChart>
      <c:catAx>
        <c:axId val="55835946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558362472"/>
        <c:crosses val="autoZero"/>
        <c:auto val="0"/>
        <c:lblAlgn val="ctr"/>
        <c:lblOffset val="100"/>
        <c:noMultiLvlLbl val="0"/>
      </c:catAx>
      <c:valAx>
        <c:axId val="558362472"/>
        <c:scaling>
          <c:orientation val="minMax"/>
        </c:scaling>
        <c:delete val="1"/>
        <c:axPos val="t"/>
        <c:majorGridlines/>
        <c:numFmt formatCode="General" sourceLinked="1"/>
        <c:majorTickMark val="out"/>
        <c:minorTickMark val="none"/>
        <c:tickLblPos val="none"/>
        <c:crossAx val="55835946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800" baseline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+mj-l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83547389865322"/>
          <c:y val="0.0353243906449815"/>
          <c:w val="0.628346411146982"/>
          <c:h val="0.84786081145158"/>
        </c:manualLayout>
      </c:layout>
      <c:lineChart>
        <c:grouping val="standard"/>
        <c:varyColors val="0"/>
        <c:ser>
          <c:idx val="0"/>
          <c:order val="0"/>
          <c:tx>
            <c:strRef>
              <c:f>totalshares!$N$3</c:f>
              <c:strCache>
                <c:ptCount val="1"/>
                <c:pt idx="0">
                  <c:v>Social Sectors</c:v>
                </c:pt>
              </c:strCache>
            </c:strRef>
          </c:tx>
          <c:spPr>
            <a:ln w="44450"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totalshares!$M$4:$M$48</c:f>
              <c:numCache>
                <c:formatCode>General</c:formatCode>
                <c:ptCount val="45"/>
                <c:pt idx="0">
                  <c:v>1967.0</c:v>
                </c:pt>
                <c:pt idx="1">
                  <c:v>1968.0</c:v>
                </c:pt>
                <c:pt idx="2">
                  <c:v>1969.0</c:v>
                </c:pt>
                <c:pt idx="3">
                  <c:v>1970.0</c:v>
                </c:pt>
                <c:pt idx="4">
                  <c:v>1971.0</c:v>
                </c:pt>
                <c:pt idx="5">
                  <c:v>1972.0</c:v>
                </c:pt>
                <c:pt idx="6">
                  <c:v>1973.0</c:v>
                </c:pt>
                <c:pt idx="7">
                  <c:v>1974.0</c:v>
                </c:pt>
                <c:pt idx="8">
                  <c:v>1975.0</c:v>
                </c:pt>
                <c:pt idx="9">
                  <c:v>1976.0</c:v>
                </c:pt>
                <c:pt idx="10">
                  <c:v>1977.0</c:v>
                </c:pt>
                <c:pt idx="11">
                  <c:v>1978.0</c:v>
                </c:pt>
                <c:pt idx="12">
                  <c:v>1979.0</c:v>
                </c:pt>
                <c:pt idx="13">
                  <c:v>1980.0</c:v>
                </c:pt>
                <c:pt idx="14">
                  <c:v>1981.0</c:v>
                </c:pt>
                <c:pt idx="15">
                  <c:v>1982.0</c:v>
                </c:pt>
                <c:pt idx="16">
                  <c:v>1983.0</c:v>
                </c:pt>
                <c:pt idx="17">
                  <c:v>1984.0</c:v>
                </c:pt>
                <c:pt idx="18">
                  <c:v>1985.0</c:v>
                </c:pt>
                <c:pt idx="19">
                  <c:v>1986.0</c:v>
                </c:pt>
                <c:pt idx="20">
                  <c:v>1987.0</c:v>
                </c:pt>
                <c:pt idx="21">
                  <c:v>1988.0</c:v>
                </c:pt>
                <c:pt idx="22">
                  <c:v>1989.0</c:v>
                </c:pt>
                <c:pt idx="23">
                  <c:v>1990.0</c:v>
                </c:pt>
                <c:pt idx="24">
                  <c:v>1991.0</c:v>
                </c:pt>
                <c:pt idx="25">
                  <c:v>1992.0</c:v>
                </c:pt>
                <c:pt idx="26">
                  <c:v>1993.0</c:v>
                </c:pt>
                <c:pt idx="27">
                  <c:v>1994.0</c:v>
                </c:pt>
                <c:pt idx="28">
                  <c:v>1995.0</c:v>
                </c:pt>
                <c:pt idx="29">
                  <c:v>1996.0</c:v>
                </c:pt>
                <c:pt idx="30">
                  <c:v>1997.0</c:v>
                </c:pt>
                <c:pt idx="31">
                  <c:v>1998.0</c:v>
                </c:pt>
                <c:pt idx="32">
                  <c:v>1999.0</c:v>
                </c:pt>
                <c:pt idx="33">
                  <c:v>2000.0</c:v>
                </c:pt>
                <c:pt idx="34">
                  <c:v>2001.0</c:v>
                </c:pt>
                <c:pt idx="35">
                  <c:v>2002.0</c:v>
                </c:pt>
                <c:pt idx="36">
                  <c:v>2003.0</c:v>
                </c:pt>
                <c:pt idx="37">
                  <c:v>2004.0</c:v>
                </c:pt>
                <c:pt idx="38">
                  <c:v>2005.0</c:v>
                </c:pt>
                <c:pt idx="39">
                  <c:v>2006.0</c:v>
                </c:pt>
                <c:pt idx="40">
                  <c:v>2007.0</c:v>
                </c:pt>
                <c:pt idx="41">
                  <c:v>2008.0</c:v>
                </c:pt>
                <c:pt idx="42">
                  <c:v>2009.0</c:v>
                </c:pt>
                <c:pt idx="43">
                  <c:v>2010.0</c:v>
                </c:pt>
                <c:pt idx="44">
                  <c:v>2011.0</c:v>
                </c:pt>
              </c:numCache>
            </c:numRef>
          </c:cat>
          <c:val>
            <c:numRef>
              <c:f>totalshares!$N$4:$N$48</c:f>
              <c:numCache>
                <c:formatCode>General</c:formatCode>
                <c:ptCount val="45"/>
                <c:pt idx="0">
                  <c:v>0.0811223686282745</c:v>
                </c:pt>
                <c:pt idx="1">
                  <c:v>0.0788211446940018</c:v>
                </c:pt>
                <c:pt idx="2">
                  <c:v>0.0632636481298784</c:v>
                </c:pt>
                <c:pt idx="3">
                  <c:v>0.11984609992714</c:v>
                </c:pt>
                <c:pt idx="4">
                  <c:v>0.283822070566412</c:v>
                </c:pt>
                <c:pt idx="5">
                  <c:v>0.320395668156544</c:v>
                </c:pt>
                <c:pt idx="6">
                  <c:v>0.209428778312389</c:v>
                </c:pt>
                <c:pt idx="7">
                  <c:v>0.190309865054943</c:v>
                </c:pt>
                <c:pt idx="8">
                  <c:v>0.22096874384109</c:v>
                </c:pt>
                <c:pt idx="9">
                  <c:v>0.180211571444968</c:v>
                </c:pt>
                <c:pt idx="10">
                  <c:v>0.186659292653725</c:v>
                </c:pt>
                <c:pt idx="11">
                  <c:v>0.212288482178765</c:v>
                </c:pt>
                <c:pt idx="12">
                  <c:v>0.218307020301934</c:v>
                </c:pt>
                <c:pt idx="13">
                  <c:v>0.239205635128295</c:v>
                </c:pt>
                <c:pt idx="14">
                  <c:v>0.244424683296769</c:v>
                </c:pt>
                <c:pt idx="15">
                  <c:v>0.246373484885388</c:v>
                </c:pt>
                <c:pt idx="16">
                  <c:v>0.226489303971946</c:v>
                </c:pt>
                <c:pt idx="17">
                  <c:v>0.226855245236887</c:v>
                </c:pt>
                <c:pt idx="18">
                  <c:v>0.246194194667929</c:v>
                </c:pt>
                <c:pt idx="19">
                  <c:v>0.227886377963248</c:v>
                </c:pt>
                <c:pt idx="20">
                  <c:v>0.220564800444012</c:v>
                </c:pt>
                <c:pt idx="21">
                  <c:v>0.231878141208912</c:v>
                </c:pt>
                <c:pt idx="22">
                  <c:v>0.249677321478429</c:v>
                </c:pt>
                <c:pt idx="23">
                  <c:v>0.246469021012939</c:v>
                </c:pt>
                <c:pt idx="24">
                  <c:v>0.231189062295511</c:v>
                </c:pt>
                <c:pt idx="25">
                  <c:v>0.279253396086953</c:v>
                </c:pt>
                <c:pt idx="26">
                  <c:v>0.274443644274211</c:v>
                </c:pt>
                <c:pt idx="27">
                  <c:v>0.27486833481185</c:v>
                </c:pt>
                <c:pt idx="28">
                  <c:v>0.315012635265498</c:v>
                </c:pt>
                <c:pt idx="29">
                  <c:v>0.3071014227133</c:v>
                </c:pt>
                <c:pt idx="30">
                  <c:v>0.305398834133859</c:v>
                </c:pt>
                <c:pt idx="31">
                  <c:v>0.31302750629266</c:v>
                </c:pt>
                <c:pt idx="32">
                  <c:v>0.318028035926941</c:v>
                </c:pt>
                <c:pt idx="33">
                  <c:v>0.342000596472843</c:v>
                </c:pt>
                <c:pt idx="34">
                  <c:v>0.341149580329897</c:v>
                </c:pt>
                <c:pt idx="35">
                  <c:v>0.350765552228223</c:v>
                </c:pt>
                <c:pt idx="36">
                  <c:v>0.334269668957878</c:v>
                </c:pt>
                <c:pt idx="37">
                  <c:v>0.405971671553884</c:v>
                </c:pt>
                <c:pt idx="38">
                  <c:v>0.33761437640283</c:v>
                </c:pt>
                <c:pt idx="39">
                  <c:v>0.357757470759549</c:v>
                </c:pt>
                <c:pt idx="40">
                  <c:v>0.403079663521791</c:v>
                </c:pt>
                <c:pt idx="41">
                  <c:v>0.388126291874174</c:v>
                </c:pt>
                <c:pt idx="42">
                  <c:v>0.423759773968438</c:v>
                </c:pt>
                <c:pt idx="43">
                  <c:v>0.386935677812205</c:v>
                </c:pt>
                <c:pt idx="44">
                  <c:v>0.412338324626738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totalshares!$O$3</c:f>
              <c:strCache>
                <c:ptCount val="1"/>
                <c:pt idx="0">
                  <c:v>Economic Infrastructure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totalshares!$M$4:$M$48</c:f>
              <c:numCache>
                <c:formatCode>General</c:formatCode>
                <c:ptCount val="45"/>
                <c:pt idx="0">
                  <c:v>1967.0</c:v>
                </c:pt>
                <c:pt idx="1">
                  <c:v>1968.0</c:v>
                </c:pt>
                <c:pt idx="2">
                  <c:v>1969.0</c:v>
                </c:pt>
                <c:pt idx="3">
                  <c:v>1970.0</c:v>
                </c:pt>
                <c:pt idx="4">
                  <c:v>1971.0</c:v>
                </c:pt>
                <c:pt idx="5">
                  <c:v>1972.0</c:v>
                </c:pt>
                <c:pt idx="6">
                  <c:v>1973.0</c:v>
                </c:pt>
                <c:pt idx="7">
                  <c:v>1974.0</c:v>
                </c:pt>
                <c:pt idx="8">
                  <c:v>1975.0</c:v>
                </c:pt>
                <c:pt idx="9">
                  <c:v>1976.0</c:v>
                </c:pt>
                <c:pt idx="10">
                  <c:v>1977.0</c:v>
                </c:pt>
                <c:pt idx="11">
                  <c:v>1978.0</c:v>
                </c:pt>
                <c:pt idx="12">
                  <c:v>1979.0</c:v>
                </c:pt>
                <c:pt idx="13">
                  <c:v>1980.0</c:v>
                </c:pt>
                <c:pt idx="14">
                  <c:v>1981.0</c:v>
                </c:pt>
                <c:pt idx="15">
                  <c:v>1982.0</c:v>
                </c:pt>
                <c:pt idx="16">
                  <c:v>1983.0</c:v>
                </c:pt>
                <c:pt idx="17">
                  <c:v>1984.0</c:v>
                </c:pt>
                <c:pt idx="18">
                  <c:v>1985.0</c:v>
                </c:pt>
                <c:pt idx="19">
                  <c:v>1986.0</c:v>
                </c:pt>
                <c:pt idx="20">
                  <c:v>1987.0</c:v>
                </c:pt>
                <c:pt idx="21">
                  <c:v>1988.0</c:v>
                </c:pt>
                <c:pt idx="22">
                  <c:v>1989.0</c:v>
                </c:pt>
                <c:pt idx="23">
                  <c:v>1990.0</c:v>
                </c:pt>
                <c:pt idx="24">
                  <c:v>1991.0</c:v>
                </c:pt>
                <c:pt idx="25">
                  <c:v>1992.0</c:v>
                </c:pt>
                <c:pt idx="26">
                  <c:v>1993.0</c:v>
                </c:pt>
                <c:pt idx="27">
                  <c:v>1994.0</c:v>
                </c:pt>
                <c:pt idx="28">
                  <c:v>1995.0</c:v>
                </c:pt>
                <c:pt idx="29">
                  <c:v>1996.0</c:v>
                </c:pt>
                <c:pt idx="30">
                  <c:v>1997.0</c:v>
                </c:pt>
                <c:pt idx="31">
                  <c:v>1998.0</c:v>
                </c:pt>
                <c:pt idx="32">
                  <c:v>1999.0</c:v>
                </c:pt>
                <c:pt idx="33">
                  <c:v>2000.0</c:v>
                </c:pt>
                <c:pt idx="34">
                  <c:v>2001.0</c:v>
                </c:pt>
                <c:pt idx="35">
                  <c:v>2002.0</c:v>
                </c:pt>
                <c:pt idx="36">
                  <c:v>2003.0</c:v>
                </c:pt>
                <c:pt idx="37">
                  <c:v>2004.0</c:v>
                </c:pt>
                <c:pt idx="38">
                  <c:v>2005.0</c:v>
                </c:pt>
                <c:pt idx="39">
                  <c:v>2006.0</c:v>
                </c:pt>
                <c:pt idx="40">
                  <c:v>2007.0</c:v>
                </c:pt>
                <c:pt idx="41">
                  <c:v>2008.0</c:v>
                </c:pt>
                <c:pt idx="42">
                  <c:v>2009.0</c:v>
                </c:pt>
                <c:pt idx="43">
                  <c:v>2010.0</c:v>
                </c:pt>
                <c:pt idx="44">
                  <c:v>2011.0</c:v>
                </c:pt>
              </c:numCache>
            </c:numRef>
          </c:cat>
          <c:val>
            <c:numRef>
              <c:f>totalshares!$O$4:$O$48</c:f>
              <c:numCache>
                <c:formatCode>General</c:formatCode>
                <c:ptCount val="45"/>
                <c:pt idx="0">
                  <c:v>0.261713025805629</c:v>
                </c:pt>
                <c:pt idx="1">
                  <c:v>0.239117994099122</c:v>
                </c:pt>
                <c:pt idx="2">
                  <c:v>0.167867115397784</c:v>
                </c:pt>
                <c:pt idx="3">
                  <c:v>0.169107815742476</c:v>
                </c:pt>
                <c:pt idx="4">
                  <c:v>0.0737259320250439</c:v>
                </c:pt>
                <c:pt idx="5">
                  <c:v>0.0848838529370446</c:v>
                </c:pt>
                <c:pt idx="6">
                  <c:v>0.103219395776799</c:v>
                </c:pt>
                <c:pt idx="7">
                  <c:v>0.13630483618232</c:v>
                </c:pt>
                <c:pt idx="8">
                  <c:v>0.112660003394481</c:v>
                </c:pt>
                <c:pt idx="9">
                  <c:v>0.112275080058648</c:v>
                </c:pt>
                <c:pt idx="10">
                  <c:v>0.148405546503508</c:v>
                </c:pt>
                <c:pt idx="11">
                  <c:v>0.167555376652487</c:v>
                </c:pt>
                <c:pt idx="12">
                  <c:v>0.182313747488664</c:v>
                </c:pt>
                <c:pt idx="13">
                  <c:v>0.187067152420809</c:v>
                </c:pt>
                <c:pt idx="14">
                  <c:v>0.166986740603415</c:v>
                </c:pt>
                <c:pt idx="15">
                  <c:v>0.20701125671413</c:v>
                </c:pt>
                <c:pt idx="16">
                  <c:v>0.238467417306968</c:v>
                </c:pt>
                <c:pt idx="17">
                  <c:v>0.275633355153291</c:v>
                </c:pt>
                <c:pt idx="18">
                  <c:v>0.257582429430713</c:v>
                </c:pt>
                <c:pt idx="19">
                  <c:v>0.212868131893977</c:v>
                </c:pt>
                <c:pt idx="20">
                  <c:v>0.254020970459447</c:v>
                </c:pt>
                <c:pt idx="21">
                  <c:v>0.243504468645233</c:v>
                </c:pt>
                <c:pt idx="22">
                  <c:v>0.24807667824934</c:v>
                </c:pt>
                <c:pt idx="23">
                  <c:v>0.187875255180278</c:v>
                </c:pt>
                <c:pt idx="24">
                  <c:v>0.235994808025782</c:v>
                </c:pt>
                <c:pt idx="25">
                  <c:v>0.216726555925483</c:v>
                </c:pt>
                <c:pt idx="26">
                  <c:v>0.251506804483596</c:v>
                </c:pt>
                <c:pt idx="27">
                  <c:v>0.193562885775078</c:v>
                </c:pt>
                <c:pt idx="28">
                  <c:v>0.209714343385622</c:v>
                </c:pt>
                <c:pt idx="29">
                  <c:v>0.227790811608561</c:v>
                </c:pt>
                <c:pt idx="30">
                  <c:v>0.219595290192093</c:v>
                </c:pt>
                <c:pt idx="31">
                  <c:v>0.173079510495325</c:v>
                </c:pt>
                <c:pt idx="32">
                  <c:v>0.163937506940351</c:v>
                </c:pt>
                <c:pt idx="33">
                  <c:v>0.161279284852301</c:v>
                </c:pt>
                <c:pt idx="34">
                  <c:v>0.163999048405952</c:v>
                </c:pt>
                <c:pt idx="35">
                  <c:v>0.139238169451325</c:v>
                </c:pt>
                <c:pt idx="36">
                  <c:v>0.121826382263388</c:v>
                </c:pt>
                <c:pt idx="37">
                  <c:v>0.167894845744358</c:v>
                </c:pt>
                <c:pt idx="38">
                  <c:v>0.124344822418167</c:v>
                </c:pt>
                <c:pt idx="39">
                  <c:v>0.124768468303102</c:v>
                </c:pt>
                <c:pt idx="40">
                  <c:v>0.148020709430229</c:v>
                </c:pt>
                <c:pt idx="41">
                  <c:v>0.176975186207576</c:v>
                </c:pt>
                <c:pt idx="42">
                  <c:v>0.166658689313623</c:v>
                </c:pt>
                <c:pt idx="43">
                  <c:v>0.174726534609275</c:v>
                </c:pt>
                <c:pt idx="44">
                  <c:v>0.162443253099219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totalshares!$P$3</c:f>
              <c:strCache>
                <c:ptCount val="1"/>
                <c:pt idx="0">
                  <c:v>Production Sectors</c:v>
                </c:pt>
              </c:strCache>
            </c:strRef>
          </c:tx>
          <c:spPr>
            <a:ln w="4445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totalshares!$M$4:$M$48</c:f>
              <c:numCache>
                <c:formatCode>General</c:formatCode>
                <c:ptCount val="45"/>
                <c:pt idx="0">
                  <c:v>1967.0</c:v>
                </c:pt>
                <c:pt idx="1">
                  <c:v>1968.0</c:v>
                </c:pt>
                <c:pt idx="2">
                  <c:v>1969.0</c:v>
                </c:pt>
                <c:pt idx="3">
                  <c:v>1970.0</c:v>
                </c:pt>
                <c:pt idx="4">
                  <c:v>1971.0</c:v>
                </c:pt>
                <c:pt idx="5">
                  <c:v>1972.0</c:v>
                </c:pt>
                <c:pt idx="6">
                  <c:v>1973.0</c:v>
                </c:pt>
                <c:pt idx="7">
                  <c:v>1974.0</c:v>
                </c:pt>
                <c:pt idx="8">
                  <c:v>1975.0</c:v>
                </c:pt>
                <c:pt idx="9">
                  <c:v>1976.0</c:v>
                </c:pt>
                <c:pt idx="10">
                  <c:v>1977.0</c:v>
                </c:pt>
                <c:pt idx="11">
                  <c:v>1978.0</c:v>
                </c:pt>
                <c:pt idx="12">
                  <c:v>1979.0</c:v>
                </c:pt>
                <c:pt idx="13">
                  <c:v>1980.0</c:v>
                </c:pt>
                <c:pt idx="14">
                  <c:v>1981.0</c:v>
                </c:pt>
                <c:pt idx="15">
                  <c:v>1982.0</c:v>
                </c:pt>
                <c:pt idx="16">
                  <c:v>1983.0</c:v>
                </c:pt>
                <c:pt idx="17">
                  <c:v>1984.0</c:v>
                </c:pt>
                <c:pt idx="18">
                  <c:v>1985.0</c:v>
                </c:pt>
                <c:pt idx="19">
                  <c:v>1986.0</c:v>
                </c:pt>
                <c:pt idx="20">
                  <c:v>1987.0</c:v>
                </c:pt>
                <c:pt idx="21">
                  <c:v>1988.0</c:v>
                </c:pt>
                <c:pt idx="22">
                  <c:v>1989.0</c:v>
                </c:pt>
                <c:pt idx="23">
                  <c:v>1990.0</c:v>
                </c:pt>
                <c:pt idx="24">
                  <c:v>1991.0</c:v>
                </c:pt>
                <c:pt idx="25">
                  <c:v>1992.0</c:v>
                </c:pt>
                <c:pt idx="26">
                  <c:v>1993.0</c:v>
                </c:pt>
                <c:pt idx="27">
                  <c:v>1994.0</c:v>
                </c:pt>
                <c:pt idx="28">
                  <c:v>1995.0</c:v>
                </c:pt>
                <c:pt idx="29">
                  <c:v>1996.0</c:v>
                </c:pt>
                <c:pt idx="30">
                  <c:v>1997.0</c:v>
                </c:pt>
                <c:pt idx="31">
                  <c:v>1998.0</c:v>
                </c:pt>
                <c:pt idx="32">
                  <c:v>1999.0</c:v>
                </c:pt>
                <c:pt idx="33">
                  <c:v>2000.0</c:v>
                </c:pt>
                <c:pt idx="34">
                  <c:v>2001.0</c:v>
                </c:pt>
                <c:pt idx="35">
                  <c:v>2002.0</c:v>
                </c:pt>
                <c:pt idx="36">
                  <c:v>2003.0</c:v>
                </c:pt>
                <c:pt idx="37">
                  <c:v>2004.0</c:v>
                </c:pt>
                <c:pt idx="38">
                  <c:v>2005.0</c:v>
                </c:pt>
                <c:pt idx="39">
                  <c:v>2006.0</c:v>
                </c:pt>
                <c:pt idx="40">
                  <c:v>2007.0</c:v>
                </c:pt>
                <c:pt idx="41">
                  <c:v>2008.0</c:v>
                </c:pt>
                <c:pt idx="42">
                  <c:v>2009.0</c:v>
                </c:pt>
                <c:pt idx="43">
                  <c:v>2010.0</c:v>
                </c:pt>
                <c:pt idx="44">
                  <c:v>2011.0</c:v>
                </c:pt>
              </c:numCache>
            </c:numRef>
          </c:cat>
          <c:val>
            <c:numRef>
              <c:f>totalshares!$P$4:$P$48</c:f>
              <c:numCache>
                <c:formatCode>General</c:formatCode>
                <c:ptCount val="45"/>
                <c:pt idx="0">
                  <c:v>0.347171205087631</c:v>
                </c:pt>
                <c:pt idx="1">
                  <c:v>0.314123333045673</c:v>
                </c:pt>
                <c:pt idx="2">
                  <c:v>0.142655155885031</c:v>
                </c:pt>
                <c:pt idx="3">
                  <c:v>0.189397652416341</c:v>
                </c:pt>
                <c:pt idx="4">
                  <c:v>0.0927366101657</c:v>
                </c:pt>
                <c:pt idx="5">
                  <c:v>0.0724878402010861</c:v>
                </c:pt>
                <c:pt idx="6">
                  <c:v>0.194693816784078</c:v>
                </c:pt>
                <c:pt idx="7">
                  <c:v>0.220199641749002</c:v>
                </c:pt>
                <c:pt idx="8">
                  <c:v>0.225520512027963</c:v>
                </c:pt>
                <c:pt idx="9">
                  <c:v>0.229239713615547</c:v>
                </c:pt>
                <c:pt idx="10">
                  <c:v>0.208944737539472</c:v>
                </c:pt>
                <c:pt idx="11">
                  <c:v>0.215610842163708</c:v>
                </c:pt>
                <c:pt idx="12">
                  <c:v>0.266834755828138</c:v>
                </c:pt>
                <c:pt idx="13">
                  <c:v>0.248273600307993</c:v>
                </c:pt>
                <c:pt idx="14">
                  <c:v>0.265050330956029</c:v>
                </c:pt>
                <c:pt idx="15">
                  <c:v>0.266244366123392</c:v>
                </c:pt>
                <c:pt idx="16">
                  <c:v>0.32596086093624</c:v>
                </c:pt>
                <c:pt idx="17">
                  <c:v>0.260114589006188</c:v>
                </c:pt>
                <c:pt idx="18">
                  <c:v>0.274538952414393</c:v>
                </c:pt>
                <c:pt idx="19">
                  <c:v>0.292491014833746</c:v>
                </c:pt>
                <c:pt idx="20">
                  <c:v>0.271732496446363</c:v>
                </c:pt>
                <c:pt idx="21">
                  <c:v>0.252211001836991</c:v>
                </c:pt>
                <c:pt idx="22">
                  <c:v>0.232624981517987</c:v>
                </c:pt>
                <c:pt idx="23">
                  <c:v>0.15223597707532</c:v>
                </c:pt>
                <c:pt idx="24">
                  <c:v>0.15082993540876</c:v>
                </c:pt>
                <c:pt idx="25">
                  <c:v>0.151895111081776</c:v>
                </c:pt>
                <c:pt idx="26">
                  <c:v>0.108214687588044</c:v>
                </c:pt>
                <c:pt idx="27">
                  <c:v>0.102837032613805</c:v>
                </c:pt>
                <c:pt idx="28">
                  <c:v>0.119545864440903</c:v>
                </c:pt>
                <c:pt idx="29">
                  <c:v>0.135440370811596</c:v>
                </c:pt>
                <c:pt idx="30">
                  <c:v>0.102527698423995</c:v>
                </c:pt>
                <c:pt idx="31">
                  <c:v>0.0966392284027604</c:v>
                </c:pt>
                <c:pt idx="32">
                  <c:v>0.0791628632804526</c:v>
                </c:pt>
                <c:pt idx="33">
                  <c:v>0.0811997625174917</c:v>
                </c:pt>
                <c:pt idx="34">
                  <c:v>0.0957175042477508</c:v>
                </c:pt>
                <c:pt idx="35">
                  <c:v>0.0911962474175701</c:v>
                </c:pt>
                <c:pt idx="36">
                  <c:v>0.0657602279939137</c:v>
                </c:pt>
                <c:pt idx="37">
                  <c:v>0.0751561993817652</c:v>
                </c:pt>
                <c:pt idx="38">
                  <c:v>0.061484315061894</c:v>
                </c:pt>
                <c:pt idx="39">
                  <c:v>0.0634397022601565</c:v>
                </c:pt>
                <c:pt idx="40">
                  <c:v>0.0685006611805014</c:v>
                </c:pt>
                <c:pt idx="41">
                  <c:v>0.0725344318263023</c:v>
                </c:pt>
                <c:pt idx="42">
                  <c:v>0.0817515290211826</c:v>
                </c:pt>
                <c:pt idx="43">
                  <c:v>0.0806573876408381</c:v>
                </c:pt>
                <c:pt idx="44">
                  <c:v>0.0881245350341107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totalshares!$Q$3</c:f>
              <c:strCache>
                <c:ptCount val="1"/>
                <c:pt idx="0">
                  <c:v>Environment, Gender, Rural-Urban Development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numRef>
              <c:f>totalshares!$M$4:$M$48</c:f>
              <c:numCache>
                <c:formatCode>General</c:formatCode>
                <c:ptCount val="45"/>
                <c:pt idx="0">
                  <c:v>1967.0</c:v>
                </c:pt>
                <c:pt idx="1">
                  <c:v>1968.0</c:v>
                </c:pt>
                <c:pt idx="2">
                  <c:v>1969.0</c:v>
                </c:pt>
                <c:pt idx="3">
                  <c:v>1970.0</c:v>
                </c:pt>
                <c:pt idx="4">
                  <c:v>1971.0</c:v>
                </c:pt>
                <c:pt idx="5">
                  <c:v>1972.0</c:v>
                </c:pt>
                <c:pt idx="6">
                  <c:v>1973.0</c:v>
                </c:pt>
                <c:pt idx="7">
                  <c:v>1974.0</c:v>
                </c:pt>
                <c:pt idx="8">
                  <c:v>1975.0</c:v>
                </c:pt>
                <c:pt idx="9">
                  <c:v>1976.0</c:v>
                </c:pt>
                <c:pt idx="10">
                  <c:v>1977.0</c:v>
                </c:pt>
                <c:pt idx="11">
                  <c:v>1978.0</c:v>
                </c:pt>
                <c:pt idx="12">
                  <c:v>1979.0</c:v>
                </c:pt>
                <c:pt idx="13">
                  <c:v>1980.0</c:v>
                </c:pt>
                <c:pt idx="14">
                  <c:v>1981.0</c:v>
                </c:pt>
                <c:pt idx="15">
                  <c:v>1982.0</c:v>
                </c:pt>
                <c:pt idx="16">
                  <c:v>1983.0</c:v>
                </c:pt>
                <c:pt idx="17">
                  <c:v>1984.0</c:v>
                </c:pt>
                <c:pt idx="18">
                  <c:v>1985.0</c:v>
                </c:pt>
                <c:pt idx="19">
                  <c:v>1986.0</c:v>
                </c:pt>
                <c:pt idx="20">
                  <c:v>1987.0</c:v>
                </c:pt>
                <c:pt idx="21">
                  <c:v>1988.0</c:v>
                </c:pt>
                <c:pt idx="22">
                  <c:v>1989.0</c:v>
                </c:pt>
                <c:pt idx="23">
                  <c:v>1990.0</c:v>
                </c:pt>
                <c:pt idx="24">
                  <c:v>1991.0</c:v>
                </c:pt>
                <c:pt idx="25">
                  <c:v>1992.0</c:v>
                </c:pt>
                <c:pt idx="26">
                  <c:v>1993.0</c:v>
                </c:pt>
                <c:pt idx="27">
                  <c:v>1994.0</c:v>
                </c:pt>
                <c:pt idx="28">
                  <c:v>1995.0</c:v>
                </c:pt>
                <c:pt idx="29">
                  <c:v>1996.0</c:v>
                </c:pt>
                <c:pt idx="30">
                  <c:v>1997.0</c:v>
                </c:pt>
                <c:pt idx="31">
                  <c:v>1998.0</c:v>
                </c:pt>
                <c:pt idx="32">
                  <c:v>1999.0</c:v>
                </c:pt>
                <c:pt idx="33">
                  <c:v>2000.0</c:v>
                </c:pt>
                <c:pt idx="34">
                  <c:v>2001.0</c:v>
                </c:pt>
                <c:pt idx="35">
                  <c:v>2002.0</c:v>
                </c:pt>
                <c:pt idx="36">
                  <c:v>2003.0</c:v>
                </c:pt>
                <c:pt idx="37">
                  <c:v>2004.0</c:v>
                </c:pt>
                <c:pt idx="38">
                  <c:v>2005.0</c:v>
                </c:pt>
                <c:pt idx="39">
                  <c:v>2006.0</c:v>
                </c:pt>
                <c:pt idx="40">
                  <c:v>2007.0</c:v>
                </c:pt>
                <c:pt idx="41">
                  <c:v>2008.0</c:v>
                </c:pt>
                <c:pt idx="42">
                  <c:v>2009.0</c:v>
                </c:pt>
                <c:pt idx="43">
                  <c:v>2010.0</c:v>
                </c:pt>
                <c:pt idx="44">
                  <c:v>2011.0</c:v>
                </c:pt>
              </c:numCache>
            </c:numRef>
          </c:cat>
          <c:val>
            <c:numRef>
              <c:f>totalshares!$Q$4:$Q$48</c:f>
              <c:numCache>
                <c:formatCode>General</c:formatCode>
                <c:ptCount val="45"/>
                <c:pt idx="0">
                  <c:v>0.0</c:v>
                </c:pt>
                <c:pt idx="1">
                  <c:v>0.00539621346400794</c:v>
                </c:pt>
                <c:pt idx="2">
                  <c:v>0.0182857084887788</c:v>
                </c:pt>
                <c:pt idx="3">
                  <c:v>0.0145734446204117</c:v>
                </c:pt>
                <c:pt idx="4">
                  <c:v>0.00575312682561274</c:v>
                </c:pt>
                <c:pt idx="5">
                  <c:v>0.00548483650486108</c:v>
                </c:pt>
                <c:pt idx="6">
                  <c:v>0.0255336522953308</c:v>
                </c:pt>
                <c:pt idx="7">
                  <c:v>0.0224577898564543</c:v>
                </c:pt>
                <c:pt idx="8">
                  <c:v>0.0211723271988991</c:v>
                </c:pt>
                <c:pt idx="9">
                  <c:v>0.0247310902363205</c:v>
                </c:pt>
                <c:pt idx="10">
                  <c:v>0.0162863412730454</c:v>
                </c:pt>
                <c:pt idx="11">
                  <c:v>0.0297459670461039</c:v>
                </c:pt>
                <c:pt idx="12">
                  <c:v>0.0179243215024702</c:v>
                </c:pt>
                <c:pt idx="13">
                  <c:v>0.0216234858800967</c:v>
                </c:pt>
                <c:pt idx="14">
                  <c:v>0.0288603565721899</c:v>
                </c:pt>
                <c:pt idx="15">
                  <c:v>0.0235281480933745</c:v>
                </c:pt>
                <c:pt idx="16">
                  <c:v>0.0108294247248549</c:v>
                </c:pt>
                <c:pt idx="17">
                  <c:v>0.037617591119175</c:v>
                </c:pt>
                <c:pt idx="18">
                  <c:v>0.00739732340503489</c:v>
                </c:pt>
                <c:pt idx="19">
                  <c:v>0.00772946914752979</c:v>
                </c:pt>
                <c:pt idx="20">
                  <c:v>0.0226234612463</c:v>
                </c:pt>
                <c:pt idx="21">
                  <c:v>0.0161218058598625</c:v>
                </c:pt>
                <c:pt idx="22">
                  <c:v>0.0195206747228065</c:v>
                </c:pt>
                <c:pt idx="23">
                  <c:v>0.0262383927594327</c:v>
                </c:pt>
                <c:pt idx="24">
                  <c:v>0.0323805682338699</c:v>
                </c:pt>
                <c:pt idx="25">
                  <c:v>0.0483331281317048</c:v>
                </c:pt>
                <c:pt idx="26">
                  <c:v>0.0395466925956816</c:v>
                </c:pt>
                <c:pt idx="27">
                  <c:v>0.0393836417541009</c:v>
                </c:pt>
                <c:pt idx="28">
                  <c:v>0.0566551411374885</c:v>
                </c:pt>
                <c:pt idx="29">
                  <c:v>0.0615747573325712</c:v>
                </c:pt>
                <c:pt idx="30">
                  <c:v>0.0771447865392445</c:v>
                </c:pt>
                <c:pt idx="31">
                  <c:v>0.0729794326401959</c:v>
                </c:pt>
                <c:pt idx="32">
                  <c:v>0.0746490207219379</c:v>
                </c:pt>
                <c:pt idx="33">
                  <c:v>0.0767984790495831</c:v>
                </c:pt>
                <c:pt idx="34">
                  <c:v>0.0845341610140282</c:v>
                </c:pt>
                <c:pt idx="35">
                  <c:v>0.0718026301960372</c:v>
                </c:pt>
                <c:pt idx="36">
                  <c:v>0.0791948590996548</c:v>
                </c:pt>
                <c:pt idx="37">
                  <c:v>0.0650234189345378</c:v>
                </c:pt>
                <c:pt idx="38">
                  <c:v>0.0642180011918483</c:v>
                </c:pt>
                <c:pt idx="39">
                  <c:v>0.0669978349176838</c:v>
                </c:pt>
                <c:pt idx="40">
                  <c:v>0.0787908743916862</c:v>
                </c:pt>
                <c:pt idx="41">
                  <c:v>0.0743097935128571</c:v>
                </c:pt>
                <c:pt idx="42">
                  <c:v>0.0889439148023828</c:v>
                </c:pt>
                <c:pt idx="43">
                  <c:v>0.126766133781344</c:v>
                </c:pt>
                <c:pt idx="44">
                  <c:v>0.104472633582115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9141320"/>
        <c:axId val="589144440"/>
      </c:lineChart>
      <c:catAx>
        <c:axId val="589141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89144440"/>
        <c:crosses val="autoZero"/>
        <c:auto val="1"/>
        <c:lblAlgn val="ctr"/>
        <c:lblOffset val="100"/>
        <c:noMultiLvlLbl val="0"/>
      </c:catAx>
      <c:valAx>
        <c:axId val="58914444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89141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3532225995502"/>
          <c:y val="0.0672954123468626"/>
          <c:w val="0.264846788900528"/>
          <c:h val="0.751073429919066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9A8C2-FD19-F741-8BFE-F6B90B318A27}" type="datetime1">
              <a:rPr lang="fi-FI" smtClean="0"/>
              <a:pPr/>
              <a:t>28/11/2014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A56E2-FB66-0D45-A68A-DB32D5B1B71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51039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97A43-C841-3248-A470-60EEB4B09855}" type="datetime1">
              <a:rPr lang="fi-FI" smtClean="0"/>
              <a:pPr/>
              <a:t>28/11/2014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496CD-AE48-5F40-B191-0B724F69E0F6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65574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496CD-AE48-5F40-B191-0B724F69E0F6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904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Donor efforts in the social</a:t>
            </a:r>
            <a:r>
              <a:rPr lang="fi-FI" baseline="0" dirty="0" smtClean="0"/>
              <a:t> sectors have been highly successful – especially in the areas of health and education.</a:t>
            </a:r>
          </a:p>
          <a:p>
            <a:r>
              <a:rPr lang="fi-FI" baseline="0" dirty="0" smtClean="0"/>
              <a:t>However, for the movement of labour from the agricultural sector to the non-farm economy donors need to be more closely involved in the agricultural and industrial policies.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496CD-AE48-5F40-B191-0B724F69E0F6}" type="slidenum">
              <a:rPr lang="fi-FI" smtClean="0">
                <a:solidFill>
                  <a:prstClr val="black"/>
                </a:solidFill>
              </a:rPr>
              <a:pPr/>
              <a:t>15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5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Measured as % of total aid flows, social sectors have increased from just above 5% of total aid flows in the late 1960s, to around 40% in 2011.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In real terms, aid to social sectors has increased from an average of about 2 billion USD in the 1960s to about 50 billion in the 2000s (in 2011 it reached 64 billion USD)</a:t>
            </a:r>
          </a:p>
          <a:p>
            <a:endParaRPr lang="en-GB" baseline="0" dirty="0" smtClean="0"/>
          </a:p>
          <a:p>
            <a:r>
              <a:rPr lang="en-GB" b="1" dirty="0"/>
              <a:t>What does explain that trend? </a:t>
            </a:r>
          </a:p>
          <a:p>
            <a:endParaRPr lang="en-GB" dirty="0"/>
          </a:p>
          <a:p>
            <a:r>
              <a:rPr lang="en-GB" dirty="0"/>
              <a:t>First, a shift in donor priorities, moving from a strong focus on building infrastructure in the 1970s and 1980s (physical capital) towards investing in human capital (education, </a:t>
            </a:r>
            <a:r>
              <a:rPr lang="en-GB" dirty="0" smtClean="0"/>
              <a:t>health and water and</a:t>
            </a:r>
            <a:r>
              <a:rPr lang="en-GB" baseline="0" dirty="0" smtClean="0"/>
              <a:t> sanitation</a:t>
            </a:r>
            <a:r>
              <a:rPr lang="en-GB" dirty="0" smtClean="0"/>
              <a:t>). </a:t>
            </a:r>
            <a:r>
              <a:rPr lang="en-GB" dirty="0"/>
              <a:t>This has been explained by a better understanding of the role human capital in the process of social and economic development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496CD-AE48-5F40-B191-0B724F69E0F6}" type="slidenum">
              <a:rPr lang="fi-FI" smtClean="0"/>
              <a:pPr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676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5534026"/>
            <a:ext cx="5314950" cy="1047750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695825"/>
            <a:ext cx="4895850" cy="8286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36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53276" y="6356351"/>
            <a:ext cx="1533525" cy="365125"/>
          </a:xfrm>
          <a:prstGeom prst="rect">
            <a:avLst/>
          </a:prstGeom>
        </p:spPr>
        <p:txBody>
          <a:bodyPr/>
          <a:lstStyle/>
          <a:p>
            <a:fld id="{4DD70CF3-F924-4D89-8674-2ABDF147F59E}" type="datetimeFigureOut">
              <a:rPr lang="en-GB" smtClean="0"/>
              <a:t>28/11/2014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5000" y="6356351"/>
            <a:ext cx="390525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34076" y="6356351"/>
            <a:ext cx="1076325" cy="365125"/>
          </a:xfrm>
          <a:prstGeom prst="rect">
            <a:avLst/>
          </a:prstGeom>
        </p:spPr>
        <p:txBody>
          <a:bodyPr/>
          <a:lstStyle/>
          <a:p>
            <a:fld id="{667048B0-6A86-40E9-93A2-A69D68F5AB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47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162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111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18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555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7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42875"/>
            <a:ext cx="9144000" cy="700087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776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314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37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42875"/>
            <a:ext cx="9144000" cy="700087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4826-29D1-4E89-8468-DEBEA582DC97}" type="datetimeFigureOut">
              <a:rPr lang="en-GB" smtClean="0"/>
              <a:pPr/>
              <a:t>28/11/2014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0EDF-4DD0-49B0-ABAD-51A3DBD952A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27525"/>
            <a:ext cx="7772400" cy="118017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 cap="none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5546447"/>
            <a:ext cx="5640387" cy="6055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322907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theme" Target="../theme/theme3.xml"/><Relationship Id="rId9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43" y="5173662"/>
            <a:ext cx="2806226" cy="1146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Arial (Headings)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714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1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</a:t>
            </a:r>
            <a:r>
              <a:rPr lang="en-US" dirty="0" err="1" smtClean="0"/>
              <a:t>Adit</a:t>
            </a:r>
            <a:r>
              <a:rPr lang="en-US" dirty="0" smtClean="0"/>
              <a:t>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770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D4826-29D1-4E89-8468-DEBEA582DC97}" type="datetimeFigureOut">
              <a:rPr lang="en-GB" smtClean="0"/>
              <a:pPr/>
              <a:t>28/11/2014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502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6824" y="6356350"/>
            <a:ext cx="1743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0EDF-4DD0-49B0-ABAD-51A3DBD952A8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59817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6173159"/>
            <a:ext cx="1240088" cy="5065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29" r:id="rId2"/>
    <p:sldLayoutId id="2147483730" r:id="rId3"/>
    <p:sldLayoutId id="2147483733" r:id="rId4"/>
    <p:sldLayoutId id="2147483734" r:id="rId5"/>
    <p:sldLayoutId id="2147483726" r:id="rId6"/>
    <p:sldLayoutId id="2147483738" r:id="rId7"/>
    <p:sldLayoutId id="2147483759" r:id="rId8"/>
    <p:sldLayoutId id="2147483760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 (Headings)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rgbClr val="46464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1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</a:t>
            </a:r>
            <a:r>
              <a:rPr lang="en-US" dirty="0" err="1" smtClean="0"/>
              <a:t>eAdit</a:t>
            </a:r>
            <a:r>
              <a:rPr lang="en-US" dirty="0" smtClean="0"/>
              <a:t> </a:t>
            </a:r>
            <a:r>
              <a:rPr lang="en-US" dirty="0" err="1" smtClean="0"/>
              <a:t>MAaster</a:t>
            </a:r>
            <a:r>
              <a:rPr lang="en-US" dirty="0" smtClean="0"/>
              <a:t>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770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D4826-29D1-4E89-8468-DEBEA582DC97}" type="datetimeFigureOut">
              <a:rPr lang="en-GB" smtClean="0"/>
              <a:pPr/>
              <a:t>28/11/2014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502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6824" y="6356350"/>
            <a:ext cx="1743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0EDF-4DD0-49B0-ABAD-51A3DBD952A8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59817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463550"/>
            <a:ext cx="4636349" cy="75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6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 (Headings)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rgbClr val="46464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832438" y="3714750"/>
            <a:ext cx="41972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www.wider.unu.edu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Helsinki, Finland  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63550"/>
            <a:ext cx="4636349" cy="7533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48" y="1201227"/>
            <a:ext cx="3222502" cy="13161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Arial (Headings)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(Headings)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714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Relationship Id="rId3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ecom.wider.unu.ed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Aid for </a:t>
            </a:r>
            <a:r>
              <a:rPr lang="fi-FI" dirty="0" err="1" smtClean="0"/>
              <a:t>Private-Sector</a:t>
            </a:r>
            <a:r>
              <a:rPr lang="fi-FI" dirty="0" smtClean="0"/>
              <a:t> </a:t>
            </a:r>
            <a:r>
              <a:rPr lang="fi-FI" dirty="0" err="1" smtClean="0"/>
              <a:t>Development</a:t>
            </a:r>
            <a:endParaRPr lang="fi-FI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z="2800" dirty="0" smtClean="0"/>
              <a:t>Tony </a:t>
            </a:r>
            <a:r>
              <a:rPr lang="fi-FI" sz="2800" dirty="0" err="1" smtClean="0"/>
              <a:t>Addison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6167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But we also need to build this:</a:t>
            </a:r>
            <a:endParaRPr lang="en-GB" dirty="0"/>
          </a:p>
        </p:txBody>
      </p:sp>
      <p:pic>
        <p:nvPicPr>
          <p:cNvPr id="3" name="Content Placeholder 2" descr="Jamuna bridge, Bangladesh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5" b="140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122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Setting new </a:t>
            </a:r>
            <a:r>
              <a:rPr lang="en-GB" dirty="0" smtClean="0"/>
              <a:t>objectives for aid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Aid for trade </a:t>
            </a:r>
            <a:r>
              <a:rPr lang="en-GB" dirty="0" smtClean="0"/>
              <a:t>: are rich countries delivering on promises</a:t>
            </a:r>
            <a:endParaRPr lang="en-GB" dirty="0" smtClean="0"/>
          </a:p>
          <a:p>
            <a:r>
              <a:rPr lang="en-GB" dirty="0" smtClean="0"/>
              <a:t>Manufacturing Clusters – SEZs – DAC donors: learn from Chinese experience</a:t>
            </a:r>
          </a:p>
          <a:p>
            <a:r>
              <a:rPr lang="en-GB" dirty="0" smtClean="0"/>
              <a:t>Strengthening firm capabilities</a:t>
            </a:r>
          </a:p>
          <a:p>
            <a:r>
              <a:rPr lang="en-GB" dirty="0" smtClean="0"/>
              <a:t>Investment promotion agencies</a:t>
            </a:r>
          </a:p>
          <a:p>
            <a:r>
              <a:rPr lang="en-GB" dirty="0" smtClean="0"/>
              <a:t>Aid </a:t>
            </a:r>
            <a:r>
              <a:rPr lang="en-GB" dirty="0" smtClean="0"/>
              <a:t>to</a:t>
            </a:r>
            <a:r>
              <a:rPr lang="en-GB" dirty="0" smtClean="0"/>
              <a:t> </a:t>
            </a:r>
            <a:r>
              <a:rPr lang="en-GB" dirty="0" smtClean="0"/>
              <a:t>SMEs </a:t>
            </a:r>
            <a:r>
              <a:rPr lang="en-GB" dirty="0" smtClean="0"/>
              <a:t>popular, yet </a:t>
            </a:r>
            <a:r>
              <a:rPr lang="en-GB" i="1" dirty="0" smtClean="0"/>
              <a:t>net </a:t>
            </a:r>
            <a:r>
              <a:rPr lang="en-GB" dirty="0" smtClean="0"/>
              <a:t>job creation?</a:t>
            </a:r>
          </a:p>
          <a:p>
            <a:r>
              <a:rPr lang="en-GB" dirty="0" smtClean="0"/>
              <a:t> </a:t>
            </a:r>
            <a:r>
              <a:rPr lang="en-GB" i="1" dirty="0" smtClean="0"/>
              <a:t>Doing </a:t>
            </a:r>
            <a:r>
              <a:rPr lang="en-GB" i="1" dirty="0" smtClean="0"/>
              <a:t>Business</a:t>
            </a:r>
            <a:r>
              <a:rPr lang="en-GB" dirty="0" smtClean="0"/>
              <a:t> </a:t>
            </a:r>
            <a:r>
              <a:rPr lang="en-GB" dirty="0" smtClean="0"/>
              <a:t>– problematic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- yet influential (see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J.Page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4223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om_Logo_white_3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228" y="380213"/>
            <a:ext cx="2943732" cy="1462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46386" y="4327525"/>
            <a:ext cx="7993117" cy="1180172"/>
          </a:xfrm>
        </p:spPr>
        <p:txBody>
          <a:bodyPr>
            <a:normAutofit/>
          </a:bodyPr>
          <a:lstStyle/>
          <a:p>
            <a:r>
              <a:rPr lang="en-GB" dirty="0" smtClean="0"/>
              <a:t>G</a:t>
            </a:r>
            <a:r>
              <a:rPr lang="en-GB" dirty="0" smtClean="0"/>
              <a:t>ender &amp; Private Sector Development</a:t>
            </a:r>
            <a:endParaRPr lang="fi-FI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801143" y="5546447"/>
            <a:ext cx="7720557" cy="605562"/>
          </a:xfrm>
        </p:spPr>
        <p:txBody>
          <a:bodyPr>
            <a:normAutofit/>
          </a:bodyPr>
          <a:lstStyle/>
          <a:p>
            <a:endParaRPr lang="en-GB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22226"/>
          <a:stretch/>
        </p:blipFill>
        <p:spPr>
          <a:xfrm>
            <a:off x="0" y="0"/>
            <a:ext cx="9144000" cy="43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5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Gender </a:t>
            </a:r>
            <a:r>
              <a:rPr lang="en-GB" dirty="0" smtClean="0"/>
              <a:t>Equality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No inclusive growth if it does not fully incorporate ability of citizens, regardless of gender</a:t>
            </a:r>
            <a:endParaRPr lang="en-GB" dirty="0"/>
          </a:p>
          <a:p>
            <a:r>
              <a:rPr lang="en-GB" dirty="0" smtClean="0"/>
              <a:t>DAC has monitored commitments to gender equality since 1991 – about 15% of all screened aid pursues the objective</a:t>
            </a:r>
          </a:p>
          <a:p>
            <a:r>
              <a:rPr lang="en-GB" dirty="0" err="1" smtClean="0"/>
              <a:t>ReCom</a:t>
            </a:r>
            <a:r>
              <a:rPr lang="en-GB" dirty="0" smtClean="0"/>
              <a:t> concludes that 15% is too low </a:t>
            </a:r>
          </a:p>
          <a:p>
            <a:r>
              <a:rPr lang="en-GB" dirty="0" smtClean="0"/>
              <a:t>Highest in education: 30% of all screened aid. </a:t>
            </a:r>
            <a:endParaRPr lang="en-GB" dirty="0" smtClean="0"/>
          </a:p>
          <a:p>
            <a:r>
              <a:rPr lang="en-GB" dirty="0" smtClean="0"/>
              <a:t>Aid </a:t>
            </a:r>
            <a:r>
              <a:rPr lang="en-GB" dirty="0" smtClean="0"/>
              <a:t>for gender equality languishes in productive sectors: in agriculture aid for gender equality fallen to 15%</a:t>
            </a:r>
          </a:p>
          <a:p>
            <a:r>
              <a:rPr lang="en-GB" dirty="0" smtClean="0"/>
              <a:t>Small livelihood projects; little at scale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4859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om_Logo_white_3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228" y="380213"/>
            <a:ext cx="2943732" cy="1462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138694.jpg"/>
          <p:cNvPicPr>
            <a:picLocks noChangeAspect="1"/>
          </p:cNvPicPr>
          <p:nvPr/>
        </p:nvPicPr>
        <p:blipFill>
          <a:blip r:embed="rId3"/>
          <a:srcRect t="28321"/>
          <a:stretch>
            <a:fillRect/>
          </a:stretch>
        </p:blipFill>
        <p:spPr>
          <a:xfrm>
            <a:off x="0" y="0"/>
            <a:ext cx="9144000" cy="4369602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22313" y="4556125"/>
            <a:ext cx="7772400" cy="1180172"/>
          </a:xfrm>
        </p:spPr>
        <p:txBody>
          <a:bodyPr>
            <a:normAutofit/>
          </a:bodyPr>
          <a:lstStyle/>
          <a:p>
            <a:r>
              <a:rPr lang="en-GB" dirty="0" smtClean="0"/>
              <a:t> </a:t>
            </a:r>
            <a:r>
              <a:rPr lang="en-GB" dirty="0" smtClean="0"/>
              <a:t>Post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30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UN High-Level Panel report on the post-2015 development </a:t>
            </a:r>
            <a:r>
              <a:rPr lang="en-GB" dirty="0" smtClean="0"/>
              <a:t>agenda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200" dirty="0" smtClean="0"/>
              <a:t>Calls for:</a:t>
            </a:r>
          </a:p>
          <a:p>
            <a:r>
              <a:rPr lang="en-GB" sz="3600" dirty="0" smtClean="0">
                <a:solidFill>
                  <a:srgbClr val="008000"/>
                </a:solidFill>
              </a:rPr>
              <a:t>“..A</a:t>
            </a:r>
            <a:r>
              <a:rPr lang="en-GB" sz="3600" u="sng" dirty="0" smtClean="0">
                <a:solidFill>
                  <a:srgbClr val="008000"/>
                </a:solidFill>
              </a:rPr>
              <a:t> </a:t>
            </a:r>
            <a:r>
              <a:rPr lang="en-GB" sz="3600" u="sng" dirty="0">
                <a:solidFill>
                  <a:srgbClr val="008000"/>
                </a:solidFill>
              </a:rPr>
              <a:t>quantum leap forward </a:t>
            </a:r>
            <a:r>
              <a:rPr lang="en-GB" sz="3600" dirty="0">
                <a:solidFill>
                  <a:srgbClr val="008000"/>
                </a:solidFill>
              </a:rPr>
              <a:t>in economic opportunities and a profound economic transformation to end extreme poverty and improve </a:t>
            </a:r>
            <a:r>
              <a:rPr lang="en-GB" sz="3600" dirty="0" smtClean="0">
                <a:solidFill>
                  <a:srgbClr val="008000"/>
                </a:solidFill>
              </a:rPr>
              <a:t>livelihoods…”</a:t>
            </a:r>
          </a:p>
          <a:p>
            <a:r>
              <a:rPr lang="en-US" sz="3200" dirty="0" smtClean="0"/>
              <a:t>How can aid help?</a:t>
            </a:r>
          </a:p>
          <a:p>
            <a:r>
              <a:rPr lang="en-US" sz="3200" dirty="0" smtClean="0"/>
              <a:t>Aid to social sectors builds human capital BUT being educated &amp; healthy is not </a:t>
            </a:r>
            <a:r>
              <a:rPr lang="en-US" sz="3200" dirty="0" smtClean="0"/>
              <a:t>enough (</a:t>
            </a:r>
            <a:r>
              <a:rPr lang="en-GB" sz="3200" dirty="0" smtClean="0"/>
              <a:t>Ethiopia</a:t>
            </a:r>
            <a:r>
              <a:rPr lang="en-GB" sz="3200" dirty="0"/>
              <a:t>: youth more likely to be unemployed than their elders</a:t>
            </a:r>
            <a:r>
              <a:rPr lang="en-GB" sz="3200" dirty="0" smtClean="0"/>
              <a:t>)</a:t>
            </a:r>
            <a:r>
              <a:rPr lang="en-US" sz="3200" dirty="0" smtClean="0"/>
              <a:t> </a:t>
            </a:r>
            <a:endParaRPr lang="en-GB" sz="3200" dirty="0" smtClean="0"/>
          </a:p>
          <a:p>
            <a:pPr marL="457200" lvl="1" indent="0">
              <a:buNone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54157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68800"/>
            <a:ext cx="9143999" cy="1143000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i-FI" sz="3200" dirty="0" smtClean="0">
                <a:solidFill>
                  <a:schemeClr val="tx2"/>
                </a:solidFill>
                <a:latin typeface="+mj-lt"/>
              </a:rPr>
              <a:t>What will happen to aid allocation post-2015?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318823"/>
              </p:ext>
            </p:extLst>
          </p:nvPr>
        </p:nvGraphicFramePr>
        <p:xfrm>
          <a:off x="159750" y="1211800"/>
          <a:ext cx="8747767" cy="482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641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MDGs &amp; Post-2015 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</a:t>
            </a:r>
            <a:r>
              <a:rPr lang="en-GB" dirty="0" smtClean="0"/>
              <a:t>id helps economic growth (overall). BUT:</a:t>
            </a:r>
          </a:p>
          <a:p>
            <a:r>
              <a:rPr lang="en-GB" dirty="0" smtClean="0"/>
              <a:t>Unlikely to achieve the HLP </a:t>
            </a:r>
            <a:r>
              <a:rPr lang="en-GB" dirty="0" smtClean="0">
                <a:solidFill>
                  <a:srgbClr val="008000"/>
                </a:solidFill>
              </a:rPr>
              <a:t>‘quantum leap</a:t>
            </a:r>
            <a:r>
              <a:rPr lang="en-GB" dirty="0" smtClean="0"/>
              <a:t>’ without: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Structural transformation</a:t>
            </a:r>
            <a:r>
              <a:rPr lang="en-GB" dirty="0" smtClean="0"/>
              <a:t> – industrial policy &amp; don’t just focus on SMEs (“East Asia’s donors do it better?”)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Creation of ‘good jobs’</a:t>
            </a:r>
            <a:r>
              <a:rPr lang="en-GB" dirty="0" smtClean="0"/>
              <a:t> – donors pay too little attention to employment – fragmented livelihood projects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Gender equity at scale </a:t>
            </a:r>
            <a:r>
              <a:rPr lang="en-GB" dirty="0" smtClean="0"/>
              <a:t> – rhetoric, but too-small-scale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Aid to agriculture</a:t>
            </a:r>
            <a:r>
              <a:rPr lang="en-GB" dirty="0" smtClean="0"/>
              <a:t> – slumped &amp; still too low (esp. crop research). IFAD &amp; AfDB ‘going to scale’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Infrastructure</a:t>
            </a:r>
            <a:r>
              <a:rPr lang="en-GB" dirty="0" smtClean="0"/>
              <a:t> </a:t>
            </a:r>
            <a:r>
              <a:rPr lang="en-GB" dirty="0"/>
              <a:t>– </a:t>
            </a:r>
            <a:r>
              <a:rPr lang="en-GB" dirty="0" smtClean="0"/>
              <a:t>use aid to leverage private capital (e.g. AfDB Africa50 fund). BUT </a:t>
            </a:r>
            <a:r>
              <a:rPr lang="en-GB" dirty="0" smtClean="0">
                <a:solidFill>
                  <a:srgbClr val="008000"/>
                </a:solidFill>
              </a:rPr>
              <a:t>Climate change </a:t>
            </a:r>
            <a:r>
              <a:rPr lang="en-GB" dirty="0" smtClean="0"/>
              <a:t>challenge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8064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Conclusions: Reaching for scale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Need to create millions of jobs not just </a:t>
            </a:r>
            <a:r>
              <a:rPr lang="en-GB" dirty="0" smtClean="0"/>
              <a:t>hundreds</a:t>
            </a:r>
          </a:p>
          <a:p>
            <a:r>
              <a:rPr lang="en-GB" dirty="0" smtClean="0"/>
              <a:t>Some </a:t>
            </a:r>
            <a:r>
              <a:rPr lang="en-GB" dirty="0"/>
              <a:t>100,000 </a:t>
            </a:r>
            <a:r>
              <a:rPr lang="en-GB" dirty="0" err="1" smtClean="0"/>
              <a:t>ongoing</a:t>
            </a:r>
            <a:r>
              <a:rPr lang="en-GB" dirty="0" smtClean="0"/>
              <a:t> aid </a:t>
            </a:r>
            <a:r>
              <a:rPr lang="en-GB" dirty="0"/>
              <a:t>projects – average small size ($1.7 </a:t>
            </a:r>
            <a:r>
              <a:rPr lang="en-GB" dirty="0" err="1"/>
              <a:t>mn</a:t>
            </a:r>
            <a:r>
              <a:rPr lang="en-GB" dirty="0"/>
              <a:t>) – median size has been falling</a:t>
            </a:r>
          </a:p>
          <a:p>
            <a:r>
              <a:rPr lang="en-GB" dirty="0" smtClean="0"/>
              <a:t>Aid bedevilled by high transactions costs</a:t>
            </a:r>
            <a:endParaRPr lang="en-GB" dirty="0" smtClean="0"/>
          </a:p>
          <a:p>
            <a:r>
              <a:rPr lang="en-GB" dirty="0" smtClean="0"/>
              <a:t>Inherently political process: ‘private sector’, ‘state’, ‘communities’ – straddling, not isolated from each other</a:t>
            </a:r>
            <a:endParaRPr lang="en-GB" dirty="0" smtClean="0"/>
          </a:p>
          <a:p>
            <a:r>
              <a:rPr lang="en-GB" dirty="0" smtClean="0"/>
              <a:t>Humility: rich world has a jobs crisis, is advice to the poorer world credible?</a:t>
            </a:r>
            <a:endParaRPr lang="en-GB" dirty="0" smtClean="0"/>
          </a:p>
          <a:p>
            <a:pPr marL="0" indent="0">
              <a:buNone/>
            </a:pP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5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866775"/>
          </a:xfrm>
        </p:spPr>
        <p:txBody>
          <a:bodyPr>
            <a:normAutofit/>
          </a:bodyPr>
          <a:lstStyle/>
          <a:p>
            <a:r>
              <a:rPr lang="en-US" dirty="0" smtClean="0"/>
              <a:t>http</a:t>
            </a:r>
            <a:r>
              <a:rPr lang="en-US" dirty="0"/>
              <a:t>://recom.wider.unu.edu/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66775"/>
            <a:ext cx="6172201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02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Why private-sector development? (goals: growth, revenue, employment)</a:t>
            </a:r>
          </a:p>
          <a:p>
            <a:r>
              <a:rPr lang="en-GB" dirty="0" smtClean="0"/>
              <a:t>Employment is the focus of this presentation</a:t>
            </a:r>
          </a:p>
          <a:p>
            <a:r>
              <a:rPr lang="en-GB" dirty="0" smtClean="0"/>
              <a:t>Why? Inclusive growth. High-Level Panel on Post-2015. Gender gap. Stability</a:t>
            </a:r>
          </a:p>
          <a:p>
            <a:r>
              <a:rPr lang="en-GB" dirty="0" err="1" smtClean="0">
                <a:solidFill>
                  <a:srgbClr val="0000FF"/>
                </a:solidFill>
              </a:rPr>
              <a:t>ReCom</a:t>
            </a:r>
            <a:r>
              <a:rPr lang="en-GB" dirty="0" smtClean="0"/>
              <a:t> </a:t>
            </a:r>
            <a:r>
              <a:rPr lang="en-GB" dirty="0"/>
              <a:t>– </a:t>
            </a:r>
            <a:r>
              <a:rPr lang="en-GB" dirty="0">
                <a:solidFill>
                  <a:srgbClr val="0000FF"/>
                </a:solidFill>
              </a:rPr>
              <a:t>Research &amp; Communication in Foreign Aid</a:t>
            </a:r>
          </a:p>
          <a:p>
            <a:r>
              <a:rPr lang="en-GB" dirty="0" smtClean="0">
                <a:hlinkClick r:id="rId2"/>
              </a:rPr>
              <a:t>www.recom.wider.unu.edu</a:t>
            </a:r>
            <a:endParaRPr lang="en-GB" dirty="0" smtClean="0"/>
          </a:p>
          <a:p>
            <a:r>
              <a:rPr lang="en-GB" dirty="0" smtClean="0"/>
              <a:t>See Aid, Growth &amp; Employment (Position paper)</a:t>
            </a:r>
          </a:p>
          <a:p>
            <a:r>
              <a:rPr lang="en-GB" dirty="0" smtClean="0"/>
              <a:t>Donors have not evaluated their employment impact (</a:t>
            </a:r>
            <a:r>
              <a:rPr lang="en-GB" dirty="0" err="1" smtClean="0"/>
              <a:t>AfDB</a:t>
            </a:r>
            <a:r>
              <a:rPr lang="en-GB" dirty="0" smtClean="0"/>
              <a:t> exception)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78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om_Logo_white_3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228" y="380213"/>
            <a:ext cx="2943732" cy="1462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947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3" b="11432"/>
          <a:stretch>
            <a:fillRect/>
          </a:stretch>
        </p:blipFill>
        <p:spPr bwMode="auto">
          <a:xfrm>
            <a:off x="0" y="0"/>
            <a:ext cx="91694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22313" y="4327525"/>
            <a:ext cx="7772400" cy="1179513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Structural Transformation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384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Africa: despite high growth, limited structural </a:t>
            </a:r>
            <a:r>
              <a:rPr lang="en-GB" dirty="0"/>
              <a:t>t</a:t>
            </a:r>
            <a:r>
              <a:rPr lang="en-GB" dirty="0" smtClean="0"/>
              <a:t>ransformation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Africa: manufacturing share remains around 10% GDP (=40 </a:t>
            </a:r>
            <a:r>
              <a:rPr lang="en-GB" dirty="0" err="1" smtClean="0"/>
              <a:t>yrs</a:t>
            </a:r>
            <a:r>
              <a:rPr lang="en-GB" dirty="0" smtClean="0"/>
              <a:t> ago)</a:t>
            </a:r>
          </a:p>
          <a:p>
            <a:r>
              <a:rPr lang="en-GB" dirty="0" smtClean="0"/>
              <a:t>Employment: going in opposite direction to Asia – fall in share agriculture, rise informal share</a:t>
            </a:r>
          </a:p>
          <a:p>
            <a:r>
              <a:rPr lang="en-GB" dirty="0" smtClean="0"/>
              <a:t>Fastest growing economies have some of the lowest rates of employment creation </a:t>
            </a:r>
          </a:p>
          <a:p>
            <a:r>
              <a:rPr lang="en-GB" dirty="0" smtClean="0"/>
              <a:t>Working poor (ILO: vulnerable employment) + gender gap</a:t>
            </a:r>
          </a:p>
          <a:p>
            <a:r>
              <a:rPr lang="en-GB" dirty="0" smtClean="0"/>
              <a:t>Productivity low</a:t>
            </a:r>
          </a:p>
          <a:p>
            <a:pPr marL="0" indent="0">
              <a:buNone/>
            </a:pP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post-2015 development debate. 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0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Employment intensity and growth in selected African countries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7160309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12864" y="6003052"/>
            <a:ext cx="1773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/>
              <a:t>Source: AfDB (2012 )</a:t>
            </a:r>
          </a:p>
        </p:txBody>
      </p:sp>
    </p:spTree>
    <p:extLst>
      <p:ext uri="{BB962C8B-B14F-4D97-AF65-F5344CB8AC3E}">
        <p14:creationId xmlns:p14="http://schemas.microsoft.com/office/powerpoint/2010/main" val="55798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Demographic dividend v demographic nightmare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SSA population will more than double from 900 </a:t>
            </a:r>
            <a:r>
              <a:rPr lang="en-GB" dirty="0" err="1" smtClean="0"/>
              <a:t>mn</a:t>
            </a:r>
            <a:r>
              <a:rPr lang="en-GB" dirty="0" smtClean="0"/>
              <a:t> to 2.1 </a:t>
            </a:r>
            <a:r>
              <a:rPr lang="en-GB" dirty="0" err="1" smtClean="0"/>
              <a:t>bn</a:t>
            </a:r>
            <a:r>
              <a:rPr lang="en-GB" dirty="0" smtClean="0"/>
              <a:t> by 2050</a:t>
            </a:r>
          </a:p>
          <a:p>
            <a:r>
              <a:rPr lang="en-GB" dirty="0" smtClean="0"/>
              <a:t>Tanzania: from 50 </a:t>
            </a:r>
            <a:r>
              <a:rPr lang="en-GB" dirty="0" err="1" smtClean="0"/>
              <a:t>mn</a:t>
            </a:r>
            <a:r>
              <a:rPr lang="en-GB" dirty="0" smtClean="0"/>
              <a:t> today to 129 </a:t>
            </a:r>
            <a:r>
              <a:rPr lang="en-GB" dirty="0" err="1" smtClean="0"/>
              <a:t>mn</a:t>
            </a:r>
            <a:r>
              <a:rPr lang="en-GB" dirty="0" smtClean="0"/>
              <a:t> by 2050</a:t>
            </a:r>
          </a:p>
          <a:p>
            <a:r>
              <a:rPr lang="en-GB" dirty="0" smtClean="0"/>
              <a:t>10 </a:t>
            </a:r>
            <a:r>
              <a:rPr lang="en-GB" dirty="0" err="1" smtClean="0"/>
              <a:t>mn</a:t>
            </a:r>
            <a:r>
              <a:rPr lang="en-GB" dirty="0" smtClean="0"/>
              <a:t> people enter the SSA workforce every year</a:t>
            </a:r>
          </a:p>
          <a:p>
            <a:r>
              <a:rPr lang="en-GB" dirty="0" smtClean="0"/>
              <a:t>Most will end up on family farm or in informal work</a:t>
            </a:r>
          </a:p>
          <a:p>
            <a:r>
              <a:rPr lang="en-GB" dirty="0" smtClean="0"/>
              <a:t>Donor view led by World Bank used to see informality as result of over-regulation of labour market</a:t>
            </a:r>
          </a:p>
          <a:p>
            <a:r>
              <a:rPr lang="en-GB" dirty="0" smtClean="0"/>
              <a:t>But binding constraint on job creation is </a:t>
            </a:r>
            <a:r>
              <a:rPr lang="en-GB" i="1" dirty="0" smtClean="0"/>
              <a:t>outside </a:t>
            </a:r>
            <a:r>
              <a:rPr lang="en-GB" dirty="0" smtClean="0"/>
              <a:t>the</a:t>
            </a:r>
            <a:r>
              <a:rPr lang="en-GB" b="0" dirty="0" smtClean="0"/>
              <a:t> </a:t>
            </a:r>
            <a:r>
              <a:rPr lang="en-GB" dirty="0" smtClean="0"/>
              <a:t>labour market – in finance, infrastructure </a:t>
            </a:r>
            <a:r>
              <a:rPr lang="en-GB" dirty="0" err="1" smtClean="0"/>
              <a:t>etc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Lack of structural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transformation –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inc.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 enterprise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dev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–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is root cause of dismal employment &amp; earnings picture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2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Firms’ perceptions of the investment climate, % of firms</a:t>
            </a:r>
            <a:endParaRPr lang="fi-FI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30559004"/>
              </p:ext>
            </p:extLst>
          </p:nvPr>
        </p:nvGraphicFramePr>
        <p:xfrm>
          <a:off x="457200" y="1600201"/>
          <a:ext cx="8229600" cy="4453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91456" y="6003052"/>
            <a:ext cx="3895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Source: Based on Fox and Oviedo (2013)</a:t>
            </a:r>
          </a:p>
          <a:p>
            <a:pPr algn="r"/>
            <a:r>
              <a:rPr lang="en-US" sz="1000" dirty="0"/>
              <a:t>Note: *Differences are statistically significant at the 5 per cent </a:t>
            </a:r>
            <a:r>
              <a:rPr lang="en-US" sz="1000" dirty="0" smtClean="0"/>
              <a:t>level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0047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Infrastructure: a binding constraint on enterprises &amp; communities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Direct employment effect:</a:t>
            </a:r>
          </a:p>
          <a:p>
            <a:r>
              <a:rPr lang="en-GB" sz="2400" dirty="0"/>
              <a:t>Construction industry: private sector development</a:t>
            </a:r>
          </a:p>
          <a:p>
            <a:r>
              <a:rPr lang="en-GB" sz="2400" dirty="0" smtClean="0"/>
              <a:t>But procurement works against local contractors</a:t>
            </a:r>
            <a:endParaRPr lang="en-GB" sz="2400" dirty="0" smtClean="0"/>
          </a:p>
          <a:p>
            <a:r>
              <a:rPr lang="en-GB" sz="2400" dirty="0" err="1" smtClean="0"/>
              <a:t>AfDB</a:t>
            </a:r>
            <a:r>
              <a:rPr lang="en-GB" sz="2400" dirty="0" smtClean="0"/>
              <a:t> financed </a:t>
            </a:r>
            <a:r>
              <a:rPr lang="en-GB" sz="2400" dirty="0" smtClean="0"/>
              <a:t>contracts: % of African firms now above 50</a:t>
            </a:r>
            <a:r>
              <a:rPr lang="en-GB" sz="2400" dirty="0" smtClean="0"/>
              <a:t>%</a:t>
            </a:r>
          </a:p>
          <a:p>
            <a:pPr marL="0" indent="0">
              <a:buNone/>
            </a:pPr>
            <a:r>
              <a:rPr lang="en-GB" sz="2400" dirty="0"/>
              <a:t>Indirect employment effect:</a:t>
            </a:r>
          </a:p>
          <a:p>
            <a:r>
              <a:rPr lang="en-GB" sz="2400" dirty="0"/>
              <a:t>Infrastructure stimulates private-sector investment &amp; hiring</a:t>
            </a:r>
          </a:p>
          <a:p>
            <a:r>
              <a:rPr lang="en-GB" sz="2400" dirty="0"/>
              <a:t>Exporting firms create more &amp; better jobs at higher wages </a:t>
            </a:r>
            <a:r>
              <a:rPr lang="en-GB" sz="2400" dirty="0" smtClean="0"/>
              <a:t>(Africa</a:t>
            </a:r>
            <a:r>
              <a:rPr lang="en-GB" sz="2400" dirty="0"/>
              <a:t>: export volumes 16% lower than predicted </a:t>
            </a:r>
            <a:r>
              <a:rPr lang="en-GB" sz="2400" dirty="0" smtClean="0"/>
              <a:t>values)</a:t>
            </a:r>
            <a:endParaRPr lang="en-GB" sz="2400" dirty="0"/>
          </a:p>
          <a:p>
            <a:r>
              <a:rPr lang="en-GB" sz="2400" dirty="0" smtClean="0"/>
              <a:t>Problems: </a:t>
            </a:r>
            <a:r>
              <a:rPr lang="en-GB" sz="2400" dirty="0" err="1" smtClean="0"/>
              <a:t>Infrastucture</a:t>
            </a:r>
            <a:r>
              <a:rPr lang="en-GB" sz="2400" dirty="0" smtClean="0"/>
              <a:t> </a:t>
            </a:r>
            <a:r>
              <a:rPr lang="en-GB" sz="2400" dirty="0"/>
              <a:t>(</a:t>
            </a:r>
            <a:r>
              <a:rPr lang="en-GB" sz="2400" dirty="0" err="1"/>
              <a:t>eg</a:t>
            </a:r>
            <a:r>
              <a:rPr lang="en-GB" sz="2400" dirty="0"/>
              <a:t> Dar port) &amp; cumbersome border procedures (Trade Mark East Africa)</a:t>
            </a:r>
          </a:p>
          <a:p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98776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Remittances help build this:</a:t>
            </a:r>
            <a:endParaRPr lang="en-GB" dirty="0"/>
          </a:p>
        </p:txBody>
      </p:sp>
      <p:pic>
        <p:nvPicPr>
          <p:cNvPr id="4" name="Content Placeholder 3" descr="Vietnam bamboo bridge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9697"/>
          <a:stretch>
            <a:fillRect/>
          </a:stretch>
        </p:blipFill>
        <p:spPr>
          <a:xfrm>
            <a:off x="457200" y="128587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9745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7_ReCom">
  <a:themeElements>
    <a:clrScheme name="UNU-WIDER">
      <a:dk1>
        <a:srgbClr val="464646"/>
      </a:dk1>
      <a:lt1>
        <a:srgbClr val="FFFFFF"/>
      </a:lt1>
      <a:dk2>
        <a:srgbClr val="00559C"/>
      </a:dk2>
      <a:lt2>
        <a:srgbClr val="E8EAE9"/>
      </a:lt2>
      <a:accent1>
        <a:srgbClr val="9BC1E4"/>
      </a:accent1>
      <a:accent2>
        <a:srgbClr val="C4C5C6"/>
      </a:accent2>
      <a:accent3>
        <a:srgbClr val="FCE400"/>
      </a:accent3>
      <a:accent4>
        <a:srgbClr val="FFA40F"/>
      </a:accent4>
      <a:accent5>
        <a:srgbClr val="D5D5D5"/>
      </a:accent5>
      <a:accent6>
        <a:srgbClr val="00A3E0"/>
      </a:accent6>
      <a:hlink>
        <a:srgbClr val="0181B7"/>
      </a:hlink>
      <a:folHlink>
        <a:srgbClr val="0181B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PM - Them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1A00B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UNU WIDER">
      <a:dk1>
        <a:srgbClr val="464646"/>
      </a:dk1>
      <a:lt1>
        <a:srgbClr val="FFFFFF"/>
      </a:lt1>
      <a:dk2>
        <a:srgbClr val="00559C"/>
      </a:dk2>
      <a:lt2>
        <a:srgbClr val="E8EAE9"/>
      </a:lt2>
      <a:accent1>
        <a:srgbClr val="9BC1E4"/>
      </a:accent1>
      <a:accent2>
        <a:srgbClr val="C4C5C6"/>
      </a:accent2>
      <a:accent3>
        <a:srgbClr val="FCE400"/>
      </a:accent3>
      <a:accent4>
        <a:srgbClr val="FFA40F"/>
      </a:accent4>
      <a:accent5>
        <a:srgbClr val="D5D5D5"/>
      </a:accent5>
      <a:accent6>
        <a:srgbClr val="00A3E0"/>
      </a:accent6>
      <a:hlink>
        <a:srgbClr val="0181B7"/>
      </a:hlink>
      <a:folHlink>
        <a:srgbClr val="0181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UNU WIDER">
      <a:dk1>
        <a:srgbClr val="464646"/>
      </a:dk1>
      <a:lt1>
        <a:srgbClr val="FFFFFF"/>
      </a:lt1>
      <a:dk2>
        <a:srgbClr val="00559C"/>
      </a:dk2>
      <a:lt2>
        <a:srgbClr val="E8EAE9"/>
      </a:lt2>
      <a:accent1>
        <a:srgbClr val="9BC1E4"/>
      </a:accent1>
      <a:accent2>
        <a:srgbClr val="C4C5C6"/>
      </a:accent2>
      <a:accent3>
        <a:srgbClr val="FCE400"/>
      </a:accent3>
      <a:accent4>
        <a:srgbClr val="FFA40F"/>
      </a:accent4>
      <a:accent5>
        <a:srgbClr val="D5D5D5"/>
      </a:accent5>
      <a:accent6>
        <a:srgbClr val="00A3E0"/>
      </a:accent6>
      <a:hlink>
        <a:srgbClr val="0181B7"/>
      </a:hlink>
      <a:folHlink>
        <a:srgbClr val="0181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ReCom">
  <a:themeElements>
    <a:clrScheme name="UNU WIDER">
      <a:dk1>
        <a:srgbClr val="464646"/>
      </a:dk1>
      <a:lt1>
        <a:srgbClr val="FFFFFF"/>
      </a:lt1>
      <a:dk2>
        <a:srgbClr val="00559C"/>
      </a:dk2>
      <a:lt2>
        <a:srgbClr val="E8EAE9"/>
      </a:lt2>
      <a:accent1>
        <a:srgbClr val="9BC1E4"/>
      </a:accent1>
      <a:accent2>
        <a:srgbClr val="C4C5C6"/>
      </a:accent2>
      <a:accent3>
        <a:srgbClr val="FCE400"/>
      </a:accent3>
      <a:accent4>
        <a:srgbClr val="FFA40F"/>
      </a:accent4>
      <a:accent5>
        <a:srgbClr val="D5D5D5"/>
      </a:accent5>
      <a:accent6>
        <a:srgbClr val="00A3E0"/>
      </a:accent6>
      <a:hlink>
        <a:srgbClr val="0181B7"/>
      </a:hlink>
      <a:folHlink>
        <a:srgbClr val="0181B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PM - Them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1A00B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0577303203E64B851531CAD88BB91E" ma:contentTypeVersion="0" ma:contentTypeDescription="Create a new document." ma:contentTypeScope="" ma:versionID="158607e01f3d51c43dbce350fcb9d2a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58067901229f55c8c61ab1e5ca17a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69F68D-839B-48CE-9600-83F918116EB2}"/>
</file>

<file path=customXml/itemProps2.xml><?xml version="1.0" encoding="utf-8"?>
<ds:datastoreItem xmlns:ds="http://schemas.openxmlformats.org/officeDocument/2006/customXml" ds:itemID="{8E92511E-89BC-4B06-AEE3-62C7E88AE3F9}"/>
</file>

<file path=customXml/itemProps3.xml><?xml version="1.0" encoding="utf-8"?>
<ds:datastoreItem xmlns:ds="http://schemas.openxmlformats.org/officeDocument/2006/customXml" ds:itemID="{D1EC9DC8-DC89-49D3-8CAA-BEE8DE7C639E}"/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1065</Words>
  <Application>Microsoft Macintosh PowerPoint</Application>
  <PresentationFormat>On-screen Show (4:3)</PresentationFormat>
  <Paragraphs>114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7_ReCom</vt:lpstr>
      <vt:lpstr>Custom Design</vt:lpstr>
      <vt:lpstr>1_Custom Design</vt:lpstr>
      <vt:lpstr>2_ReCom</vt:lpstr>
      <vt:lpstr>Aid for Private-Sector Development</vt:lpstr>
      <vt:lpstr>Overview</vt:lpstr>
      <vt:lpstr>Structural Transformation</vt:lpstr>
      <vt:lpstr>Africa: despite high growth, limited structural transformation </vt:lpstr>
      <vt:lpstr>Employment intensity and growth in selected African countries</vt:lpstr>
      <vt:lpstr>Demographic dividend v demographic nightmare</vt:lpstr>
      <vt:lpstr>Firms’ perceptions of the investment climate, % of firms</vt:lpstr>
      <vt:lpstr>Infrastructure: a binding constraint on enterprises &amp; communities</vt:lpstr>
      <vt:lpstr>Remittances help build this:</vt:lpstr>
      <vt:lpstr>But we also need to build this:</vt:lpstr>
      <vt:lpstr>Setting new objectives for aid</vt:lpstr>
      <vt:lpstr>Gender &amp; Private Sector Development</vt:lpstr>
      <vt:lpstr>Gender Equality</vt:lpstr>
      <vt:lpstr> Post 2015</vt:lpstr>
      <vt:lpstr>UN High-Level Panel report on the post-2015 development agenda</vt:lpstr>
      <vt:lpstr>What will happen to aid allocation post-2015?</vt:lpstr>
      <vt:lpstr>MDGs &amp; Post-2015 </vt:lpstr>
      <vt:lpstr>Conclusions: Reaching for scale</vt:lpstr>
      <vt:lpstr>http://recom.wider.unu.edu/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ispum dolor lorem ipsum dolor amet</dc:title>
  <dc:creator>Carita Elshout</dc:creator>
  <cp:lastModifiedBy>Anthony Addison</cp:lastModifiedBy>
  <cp:revision>76</cp:revision>
  <dcterms:created xsi:type="dcterms:W3CDTF">2012-07-02T12:01:42Z</dcterms:created>
  <dcterms:modified xsi:type="dcterms:W3CDTF">2014-11-28T19:47:33Z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0x010100A20577303203E64B851531CAD88BB91E</vt:lpwstr>
  </property>
</Properties>
</file>