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256" r:id="rId2"/>
    <p:sldId id="265" r:id="rId3"/>
    <p:sldId id="266" r:id="rId4"/>
    <p:sldId id="267" r:id="rId5"/>
    <p:sldId id="268" r:id="rId6"/>
    <p:sldId id="258" r:id="rId7"/>
    <p:sldId id="269" r:id="rId8"/>
    <p:sldId id="273" r:id="rId9"/>
    <p:sldId id="274" r:id="rId10"/>
    <p:sldId id="270" r:id="rId11"/>
    <p:sldId id="271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FA4"/>
    <a:srgbClr val="67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lient\U$\Helle\Competing%20for%20water\publications\FE_2030_march_2012\sit_issues_character_based%20on%20Cusco_20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mr\Documents\Helle_ny\rimisp\CTD\WWC_2015\Graphs_may_2015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mr\Documents\Helle_ny\rimisp\CTD\WWC_2015\Graphs_may_2015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723257819676215"/>
          <c:y val="0.25970904565790642"/>
          <c:w val="0.49703703160124546"/>
          <c:h val="0.645124023117303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issue_character_sit!$B$27</c:f>
              <c:strCache>
                <c:ptCount val="1"/>
                <c:pt idx="0">
                  <c:v>mainly conflictive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issue_character_sit!$C$26:$W$26</c:f>
              <c:strCache>
                <c:ptCount val="21"/>
                <c:pt idx="0">
                  <c:v>competing claims of access</c:v>
                </c:pt>
                <c:pt idx="1">
                  <c:v>water scarcity</c:v>
                </c:pt>
                <c:pt idx="2">
                  <c:v>water management rules</c:v>
                </c:pt>
                <c:pt idx="3">
                  <c:v>need for drinking water</c:v>
                </c:pt>
                <c:pt idx="4">
                  <c:v>damaged drinking water supply infrastructure</c:v>
                </c:pt>
                <c:pt idx="5">
                  <c:v>need for irrigation infrastructure</c:v>
                </c:pt>
                <c:pt idx="6">
                  <c:v>irrigation management</c:v>
                </c:pt>
                <c:pt idx="7">
                  <c:v>construction of irrigation management infrastructure</c:v>
                </c:pt>
                <c:pt idx="8">
                  <c:v>construction of water supply infrastructure</c:v>
                </c:pt>
                <c:pt idx="9">
                  <c:v>dams (large &amp; small scale)</c:v>
                </c:pt>
                <c:pt idx="10">
                  <c:v>deviation of water</c:v>
                </c:pt>
                <c:pt idx="11">
                  <c:v>water quality</c:v>
                </c:pt>
                <c:pt idx="12">
                  <c:v>watering of animals</c:v>
                </c:pt>
                <c:pt idx="13">
                  <c:v>damaged irrigation infrastructure</c:v>
                </c:pt>
                <c:pt idx="14">
                  <c:v>water ownership</c:v>
                </c:pt>
                <c:pt idx="15">
                  <c:v>water &amp; environmental protection</c:v>
                </c:pt>
                <c:pt idx="16">
                  <c:v>land-based water ownership</c:v>
                </c:pt>
                <c:pt idx="17">
                  <c:v>flooding</c:v>
                </c:pt>
                <c:pt idx="18">
                  <c:v>river management</c:v>
                </c:pt>
                <c:pt idx="19">
                  <c:v>depletion of ground water</c:v>
                </c:pt>
                <c:pt idx="20">
                  <c:v>privatization of water supply</c:v>
                </c:pt>
              </c:strCache>
            </c:strRef>
          </c:cat>
          <c:val>
            <c:numRef>
              <c:f>issue_character_sit!$C$27:$W$27</c:f>
              <c:numCache>
                <c:formatCode>General</c:formatCode>
                <c:ptCount val="21"/>
                <c:pt idx="0">
                  <c:v>422</c:v>
                </c:pt>
                <c:pt idx="1">
                  <c:v>195</c:v>
                </c:pt>
                <c:pt idx="2">
                  <c:v>294</c:v>
                </c:pt>
                <c:pt idx="3">
                  <c:v>138</c:v>
                </c:pt>
                <c:pt idx="4">
                  <c:v>112</c:v>
                </c:pt>
                <c:pt idx="5">
                  <c:v>96</c:v>
                </c:pt>
                <c:pt idx="6">
                  <c:v>110</c:v>
                </c:pt>
                <c:pt idx="7">
                  <c:v>32</c:v>
                </c:pt>
                <c:pt idx="8">
                  <c:v>51</c:v>
                </c:pt>
                <c:pt idx="9">
                  <c:v>50</c:v>
                </c:pt>
                <c:pt idx="10">
                  <c:v>107</c:v>
                </c:pt>
                <c:pt idx="11">
                  <c:v>112</c:v>
                </c:pt>
                <c:pt idx="12">
                  <c:v>58</c:v>
                </c:pt>
                <c:pt idx="13">
                  <c:v>32</c:v>
                </c:pt>
                <c:pt idx="14">
                  <c:v>50</c:v>
                </c:pt>
                <c:pt idx="15">
                  <c:v>40</c:v>
                </c:pt>
                <c:pt idx="16">
                  <c:v>47</c:v>
                </c:pt>
                <c:pt idx="17">
                  <c:v>11</c:v>
                </c:pt>
                <c:pt idx="18">
                  <c:v>13</c:v>
                </c:pt>
                <c:pt idx="19">
                  <c:v>0</c:v>
                </c:pt>
                <c:pt idx="20">
                  <c:v>5</c:v>
                </c:pt>
              </c:numCache>
            </c:numRef>
          </c:val>
        </c:ser>
        <c:ser>
          <c:idx val="1"/>
          <c:order val="1"/>
          <c:tx>
            <c:strRef>
              <c:f>issue_character_sit!$B$28</c:f>
              <c:strCache>
                <c:ptCount val="1"/>
                <c:pt idx="0">
                  <c:v>mainly cooperative</c:v>
                </c:pt>
              </c:strCache>
            </c:strRef>
          </c:tx>
          <c:spPr>
            <a:solidFill>
              <a:srgbClr val="BBE5E4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issue_character_sit!$C$26:$W$26</c:f>
              <c:strCache>
                <c:ptCount val="21"/>
                <c:pt idx="0">
                  <c:v>competing claims of access</c:v>
                </c:pt>
                <c:pt idx="1">
                  <c:v>water scarcity</c:v>
                </c:pt>
                <c:pt idx="2">
                  <c:v>water management rules</c:v>
                </c:pt>
                <c:pt idx="3">
                  <c:v>need for drinking water</c:v>
                </c:pt>
                <c:pt idx="4">
                  <c:v>damaged drinking water supply infrastructure</c:v>
                </c:pt>
                <c:pt idx="5">
                  <c:v>need for irrigation infrastructure</c:v>
                </c:pt>
                <c:pt idx="6">
                  <c:v>irrigation management</c:v>
                </c:pt>
                <c:pt idx="7">
                  <c:v>construction of irrigation management infrastructure</c:v>
                </c:pt>
                <c:pt idx="8">
                  <c:v>construction of water supply infrastructure</c:v>
                </c:pt>
                <c:pt idx="9">
                  <c:v>dams (large &amp; small scale)</c:v>
                </c:pt>
                <c:pt idx="10">
                  <c:v>deviation of water</c:v>
                </c:pt>
                <c:pt idx="11">
                  <c:v>water quality</c:v>
                </c:pt>
                <c:pt idx="12">
                  <c:v>watering of animals</c:v>
                </c:pt>
                <c:pt idx="13">
                  <c:v>damaged irrigation infrastructure</c:v>
                </c:pt>
                <c:pt idx="14">
                  <c:v>water ownership</c:v>
                </c:pt>
                <c:pt idx="15">
                  <c:v>water &amp; environmental protection</c:v>
                </c:pt>
                <c:pt idx="16">
                  <c:v>land-based water ownership</c:v>
                </c:pt>
                <c:pt idx="17">
                  <c:v>flooding</c:v>
                </c:pt>
                <c:pt idx="18">
                  <c:v>river management</c:v>
                </c:pt>
                <c:pt idx="19">
                  <c:v>depletion of ground water</c:v>
                </c:pt>
                <c:pt idx="20">
                  <c:v>privatization of water supply</c:v>
                </c:pt>
              </c:strCache>
            </c:strRef>
          </c:cat>
          <c:val>
            <c:numRef>
              <c:f>issue_character_sit!$C$28:$W$28</c:f>
              <c:numCache>
                <c:formatCode>General</c:formatCode>
                <c:ptCount val="21"/>
                <c:pt idx="0">
                  <c:v>112</c:v>
                </c:pt>
                <c:pt idx="1">
                  <c:v>359</c:v>
                </c:pt>
                <c:pt idx="2">
                  <c:v>205</c:v>
                </c:pt>
                <c:pt idx="3">
                  <c:v>296</c:v>
                </c:pt>
                <c:pt idx="4">
                  <c:v>223</c:v>
                </c:pt>
                <c:pt idx="5">
                  <c:v>242</c:v>
                </c:pt>
                <c:pt idx="6">
                  <c:v>131</c:v>
                </c:pt>
                <c:pt idx="7">
                  <c:v>189</c:v>
                </c:pt>
                <c:pt idx="8">
                  <c:v>133</c:v>
                </c:pt>
                <c:pt idx="9">
                  <c:v>72</c:v>
                </c:pt>
                <c:pt idx="10">
                  <c:v>5</c:v>
                </c:pt>
                <c:pt idx="11">
                  <c:v>10</c:v>
                </c:pt>
                <c:pt idx="12">
                  <c:v>38</c:v>
                </c:pt>
                <c:pt idx="13">
                  <c:v>53</c:v>
                </c:pt>
                <c:pt idx="14">
                  <c:v>14</c:v>
                </c:pt>
                <c:pt idx="15">
                  <c:v>35</c:v>
                </c:pt>
                <c:pt idx="16">
                  <c:v>0</c:v>
                </c:pt>
                <c:pt idx="17">
                  <c:v>22</c:v>
                </c:pt>
                <c:pt idx="18">
                  <c:v>0</c:v>
                </c:pt>
                <c:pt idx="19">
                  <c:v>12</c:v>
                </c:pt>
                <c:pt idx="20">
                  <c:v>5</c:v>
                </c:pt>
              </c:numCache>
            </c:numRef>
          </c:val>
        </c:ser>
        <c:ser>
          <c:idx val="2"/>
          <c:order val="2"/>
          <c:tx>
            <c:strRef>
              <c:f>issue_character_sit!$B$29</c:f>
              <c:strCache>
                <c:ptCount val="1"/>
                <c:pt idx="0">
                  <c:v>both conflictive &amp; cooperative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issue_character_sit!$C$26:$W$26</c:f>
              <c:strCache>
                <c:ptCount val="21"/>
                <c:pt idx="0">
                  <c:v>competing claims of access</c:v>
                </c:pt>
                <c:pt idx="1">
                  <c:v>water scarcity</c:v>
                </c:pt>
                <c:pt idx="2">
                  <c:v>water management rules</c:v>
                </c:pt>
                <c:pt idx="3">
                  <c:v>need for drinking water</c:v>
                </c:pt>
                <c:pt idx="4">
                  <c:v>damaged drinking water supply infrastructure</c:v>
                </c:pt>
                <c:pt idx="5">
                  <c:v>need for irrigation infrastructure</c:v>
                </c:pt>
                <c:pt idx="6">
                  <c:v>irrigation management</c:v>
                </c:pt>
                <c:pt idx="7">
                  <c:v>construction of irrigation management infrastructure</c:v>
                </c:pt>
                <c:pt idx="8">
                  <c:v>construction of water supply infrastructure</c:v>
                </c:pt>
                <c:pt idx="9">
                  <c:v>dams (large &amp; small scale)</c:v>
                </c:pt>
                <c:pt idx="10">
                  <c:v>deviation of water</c:v>
                </c:pt>
                <c:pt idx="11">
                  <c:v>water quality</c:v>
                </c:pt>
                <c:pt idx="12">
                  <c:v>watering of animals</c:v>
                </c:pt>
                <c:pt idx="13">
                  <c:v>damaged irrigation infrastructure</c:v>
                </c:pt>
                <c:pt idx="14">
                  <c:v>water ownership</c:v>
                </c:pt>
                <c:pt idx="15">
                  <c:v>water &amp; environmental protection</c:v>
                </c:pt>
                <c:pt idx="16">
                  <c:v>land-based water ownership</c:v>
                </c:pt>
                <c:pt idx="17">
                  <c:v>flooding</c:v>
                </c:pt>
                <c:pt idx="18">
                  <c:v>river management</c:v>
                </c:pt>
                <c:pt idx="19">
                  <c:v>depletion of ground water</c:v>
                </c:pt>
                <c:pt idx="20">
                  <c:v>privatization of water supply</c:v>
                </c:pt>
              </c:strCache>
            </c:strRef>
          </c:cat>
          <c:val>
            <c:numRef>
              <c:f>issue_character_sit!$C$29:$W$29</c:f>
              <c:numCache>
                <c:formatCode>General</c:formatCode>
                <c:ptCount val="21"/>
                <c:pt idx="0">
                  <c:v>133</c:v>
                </c:pt>
                <c:pt idx="1">
                  <c:v>109</c:v>
                </c:pt>
                <c:pt idx="2">
                  <c:v>145</c:v>
                </c:pt>
                <c:pt idx="3">
                  <c:v>158</c:v>
                </c:pt>
                <c:pt idx="4">
                  <c:v>53</c:v>
                </c:pt>
                <c:pt idx="5">
                  <c:v>50</c:v>
                </c:pt>
                <c:pt idx="6">
                  <c:v>59</c:v>
                </c:pt>
                <c:pt idx="7">
                  <c:v>14</c:v>
                </c:pt>
                <c:pt idx="8">
                  <c:v>20</c:v>
                </c:pt>
                <c:pt idx="9">
                  <c:v>20</c:v>
                </c:pt>
                <c:pt idx="10">
                  <c:v>19</c:v>
                </c:pt>
                <c:pt idx="11">
                  <c:v>7</c:v>
                </c:pt>
                <c:pt idx="12">
                  <c:v>26</c:v>
                </c:pt>
                <c:pt idx="13">
                  <c:v>7</c:v>
                </c:pt>
                <c:pt idx="14">
                  <c:v>17</c:v>
                </c:pt>
                <c:pt idx="15">
                  <c:v>0</c:v>
                </c:pt>
                <c:pt idx="16">
                  <c:v>17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9913152"/>
        <c:axId val="219913544"/>
      </c:barChart>
      <c:catAx>
        <c:axId val="219913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E7E6E6">
                <a:lumMod val="10000"/>
              </a:srgbClr>
            </a:solidFill>
            <a:prstDash val="solid"/>
          </a:ln>
        </c:spPr>
        <c:txPr>
          <a:bodyPr rot="0" vert="horz"/>
          <a:lstStyle/>
          <a:p>
            <a:pPr>
              <a:defRPr lang="en-GB"/>
            </a:pPr>
            <a:endParaRPr lang="en-US"/>
          </a:p>
        </c:txPr>
        <c:crossAx val="219913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9913544"/>
        <c:scaling>
          <c:orientation val="minMax"/>
          <c:max val="700"/>
        </c:scaling>
        <c:delete val="0"/>
        <c:axPos val="t"/>
        <c:majorGridlines>
          <c:spPr>
            <a:ln w="3175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# of water-related</a:t>
                </a:r>
                <a:r>
                  <a:rPr lang="en-GB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situations (N=1,954)</a:t>
                </a:r>
              </a:p>
            </c:rich>
          </c:tx>
          <c:layout>
            <c:manualLayout>
              <c:xMode val="edge"/>
              <c:yMode val="edge"/>
              <c:x val="0.45502907197178172"/>
              <c:y val="0.165475902818610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E7E6E6">
                <a:lumMod val="10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219913152"/>
        <c:crosses val="autoZero"/>
        <c:crossBetween val="between"/>
        <c:majorUnit val="100"/>
      </c:valAx>
      <c:spPr>
        <a:noFill/>
        <a:ln w="12700">
          <a:solidFill>
            <a:srgbClr val="E7E6E6">
              <a:lumMod val="10000"/>
            </a:srgb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9269441040280031"/>
          <c:y val="0.92501216718221746"/>
          <c:w val="0.52368324882036532"/>
          <c:h val="5.825249622233415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35" b="0" i="0" u="none" strike="noStrike" baseline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21192052980131"/>
          <c:y val="0.20915032679738563"/>
          <c:w val="0.69370860927152322"/>
          <c:h val="0.625272331154684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Tiraque (Bolivia)</c:v>
                </c:pt>
              </c:strCache>
            </c:strRef>
          </c:tx>
          <c:spPr>
            <a:solidFill>
              <a:srgbClr val="008080"/>
            </a:solidFill>
            <a:ln w="1508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Sheet1!$C$19:$X$19</c:f>
              <c:strCache>
                <c:ptCount val="22"/>
                <c:pt idx="0">
                  <c:v>need for water</c:v>
                </c:pt>
                <c:pt idx="1">
                  <c:v>investment in infrastructure</c:v>
                </c:pt>
                <c:pt idx="2">
                  <c:v>land-based rights</c:v>
                </c:pt>
                <c:pt idx="3">
                  <c:v>customary rights</c:v>
                </c:pt>
                <c:pt idx="4">
                  <c:v>community sanctioned rights</c:v>
                </c:pt>
                <c:pt idx="5">
                  <c:v>social, cultural and/or human norms</c:v>
                </c:pt>
                <c:pt idx="6">
                  <c:v>first appropiation</c:v>
                </c:pt>
                <c:pt idx="7">
                  <c:v>previous agreement</c:v>
                </c:pt>
                <c:pt idx="8">
                  <c:v>externally sanctioned rights</c:v>
                </c:pt>
                <c:pt idx="9">
                  <c:v>ancestral rights</c:v>
                </c:pt>
                <c:pt idx="10">
                  <c:v>agricultural investments made</c:v>
                </c:pt>
                <c:pt idx="11">
                  <c:v>water agency sanctioned rights</c:v>
                </c:pt>
                <c:pt idx="12">
                  <c:v>fee paid to owner</c:v>
                </c:pt>
                <c:pt idx="13">
                  <c:v>fee paid to water agency</c:v>
                </c:pt>
                <c:pt idx="14">
                  <c:v>wasteful use</c:v>
                </c:pt>
                <c:pt idx="15">
                  <c:v>environmentally harmful</c:v>
                </c:pt>
                <c:pt idx="16">
                  <c:v>sanctioned by national law</c:v>
                </c:pt>
                <c:pt idx="17">
                  <c:v>religiously sanctioned</c:v>
                </c:pt>
                <c:pt idx="18">
                  <c:v>public investment</c:v>
                </c:pt>
                <c:pt idx="19">
                  <c:v>sanctioned by legal agreement</c:v>
                </c:pt>
                <c:pt idx="20">
                  <c:v>sanctioned by district law</c:v>
                </c:pt>
                <c:pt idx="21">
                  <c:v>other </c:v>
                </c:pt>
              </c:strCache>
            </c:strRef>
          </c:cat>
          <c:val>
            <c:numRef>
              <c:f>Sheet1!$C$20:$X$20</c:f>
              <c:numCache>
                <c:formatCode>0</c:formatCode>
                <c:ptCount val="22"/>
                <c:pt idx="0">
                  <c:v>80.701754385964918</c:v>
                </c:pt>
                <c:pt idx="1">
                  <c:v>22.149122807017545</c:v>
                </c:pt>
                <c:pt idx="2">
                  <c:v>35.526315789473685</c:v>
                </c:pt>
                <c:pt idx="3">
                  <c:v>40.570175438596493</c:v>
                </c:pt>
                <c:pt idx="4">
                  <c:v>27.631578947368421</c:v>
                </c:pt>
                <c:pt idx="5">
                  <c:v>3.0701754385964914</c:v>
                </c:pt>
                <c:pt idx="6">
                  <c:v>0</c:v>
                </c:pt>
                <c:pt idx="7">
                  <c:v>28.07017543859649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9.2105263157894743</c:v>
                </c:pt>
                <c:pt idx="15">
                  <c:v>0</c:v>
                </c:pt>
                <c:pt idx="16">
                  <c:v>3.0701754385964914</c:v>
                </c:pt>
                <c:pt idx="17">
                  <c:v>0</c:v>
                </c:pt>
                <c:pt idx="18">
                  <c:v>0</c:v>
                </c:pt>
                <c:pt idx="19">
                  <c:v>3.0701754385964914</c:v>
                </c:pt>
                <c:pt idx="20">
                  <c:v>0</c:v>
                </c:pt>
                <c:pt idx="21">
                  <c:v>10.745614035087719</c:v>
                </c:pt>
              </c:numCache>
            </c:numRef>
          </c:val>
        </c:ser>
        <c:ser>
          <c:idx val="1"/>
          <c:order val="1"/>
          <c:tx>
            <c:strRef>
              <c:f>Sheet1!$B$21</c:f>
              <c:strCache>
                <c:ptCount val="1"/>
                <c:pt idx="0">
                  <c:v>Douentza (Mali)</c:v>
                </c:pt>
              </c:strCache>
            </c:strRef>
          </c:tx>
          <c:spPr>
            <a:solidFill>
              <a:srgbClr val="808000"/>
            </a:solidFill>
            <a:ln w="1508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Sheet1!$C$19:$X$19</c:f>
              <c:strCache>
                <c:ptCount val="22"/>
                <c:pt idx="0">
                  <c:v>need for water</c:v>
                </c:pt>
                <c:pt idx="1">
                  <c:v>investment in infrastructure</c:v>
                </c:pt>
                <c:pt idx="2">
                  <c:v>land-based rights</c:v>
                </c:pt>
                <c:pt idx="3">
                  <c:v>customary rights</c:v>
                </c:pt>
                <c:pt idx="4">
                  <c:v>community sanctioned rights</c:v>
                </c:pt>
                <c:pt idx="5">
                  <c:v>social, cultural and/or human norms</c:v>
                </c:pt>
                <c:pt idx="6">
                  <c:v>first appropiation</c:v>
                </c:pt>
                <c:pt idx="7">
                  <c:v>previous agreement</c:v>
                </c:pt>
                <c:pt idx="8">
                  <c:v>externally sanctioned rights</c:v>
                </c:pt>
                <c:pt idx="9">
                  <c:v>ancestral rights</c:v>
                </c:pt>
                <c:pt idx="10">
                  <c:v>agricultural investments made</c:v>
                </c:pt>
                <c:pt idx="11">
                  <c:v>water agency sanctioned rights</c:v>
                </c:pt>
                <c:pt idx="12">
                  <c:v>fee paid to owner</c:v>
                </c:pt>
                <c:pt idx="13">
                  <c:v>fee paid to water agency</c:v>
                </c:pt>
                <c:pt idx="14">
                  <c:v>wasteful use</c:v>
                </c:pt>
                <c:pt idx="15">
                  <c:v>environmentally harmful</c:v>
                </c:pt>
                <c:pt idx="16">
                  <c:v>sanctioned by national law</c:v>
                </c:pt>
                <c:pt idx="17">
                  <c:v>religiously sanctioned</c:v>
                </c:pt>
                <c:pt idx="18">
                  <c:v>public investment</c:v>
                </c:pt>
                <c:pt idx="19">
                  <c:v>sanctioned by legal agreement</c:v>
                </c:pt>
                <c:pt idx="20">
                  <c:v>sanctioned by district law</c:v>
                </c:pt>
                <c:pt idx="21">
                  <c:v>other </c:v>
                </c:pt>
              </c:strCache>
            </c:strRef>
          </c:cat>
          <c:val>
            <c:numRef>
              <c:f>Sheet1!$C$21:$X$21</c:f>
              <c:numCache>
                <c:formatCode>0</c:formatCode>
                <c:ptCount val="22"/>
                <c:pt idx="0">
                  <c:v>48.205128205128204</c:v>
                </c:pt>
                <c:pt idx="1">
                  <c:v>6.1538461538461542</c:v>
                </c:pt>
                <c:pt idx="2">
                  <c:v>20</c:v>
                </c:pt>
                <c:pt idx="3">
                  <c:v>13.846153846153847</c:v>
                </c:pt>
                <c:pt idx="4">
                  <c:v>0</c:v>
                </c:pt>
                <c:pt idx="5">
                  <c:v>4.1025641025641022</c:v>
                </c:pt>
                <c:pt idx="6">
                  <c:v>15.897435897435898</c:v>
                </c:pt>
                <c:pt idx="7">
                  <c:v>0</c:v>
                </c:pt>
                <c:pt idx="8">
                  <c:v>0</c:v>
                </c:pt>
                <c:pt idx="9">
                  <c:v>11.794871794871796</c:v>
                </c:pt>
                <c:pt idx="10">
                  <c:v>4.1025641025641022</c:v>
                </c:pt>
                <c:pt idx="11">
                  <c:v>4.1025641025641022</c:v>
                </c:pt>
                <c:pt idx="12">
                  <c:v>0</c:v>
                </c:pt>
                <c:pt idx="13">
                  <c:v>4.1025641025641022</c:v>
                </c:pt>
                <c:pt idx="14">
                  <c:v>0</c:v>
                </c:pt>
                <c:pt idx="15">
                  <c:v>0</c:v>
                </c:pt>
                <c:pt idx="16">
                  <c:v>8.2051282051282044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6.1538461538461542</c:v>
                </c:pt>
              </c:numCache>
            </c:numRef>
          </c:val>
        </c:ser>
        <c:ser>
          <c:idx val="2"/>
          <c:order val="2"/>
          <c:tx>
            <c:strRef>
              <c:f>Sheet1!$B$22</c:f>
              <c:strCache>
                <c:ptCount val="1"/>
                <c:pt idx="0">
                  <c:v>Condega (Nicaragua)</c:v>
                </c:pt>
              </c:strCache>
            </c:strRef>
          </c:tx>
          <c:spPr>
            <a:solidFill>
              <a:srgbClr val="33CCCC"/>
            </a:solidFill>
            <a:ln w="1508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Sheet1!$C$19:$X$19</c:f>
              <c:strCache>
                <c:ptCount val="22"/>
                <c:pt idx="0">
                  <c:v>need for water</c:v>
                </c:pt>
                <c:pt idx="1">
                  <c:v>investment in infrastructure</c:v>
                </c:pt>
                <c:pt idx="2">
                  <c:v>land-based rights</c:v>
                </c:pt>
                <c:pt idx="3">
                  <c:v>customary rights</c:v>
                </c:pt>
                <c:pt idx="4">
                  <c:v>community sanctioned rights</c:v>
                </c:pt>
                <c:pt idx="5">
                  <c:v>social, cultural and/or human norms</c:v>
                </c:pt>
                <c:pt idx="6">
                  <c:v>first appropiation</c:v>
                </c:pt>
                <c:pt idx="7">
                  <c:v>previous agreement</c:v>
                </c:pt>
                <c:pt idx="8">
                  <c:v>externally sanctioned rights</c:v>
                </c:pt>
                <c:pt idx="9">
                  <c:v>ancestral rights</c:v>
                </c:pt>
                <c:pt idx="10">
                  <c:v>agricultural investments made</c:v>
                </c:pt>
                <c:pt idx="11">
                  <c:v>water agency sanctioned rights</c:v>
                </c:pt>
                <c:pt idx="12">
                  <c:v>fee paid to owner</c:v>
                </c:pt>
                <c:pt idx="13">
                  <c:v>fee paid to water agency</c:v>
                </c:pt>
                <c:pt idx="14">
                  <c:v>wasteful use</c:v>
                </c:pt>
                <c:pt idx="15">
                  <c:v>environmentally harmful</c:v>
                </c:pt>
                <c:pt idx="16">
                  <c:v>sanctioned by national law</c:v>
                </c:pt>
                <c:pt idx="17">
                  <c:v>religiously sanctioned</c:v>
                </c:pt>
                <c:pt idx="18">
                  <c:v>public investment</c:v>
                </c:pt>
                <c:pt idx="19">
                  <c:v>sanctioned by legal agreement</c:v>
                </c:pt>
                <c:pt idx="20">
                  <c:v>sanctioned by district law</c:v>
                </c:pt>
                <c:pt idx="21">
                  <c:v>other </c:v>
                </c:pt>
              </c:strCache>
            </c:strRef>
          </c:cat>
          <c:val>
            <c:numRef>
              <c:f>Sheet1!$C$22:$X$22</c:f>
              <c:numCache>
                <c:formatCode>0</c:formatCode>
                <c:ptCount val="22"/>
                <c:pt idx="0">
                  <c:v>71.518987341772146</c:v>
                </c:pt>
                <c:pt idx="1">
                  <c:v>58.860759493670884</c:v>
                </c:pt>
                <c:pt idx="2">
                  <c:v>42.405063291139243</c:v>
                </c:pt>
                <c:pt idx="3">
                  <c:v>21.202531645569621</c:v>
                </c:pt>
                <c:pt idx="4">
                  <c:v>19.620253164556964</c:v>
                </c:pt>
                <c:pt idx="5">
                  <c:v>26.898734177215189</c:v>
                </c:pt>
                <c:pt idx="6">
                  <c:v>12.658227848101266</c:v>
                </c:pt>
                <c:pt idx="7">
                  <c:v>0</c:v>
                </c:pt>
                <c:pt idx="8">
                  <c:v>19.620253164556964</c:v>
                </c:pt>
                <c:pt idx="9">
                  <c:v>0</c:v>
                </c:pt>
                <c:pt idx="10">
                  <c:v>3.7974683544303796</c:v>
                </c:pt>
                <c:pt idx="11">
                  <c:v>19.620253164556964</c:v>
                </c:pt>
                <c:pt idx="12">
                  <c:v>6.0126582278481013</c:v>
                </c:pt>
                <c:pt idx="13">
                  <c:v>3.481012658227848</c:v>
                </c:pt>
                <c:pt idx="14">
                  <c:v>3.1645569620253164</c:v>
                </c:pt>
                <c:pt idx="15">
                  <c:v>0.63291139240506333</c:v>
                </c:pt>
                <c:pt idx="16">
                  <c:v>1.5822784810126582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1.2658227848101267</c:v>
                </c:pt>
                <c:pt idx="21">
                  <c:v>1.5822784810126582</c:v>
                </c:pt>
              </c:numCache>
            </c:numRef>
          </c:val>
        </c:ser>
        <c:ser>
          <c:idx val="3"/>
          <c:order val="3"/>
          <c:tx>
            <c:strRef>
              <c:f>Sheet1!$B$23</c:f>
              <c:strCache>
                <c:ptCount val="1"/>
                <c:pt idx="0">
                  <c:v>Con Cuong (Vietnam)</c:v>
                </c:pt>
              </c:strCache>
            </c:strRef>
          </c:tx>
          <c:spPr>
            <a:solidFill>
              <a:srgbClr val="99CC00"/>
            </a:solidFill>
            <a:ln w="1508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Sheet1!$C$19:$X$19</c:f>
              <c:strCache>
                <c:ptCount val="22"/>
                <c:pt idx="0">
                  <c:v>need for water</c:v>
                </c:pt>
                <c:pt idx="1">
                  <c:v>investment in infrastructure</c:v>
                </c:pt>
                <c:pt idx="2">
                  <c:v>land-based rights</c:v>
                </c:pt>
                <c:pt idx="3">
                  <c:v>customary rights</c:v>
                </c:pt>
                <c:pt idx="4">
                  <c:v>community sanctioned rights</c:v>
                </c:pt>
                <c:pt idx="5">
                  <c:v>social, cultural and/or human norms</c:v>
                </c:pt>
                <c:pt idx="6">
                  <c:v>first appropiation</c:v>
                </c:pt>
                <c:pt idx="7">
                  <c:v>previous agreement</c:v>
                </c:pt>
                <c:pt idx="8">
                  <c:v>externally sanctioned rights</c:v>
                </c:pt>
                <c:pt idx="9">
                  <c:v>ancestral rights</c:v>
                </c:pt>
                <c:pt idx="10">
                  <c:v>agricultural investments made</c:v>
                </c:pt>
                <c:pt idx="11">
                  <c:v>water agency sanctioned rights</c:v>
                </c:pt>
                <c:pt idx="12">
                  <c:v>fee paid to owner</c:v>
                </c:pt>
                <c:pt idx="13">
                  <c:v>fee paid to water agency</c:v>
                </c:pt>
                <c:pt idx="14">
                  <c:v>wasteful use</c:v>
                </c:pt>
                <c:pt idx="15">
                  <c:v>environmentally harmful</c:v>
                </c:pt>
                <c:pt idx="16">
                  <c:v>sanctioned by national law</c:v>
                </c:pt>
                <c:pt idx="17">
                  <c:v>religiously sanctioned</c:v>
                </c:pt>
                <c:pt idx="18">
                  <c:v>public investment</c:v>
                </c:pt>
                <c:pt idx="19">
                  <c:v>sanctioned by legal agreement</c:v>
                </c:pt>
                <c:pt idx="20">
                  <c:v>sanctioned by district law</c:v>
                </c:pt>
                <c:pt idx="21">
                  <c:v>other </c:v>
                </c:pt>
              </c:strCache>
            </c:strRef>
          </c:cat>
          <c:val>
            <c:numRef>
              <c:f>Sheet1!$C$23:$X$23</c:f>
              <c:numCache>
                <c:formatCode>0</c:formatCode>
                <c:ptCount val="22"/>
                <c:pt idx="0">
                  <c:v>93.857965451055662</c:v>
                </c:pt>
                <c:pt idx="1">
                  <c:v>35.124760076775431</c:v>
                </c:pt>
                <c:pt idx="2">
                  <c:v>12.284069097888676</c:v>
                </c:pt>
                <c:pt idx="3">
                  <c:v>5.9500959692898272</c:v>
                </c:pt>
                <c:pt idx="4">
                  <c:v>14.587332053742802</c:v>
                </c:pt>
                <c:pt idx="5">
                  <c:v>0</c:v>
                </c:pt>
                <c:pt idx="6">
                  <c:v>5.7581573896353166</c:v>
                </c:pt>
                <c:pt idx="7">
                  <c:v>3.6468330134357005</c:v>
                </c:pt>
                <c:pt idx="8">
                  <c:v>1.1516314779270633</c:v>
                </c:pt>
                <c:pt idx="9">
                  <c:v>0</c:v>
                </c:pt>
                <c:pt idx="10">
                  <c:v>0.57581573896353166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3.6468330134357005</c:v>
                </c:pt>
                <c:pt idx="16">
                  <c:v>0</c:v>
                </c:pt>
                <c:pt idx="17">
                  <c:v>0</c:v>
                </c:pt>
                <c:pt idx="18">
                  <c:v>3.2629558541266794</c:v>
                </c:pt>
                <c:pt idx="19">
                  <c:v>0</c:v>
                </c:pt>
                <c:pt idx="20">
                  <c:v>0</c:v>
                </c:pt>
                <c:pt idx="21">
                  <c:v>2.4952015355086372</c:v>
                </c:pt>
              </c:numCache>
            </c:numRef>
          </c:val>
        </c:ser>
        <c:ser>
          <c:idx val="4"/>
          <c:order val="4"/>
          <c:tx>
            <c:strRef>
              <c:f>Sheet1!$B$24</c:f>
              <c:strCache>
                <c:ptCount val="1"/>
                <c:pt idx="0">
                  <c:v>Namwala (Zambia)</c:v>
                </c:pt>
              </c:strCache>
            </c:strRef>
          </c:tx>
          <c:spPr>
            <a:solidFill>
              <a:srgbClr val="3366FF"/>
            </a:solidFill>
            <a:ln w="1508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Sheet1!$C$19:$X$19</c:f>
              <c:strCache>
                <c:ptCount val="22"/>
                <c:pt idx="0">
                  <c:v>need for water</c:v>
                </c:pt>
                <c:pt idx="1">
                  <c:v>investment in infrastructure</c:v>
                </c:pt>
                <c:pt idx="2">
                  <c:v>land-based rights</c:v>
                </c:pt>
                <c:pt idx="3">
                  <c:v>customary rights</c:v>
                </c:pt>
                <c:pt idx="4">
                  <c:v>community sanctioned rights</c:v>
                </c:pt>
                <c:pt idx="5">
                  <c:v>social, cultural and/or human norms</c:v>
                </c:pt>
                <c:pt idx="6">
                  <c:v>first appropiation</c:v>
                </c:pt>
                <c:pt idx="7">
                  <c:v>previous agreement</c:v>
                </c:pt>
                <c:pt idx="8">
                  <c:v>externally sanctioned rights</c:v>
                </c:pt>
                <c:pt idx="9">
                  <c:v>ancestral rights</c:v>
                </c:pt>
                <c:pt idx="10">
                  <c:v>agricultural investments made</c:v>
                </c:pt>
                <c:pt idx="11">
                  <c:v>water agency sanctioned rights</c:v>
                </c:pt>
                <c:pt idx="12">
                  <c:v>fee paid to owner</c:v>
                </c:pt>
                <c:pt idx="13">
                  <c:v>fee paid to water agency</c:v>
                </c:pt>
                <c:pt idx="14">
                  <c:v>wasteful use</c:v>
                </c:pt>
                <c:pt idx="15">
                  <c:v>environmentally harmful</c:v>
                </c:pt>
                <c:pt idx="16">
                  <c:v>sanctioned by national law</c:v>
                </c:pt>
                <c:pt idx="17">
                  <c:v>religiously sanctioned</c:v>
                </c:pt>
                <c:pt idx="18">
                  <c:v>public investment</c:v>
                </c:pt>
                <c:pt idx="19">
                  <c:v>sanctioned by legal agreement</c:v>
                </c:pt>
                <c:pt idx="20">
                  <c:v>sanctioned by district law</c:v>
                </c:pt>
                <c:pt idx="21">
                  <c:v>other </c:v>
                </c:pt>
              </c:strCache>
            </c:strRef>
          </c:cat>
          <c:val>
            <c:numRef>
              <c:f>Sheet1!$C$24:$X$24</c:f>
              <c:numCache>
                <c:formatCode>0</c:formatCode>
                <c:ptCount val="22"/>
                <c:pt idx="0">
                  <c:v>63.109048723897914</c:v>
                </c:pt>
                <c:pt idx="1">
                  <c:v>28.074245939675173</c:v>
                </c:pt>
                <c:pt idx="2">
                  <c:v>6.0324825986078885</c:v>
                </c:pt>
                <c:pt idx="3">
                  <c:v>19.953596287703018</c:v>
                </c:pt>
                <c:pt idx="4">
                  <c:v>27.1461716937355</c:v>
                </c:pt>
                <c:pt idx="5">
                  <c:v>25.290023201856147</c:v>
                </c:pt>
                <c:pt idx="6">
                  <c:v>25.290023201856147</c:v>
                </c:pt>
                <c:pt idx="7">
                  <c:v>0</c:v>
                </c:pt>
                <c:pt idx="8">
                  <c:v>9.7447795823665899</c:v>
                </c:pt>
                <c:pt idx="9">
                  <c:v>12.993039443155453</c:v>
                </c:pt>
                <c:pt idx="10">
                  <c:v>11.136890951276103</c:v>
                </c:pt>
                <c:pt idx="11">
                  <c:v>0</c:v>
                </c:pt>
                <c:pt idx="12">
                  <c:v>8.3526682134570773</c:v>
                </c:pt>
                <c:pt idx="13">
                  <c:v>8.3526682134570773</c:v>
                </c:pt>
                <c:pt idx="14">
                  <c:v>0</c:v>
                </c:pt>
                <c:pt idx="15">
                  <c:v>2.7842227378190256</c:v>
                </c:pt>
                <c:pt idx="16">
                  <c:v>0</c:v>
                </c:pt>
                <c:pt idx="17">
                  <c:v>4.6403712296983759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24.129930394431554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3129992"/>
        <c:axId val="233130384"/>
      </c:barChart>
      <c:catAx>
        <c:axId val="233129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772">
            <a:solidFill>
              <a:schemeClr val="tx1">
                <a:lumMod val="85000"/>
                <a:lumOff val="1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13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130384"/>
        <c:scaling>
          <c:orientation val="minMax"/>
          <c:max val="400"/>
        </c:scaling>
        <c:delete val="0"/>
        <c:axPos val="t"/>
        <c:majorGridlines>
          <c:spPr>
            <a:ln w="3772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188" b="0" i="0" u="none" strike="noStrike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% of total estimated number of water-related situations per district</a:t>
                </a:r>
              </a:p>
            </c:rich>
          </c:tx>
          <c:layout>
            <c:manualLayout>
              <c:xMode val="edge"/>
              <c:yMode val="edge"/>
              <c:x val="0.27814569536423839"/>
              <c:y val="8.714596949891068E-2"/>
            </c:manualLayout>
          </c:layout>
          <c:overlay val="0"/>
          <c:spPr>
            <a:noFill/>
            <a:ln w="30175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772">
            <a:solidFill>
              <a:schemeClr val="tx1">
                <a:lumMod val="85000"/>
                <a:lumOff val="1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88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129992"/>
        <c:crosses val="autoZero"/>
        <c:crossBetween val="between"/>
        <c:majorUnit val="50"/>
      </c:valAx>
      <c:spPr>
        <a:noFill/>
        <a:ln w="15087">
          <a:solidFill>
            <a:schemeClr val="tx1">
              <a:lumMod val="85000"/>
              <a:lumOff val="15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894039735099338"/>
          <c:y val="0.90196078431372551"/>
          <c:w val="0.70033112582781454"/>
          <c:h val="9.3681917211328972E-2"/>
        </c:manualLayout>
      </c:layout>
      <c:overlay val="0"/>
      <c:spPr>
        <a:noFill/>
        <a:ln w="30175">
          <a:noFill/>
        </a:ln>
      </c:spPr>
      <c:txPr>
        <a:bodyPr/>
        <a:lstStyle/>
        <a:p>
          <a:pPr>
            <a:defRPr sz="1093" b="0" i="0" u="none" strike="noStrike" baseline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62261182449264"/>
          <c:y val="3.8849684926627485E-2"/>
          <c:w val="0.62830160448122252"/>
          <c:h val="0.658455917036906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graphs!$A$24</c:f>
              <c:strCache>
                <c:ptCount val="1"/>
                <c:pt idx="0">
                  <c:v># irrigation farms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cat>
            <c:strRef>
              <c:f>graphs!$B$23:$E$23</c:f>
              <c:strCache>
                <c:ptCount val="4"/>
                <c:pt idx="0">
                  <c:v>Least unequal</c:v>
                </c:pt>
                <c:pt idx="1">
                  <c:v>Moderately unequal</c:v>
                </c:pt>
                <c:pt idx="2">
                  <c:v>Unequal</c:v>
                </c:pt>
                <c:pt idx="3">
                  <c:v>Highly unequal</c:v>
                </c:pt>
              </c:strCache>
            </c:strRef>
          </c:cat>
          <c:val>
            <c:numRef>
              <c:f>graphs!$B$24:$E$24</c:f>
              <c:numCache>
                <c:formatCode>General</c:formatCode>
                <c:ptCount val="4"/>
                <c:pt idx="0">
                  <c:v>896</c:v>
                </c:pt>
                <c:pt idx="1">
                  <c:v>7057</c:v>
                </c:pt>
                <c:pt idx="2">
                  <c:v>1442</c:v>
                </c:pt>
                <c:pt idx="3">
                  <c:v>1891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00"/>
        <c:axId val="219914720"/>
        <c:axId val="219915112"/>
      </c:barChart>
      <c:barChart>
        <c:barDir val="col"/>
        <c:grouping val="stacked"/>
        <c:varyColors val="0"/>
        <c:ser>
          <c:idx val="1"/>
          <c:order val="1"/>
          <c:tx>
            <c:strRef>
              <c:f>graphs!$A$25</c:f>
              <c:strCache>
                <c:ptCount val="1"/>
                <c:pt idx="0">
                  <c:v>irrigated area (ha)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graphs!$B$23:$E$23</c:f>
              <c:strCache>
                <c:ptCount val="4"/>
                <c:pt idx="0">
                  <c:v>Least unequal</c:v>
                </c:pt>
                <c:pt idx="1">
                  <c:v>Moderately unequal</c:v>
                </c:pt>
                <c:pt idx="2">
                  <c:v>Unequal</c:v>
                </c:pt>
                <c:pt idx="3">
                  <c:v>Highly unequal</c:v>
                </c:pt>
              </c:strCache>
            </c:strRef>
          </c:cat>
          <c:val>
            <c:numRef>
              <c:f>graphs!$B$25:$E$25</c:f>
              <c:numCache>
                <c:formatCode>General</c:formatCode>
                <c:ptCount val="4"/>
                <c:pt idx="0">
                  <c:v>4230</c:v>
                </c:pt>
                <c:pt idx="1">
                  <c:v>13822</c:v>
                </c:pt>
                <c:pt idx="2">
                  <c:v>8372</c:v>
                </c:pt>
                <c:pt idx="3">
                  <c:v>17926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8"/>
        <c:overlap val="-100"/>
        <c:axId val="219915896"/>
        <c:axId val="219915504"/>
      </c:barChart>
      <c:catAx>
        <c:axId val="21991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/>
                  <a:t>Land-based inequality category (Palma ratio)</a:t>
                </a:r>
              </a:p>
            </c:rich>
          </c:tx>
          <c:layout>
            <c:manualLayout>
              <c:xMode val="edge"/>
              <c:yMode val="edge"/>
              <c:x val="0.2532614078661693"/>
              <c:y val="0.938370116937653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9915112"/>
        <c:crosses val="autoZero"/>
        <c:auto val="1"/>
        <c:lblAlgn val="ctr"/>
        <c:lblOffset val="100"/>
        <c:noMultiLvlLbl val="0"/>
      </c:catAx>
      <c:valAx>
        <c:axId val="219915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0" dirty="0"/>
                  <a:t># of farms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9914720"/>
        <c:crosses val="autoZero"/>
        <c:crossBetween val="between"/>
        <c:majorUnit val="2000"/>
        <c:minorUnit val="200"/>
      </c:valAx>
      <c:valAx>
        <c:axId val="2199155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0" dirty="0"/>
                  <a:t>ha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9915896"/>
        <c:crosses val="max"/>
        <c:crossBetween val="between"/>
        <c:majorUnit val="5000"/>
        <c:minorUnit val="400"/>
      </c:valAx>
      <c:catAx>
        <c:axId val="219915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9155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5199010145826085"/>
          <c:y val="5.7089261947190821E-2"/>
          <c:w val="0.23411876081565325"/>
          <c:h val="0.242950016058772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234734809092"/>
          <c:y val="4.4235230548670255E-2"/>
          <c:w val="0.5162828703015897"/>
          <c:h val="0.66785990933541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graphs!$C$14</c:f>
              <c:strCache>
                <c:ptCount val="1"/>
                <c:pt idx="0">
                  <c:v># farms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cat>
            <c:strRef>
              <c:f>graphs!$D$13:$E$13</c:f>
              <c:strCache>
                <c:ptCount val="2"/>
                <c:pt idx="0">
                  <c:v>Concessioned</c:v>
                </c:pt>
                <c:pt idx="1">
                  <c:v>Un-authorized</c:v>
                </c:pt>
              </c:strCache>
            </c:strRef>
          </c:cat>
          <c:val>
            <c:numRef>
              <c:f>graphs!$D$14:$E$14</c:f>
              <c:numCache>
                <c:formatCode>_ * #,##0_ ;_ * \-#,##0_ ;_ * "-"??_ ;_ @_ </c:formatCode>
                <c:ptCount val="2"/>
                <c:pt idx="0">
                  <c:v>116</c:v>
                </c:pt>
                <c:pt idx="1">
                  <c:v>11483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100"/>
        <c:axId val="221071480"/>
        <c:axId val="221071872"/>
      </c:barChart>
      <c:barChart>
        <c:barDir val="col"/>
        <c:grouping val="stacked"/>
        <c:varyColors val="0"/>
        <c:ser>
          <c:idx val="1"/>
          <c:order val="1"/>
          <c:tx>
            <c:strRef>
              <c:f>graphs!$C$15</c:f>
              <c:strCache>
                <c:ptCount val="1"/>
                <c:pt idx="0">
                  <c:v>'000 m3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graphs!$D$13:$E$13</c:f>
              <c:strCache>
                <c:ptCount val="2"/>
                <c:pt idx="0">
                  <c:v>Concessioned</c:v>
                </c:pt>
                <c:pt idx="1">
                  <c:v>Un-authorized</c:v>
                </c:pt>
              </c:strCache>
            </c:strRef>
          </c:cat>
          <c:val>
            <c:numRef>
              <c:f>graphs!$D$15:$E$15</c:f>
              <c:numCache>
                <c:formatCode>_ * #,##0_ ;_ * \-#,##0_ ;_ * "-"??_ ;_ @_ </c:formatCode>
                <c:ptCount val="2"/>
                <c:pt idx="0">
                  <c:v>375638.89111000003</c:v>
                </c:pt>
                <c:pt idx="1">
                  <c:v>734361.10889000003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8"/>
        <c:overlap val="-100"/>
        <c:axId val="221072656"/>
        <c:axId val="221072264"/>
      </c:barChart>
      <c:catAx>
        <c:axId val="22107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071872"/>
        <c:crosses val="autoZero"/>
        <c:auto val="1"/>
        <c:lblAlgn val="ctr"/>
        <c:lblOffset val="100"/>
        <c:noMultiLvlLbl val="0"/>
      </c:catAx>
      <c:valAx>
        <c:axId val="221071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# of farms</a:t>
                </a:r>
              </a:p>
            </c:rich>
          </c:tx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221071480"/>
        <c:crosses val="autoZero"/>
        <c:crossBetween val="between"/>
      </c:valAx>
      <c:valAx>
        <c:axId val="2210722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'000 m3</a:t>
                </a:r>
              </a:p>
            </c:rich>
          </c:tx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221072656"/>
        <c:crosses val="max"/>
        <c:crossBetween val="between"/>
      </c:valAx>
      <c:catAx>
        <c:axId val="2210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10722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657685831723865"/>
          <c:y val="6.9166437994007124E-2"/>
          <c:w val="0.24238721339077896"/>
          <c:h val="0.1746840750337517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accent2">
              <a:lumMod val="75000"/>
            </a:schemeClr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241C-CE8C-43DC-97A7-AE745B0AF614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0FE0-0D5A-4457-90D6-86630D822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E0FE0-0D5A-4457-90D6-86630D822B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4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1186-9E60-429F-A083-FFC3C3BFC08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900"/>
          </a:p>
        </p:txBody>
      </p:sp>
    </p:spTree>
    <p:extLst>
      <p:ext uri="{BB962C8B-B14F-4D97-AF65-F5344CB8AC3E}">
        <p14:creationId xmlns:p14="http://schemas.microsoft.com/office/powerpoint/2010/main" val="1914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2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9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8EFE9BAD-FEEF-4D64-A3EE-FEB39B5F55DA}" type="datetimeFigureOut">
              <a:rPr lang="en-GB" altLang="en-US"/>
              <a:pPr/>
              <a:t>22/06/2017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DDB99E2-EAF4-473F-8A4B-A075C2C8A3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71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4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37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5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3BD8-AC75-4E07-B010-062A4409A62F}" type="datetimeFigureOut">
              <a:rPr lang="en-GB" smtClean="0"/>
              <a:t>22/06/2017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EE21-6744-4460-A522-71B9F0D1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is.dk/en/emne/water-governa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imisp.org/proyecto/programa-cohesion-territorial-para-el-desarrollo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chart" Target="../charts/char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hyperlink" Target="Ravnborg_Water-related%20conflict%20and%20cooperation_FAO%202017.pptx#-1,7,Water scarcity" TargetMode="Externa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50605" cy="2387600"/>
          </a:xfrm>
        </p:spPr>
        <p:txBody>
          <a:bodyPr>
            <a:normAutofit/>
          </a:bodyPr>
          <a:lstStyle/>
          <a:p>
            <a:pPr lvl="0" algn="r"/>
            <a:r>
              <a:rPr lang="en-US" dirty="0" smtClean="0">
                <a:latin typeface="Century Gothic" panose="020B0502020202020204" pitchFamily="34" charset="0"/>
              </a:rPr>
              <a:t>Water-related conflict and cooperation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50605" cy="2430772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en-US" sz="35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auses and implications for food security and sustainable peace in areas of protracted crises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presented by 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Helle Munk Ravnborg </a:t>
            </a:r>
            <a:r>
              <a:rPr lang="en-US" sz="2200" dirty="0" smtClean="0">
                <a:latin typeface="Century Gothic" panose="020B0502020202020204" pitchFamily="34" charset="0"/>
              </a:rPr>
              <a:t>(hmr@diis.dk)</a:t>
            </a:r>
            <a:r>
              <a:rPr lang="en-US" dirty="0" smtClean="0">
                <a:latin typeface="Century Gothic" panose="020B0502020202020204" pitchFamily="34" charset="0"/>
              </a:rPr>
              <a:t>, DIIS</a:t>
            </a:r>
          </a:p>
          <a:p>
            <a:pPr algn="r"/>
            <a:r>
              <a:rPr lang="en-US" dirty="0" smtClean="0">
                <a:latin typeface="Century Gothic" panose="020B0502020202020204" pitchFamily="34" charset="0"/>
              </a:rPr>
              <a:t>based on the Competing for Water research programme</a:t>
            </a:r>
            <a:r>
              <a:rPr lang="en-US" baseline="30000" dirty="0" smtClean="0">
                <a:latin typeface="Century Gothic" panose="020B0502020202020204" pitchFamily="34" charset="0"/>
              </a:rPr>
              <a:t>1</a:t>
            </a:r>
            <a:r>
              <a:rPr lang="en-US" dirty="0" smtClean="0">
                <a:latin typeface="Century Gothic" panose="020B0502020202020204" pitchFamily="34" charset="0"/>
              </a:rPr>
              <a:t> (DIIS-FFU)</a:t>
            </a:r>
            <a:endParaRPr lang="en-GB" dirty="0" smtClean="0">
              <a:latin typeface="Century Gothic" panose="020B0502020202020204" pitchFamily="34" charset="0"/>
            </a:endParaRPr>
          </a:p>
          <a:p>
            <a:pPr algn="r"/>
            <a:r>
              <a:rPr lang="da-DK" dirty="0" smtClean="0">
                <a:latin typeface="Century Gothic" panose="020B0502020202020204" pitchFamily="34" charset="0"/>
              </a:rPr>
              <a:t>&amp; the </a:t>
            </a:r>
            <a:r>
              <a:rPr lang="da-DK" dirty="0" err="1">
                <a:latin typeface="Century Gothic" panose="020B0502020202020204" pitchFamily="34" charset="0"/>
              </a:rPr>
              <a:t>P</a:t>
            </a:r>
            <a:r>
              <a:rPr lang="da-DK" dirty="0" err="1" smtClean="0">
                <a:latin typeface="Century Gothic" panose="020B0502020202020204" pitchFamily="34" charset="0"/>
              </a:rPr>
              <a:t>olitical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Economy</a:t>
            </a:r>
            <a:r>
              <a:rPr lang="da-DK" dirty="0" smtClean="0">
                <a:latin typeface="Century Gothic" panose="020B0502020202020204" pitchFamily="34" charset="0"/>
              </a:rPr>
              <a:t> of </a:t>
            </a:r>
            <a:r>
              <a:rPr lang="da-DK" dirty="0">
                <a:latin typeface="Century Gothic" panose="020B0502020202020204" pitchFamily="34" charset="0"/>
              </a:rPr>
              <a:t>W</a:t>
            </a:r>
            <a:r>
              <a:rPr lang="da-DK" dirty="0" smtClean="0">
                <a:latin typeface="Century Gothic" panose="020B0502020202020204" pitchFamily="34" charset="0"/>
              </a:rPr>
              <a:t>ater </a:t>
            </a:r>
            <a:r>
              <a:rPr lang="da-DK" dirty="0" err="1">
                <a:latin typeface="Century Gothic" panose="020B0502020202020204" pitchFamily="34" charset="0"/>
              </a:rPr>
              <a:t>G</a:t>
            </a:r>
            <a:r>
              <a:rPr lang="da-DK" dirty="0" err="1" smtClean="0">
                <a:latin typeface="Century Gothic" panose="020B0502020202020204" pitchFamily="34" charset="0"/>
              </a:rPr>
              <a:t>overnance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>
                <a:latin typeface="Century Gothic" panose="020B0502020202020204" pitchFamily="34" charset="0"/>
              </a:rPr>
              <a:t>R</a:t>
            </a:r>
            <a:r>
              <a:rPr lang="da-DK" dirty="0" smtClean="0">
                <a:latin typeface="Century Gothic" panose="020B0502020202020204" pitchFamily="34" charset="0"/>
              </a:rPr>
              <a:t>eform research project</a:t>
            </a:r>
            <a:r>
              <a:rPr lang="da-DK" baseline="30000" dirty="0" smtClean="0">
                <a:latin typeface="Century Gothic" panose="020B0502020202020204" pitchFamily="34" charset="0"/>
              </a:rPr>
              <a:t>2</a:t>
            </a:r>
            <a:r>
              <a:rPr lang="da-DK" dirty="0" smtClean="0">
                <a:latin typeface="Century Gothic" panose="020B0502020202020204" pitchFamily="34" charset="0"/>
              </a:rPr>
              <a:t> (</a:t>
            </a:r>
            <a:r>
              <a:rPr lang="da-DK" dirty="0" err="1" smtClean="0">
                <a:latin typeface="Century Gothic" panose="020B0502020202020204" pitchFamily="34" charset="0"/>
              </a:rPr>
              <a:t>Rimisp</a:t>
            </a:r>
            <a:r>
              <a:rPr lang="da-DK" dirty="0" smtClean="0">
                <a:latin typeface="Century Gothic" panose="020B0502020202020204" pitchFamily="34" charset="0"/>
              </a:rPr>
              <a:t>-IDRC)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629" y="6255163"/>
            <a:ext cx="1185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1: </a:t>
            </a:r>
            <a:r>
              <a:rPr lang="en-GB" dirty="0" smtClean="0">
                <a:hlinkClick r:id="rId3"/>
              </a:rPr>
              <a:t>www.diis.dk/en/emne/water-governance</a:t>
            </a:r>
            <a:r>
              <a:rPr lang="en-GB" dirty="0" smtClean="0"/>
              <a:t>  2: </a:t>
            </a:r>
            <a:r>
              <a:rPr lang="en-GB" dirty="0" smtClean="0">
                <a:hlinkClick r:id="rId4"/>
              </a:rPr>
              <a:t>http://rimisp.org/proyecto/programa-cohesion-territorial-para-el-desarrollo/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>
                <a:latin typeface="Century Gothic" panose="020B0502020202020204" pitchFamily="34" charset="0"/>
              </a:rPr>
              <a:t>Loss</a:t>
            </a:r>
            <a:r>
              <a:rPr lang="da-DK" dirty="0" smtClean="0">
                <a:latin typeface="Century Gothic" panose="020B0502020202020204" pitchFamily="34" charset="0"/>
              </a:rPr>
              <a:t> of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access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due to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90164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climatically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induced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unpredictability</a:t>
            </a:r>
            <a:endParaRPr lang="da-DK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very</a:t>
            </a:r>
            <a:r>
              <a:rPr lang="da-DK" dirty="0" smtClean="0">
                <a:latin typeface="Century Gothic" panose="020B0502020202020204" pitchFamily="34" charset="0"/>
              </a:rPr>
              <a:t> dry &amp; </a:t>
            </a:r>
            <a:r>
              <a:rPr lang="da-DK" dirty="0" err="1" smtClean="0">
                <a:latin typeface="Century Gothic" panose="020B0502020202020204" pitchFamily="34" charset="0"/>
              </a:rPr>
              <a:t>very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wet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years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are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associated</a:t>
            </a:r>
            <a:r>
              <a:rPr lang="da-DK" dirty="0" smtClean="0">
                <a:latin typeface="Century Gothic" panose="020B0502020202020204" pitchFamily="34" charset="0"/>
              </a:rPr>
              <a:t> with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higher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number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smtClean="0">
                <a:latin typeface="Century Gothic" panose="020B0502020202020204" pitchFamily="34" charset="0"/>
              </a:rPr>
              <a:t>of </a:t>
            </a:r>
            <a:r>
              <a:rPr lang="da-DK" dirty="0" err="1" smtClean="0">
                <a:latin typeface="Century Gothic" panose="020B0502020202020204" pitchFamily="34" charset="0"/>
              </a:rPr>
              <a:t>water-related</a:t>
            </a:r>
            <a:r>
              <a:rPr lang="da-DK" dirty="0" smtClean="0">
                <a:latin typeface="Century Gothic" panose="020B0502020202020204" pitchFamily="34" charset="0"/>
              </a:rPr>
              <a:t> events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competing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claims</a:t>
            </a:r>
            <a:r>
              <a:rPr lang="da-DK" dirty="0" smtClean="0">
                <a:latin typeface="Century Gothic" panose="020B0502020202020204" pitchFamily="34" charset="0"/>
              </a:rPr>
              <a:t> &amp; new </a:t>
            </a:r>
            <a:r>
              <a:rPr lang="da-DK" dirty="0" err="1" smtClean="0">
                <a:latin typeface="Century Gothic" panose="020B0502020202020204" pitchFamily="34" charset="0"/>
              </a:rPr>
              <a:t>users</a:t>
            </a:r>
            <a:r>
              <a:rPr lang="da-DK" dirty="0" smtClean="0">
                <a:latin typeface="Century Gothic" panose="020B0502020202020204" pitchFamily="34" charset="0"/>
              </a:rPr>
              <a:t>, </a:t>
            </a:r>
            <a:r>
              <a:rPr lang="da-DK" sz="2000" dirty="0" smtClean="0">
                <a:latin typeface="Century Gothic" panose="020B0502020202020204" pitchFamily="34" charset="0"/>
              </a:rPr>
              <a:t>i.e.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smtClean="0">
                <a:latin typeface="Century Gothic" panose="020B0502020202020204" pitchFamily="34" charset="0"/>
              </a:rPr>
              <a:t>new </a:t>
            </a:r>
            <a:r>
              <a:rPr lang="da-DK" dirty="0" err="1" smtClean="0">
                <a:latin typeface="Century Gothic" panose="020B0502020202020204" pitchFamily="34" charset="0"/>
              </a:rPr>
              <a:t>crops</a:t>
            </a:r>
            <a:r>
              <a:rPr lang="da-DK" dirty="0" smtClean="0">
                <a:latin typeface="Century Gothic" panose="020B0502020202020204" pitchFamily="34" charset="0"/>
              </a:rPr>
              <a:t> &amp; new </a:t>
            </a:r>
            <a:r>
              <a:rPr lang="da-DK" dirty="0" err="1" smtClean="0">
                <a:latin typeface="Century Gothic" panose="020B0502020202020204" pitchFamily="34" charset="0"/>
              </a:rPr>
              <a:t>technology</a:t>
            </a:r>
            <a:r>
              <a:rPr lang="da-DK" dirty="0" smtClean="0">
                <a:latin typeface="Century Gothic" panose="020B0502020202020204" pitchFamily="34" charset="0"/>
              </a:rPr>
              <a:t> (</a:t>
            </a:r>
            <a:r>
              <a:rPr lang="da-DK" dirty="0" err="1" smtClean="0">
                <a:latin typeface="Century Gothic" panose="020B0502020202020204" pitchFamily="34" charset="0"/>
              </a:rPr>
              <a:t>irrigation</a:t>
            </a:r>
            <a:r>
              <a:rPr lang="da-DK" dirty="0" smtClean="0">
                <a:latin typeface="Century Gothic" panose="020B0502020202020204" pitchFamily="34" charset="0"/>
              </a:rPr>
              <a:t> – </a:t>
            </a:r>
            <a:r>
              <a:rPr lang="da-DK" dirty="0" err="1" smtClean="0">
                <a:latin typeface="Century Gothic" panose="020B0502020202020204" pitchFamily="34" charset="0"/>
              </a:rPr>
              <a:t>livestock</a:t>
            </a:r>
            <a:r>
              <a:rPr lang="da-DK" dirty="0" smtClean="0">
                <a:latin typeface="Century Gothic" panose="020B0502020202020204" pitchFamily="34" charset="0"/>
              </a:rPr>
              <a:t> – </a:t>
            </a:r>
            <a:r>
              <a:rPr lang="da-DK" dirty="0" err="1" smtClean="0">
                <a:latin typeface="Century Gothic" panose="020B0502020202020204" pitchFamily="34" charset="0"/>
              </a:rPr>
              <a:t>domestic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water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supply</a:t>
            </a:r>
            <a:r>
              <a:rPr lang="da-DK" dirty="0" smtClean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mining</a:t>
            </a:r>
            <a:endParaRPr lang="da-DK" dirty="0" smtClean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smtClean="0">
                <a:latin typeface="Century Gothic" panose="020B0502020202020204" pitchFamily="34" charset="0"/>
              </a:rPr>
              <a:t>(urban </a:t>
            </a:r>
            <a:r>
              <a:rPr lang="da-DK" dirty="0" err="1" smtClean="0">
                <a:latin typeface="Century Gothic" panose="020B0502020202020204" pitchFamily="34" charset="0"/>
              </a:rPr>
              <a:t>demands</a:t>
            </a:r>
            <a:r>
              <a:rPr lang="da-DK" dirty="0" smtClean="0">
                <a:latin typeface="Century Gothic" panose="020B0502020202020204" pitchFamily="34" charset="0"/>
              </a:rPr>
              <a:t>)</a:t>
            </a:r>
          </a:p>
          <a:p>
            <a:pPr marL="268288" indent="-268288">
              <a:lnSpc>
                <a:spcPct val="100000"/>
              </a:lnSpc>
              <a:buNone/>
            </a:pPr>
            <a:r>
              <a:rPr lang="da-DK" dirty="0" smtClean="0">
                <a:latin typeface="Century Gothic" panose="020B0502020202020204" pitchFamily="34" charset="0"/>
              </a:rPr>
              <a:t>	</a:t>
            </a:r>
            <a:r>
              <a:rPr lang="da-DK" dirty="0" err="1" smtClean="0">
                <a:latin typeface="Century Gothic" panose="020B0502020202020204" pitchFamily="34" charset="0"/>
              </a:rPr>
              <a:t>are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associated</a:t>
            </a:r>
            <a:r>
              <a:rPr lang="da-DK" dirty="0" smtClean="0">
                <a:latin typeface="Century Gothic" panose="020B0502020202020204" pitchFamily="34" charset="0"/>
              </a:rPr>
              <a:t> with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mainly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conflictive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water-related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situations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780" y="-9551"/>
            <a:ext cx="3223491" cy="2233233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72072" y="1100792"/>
            <a:ext cx="242916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altLang="en-US" sz="1700" i="1" dirty="0">
                <a:solidFill>
                  <a:schemeClr val="bg1"/>
                </a:solidFill>
              </a:rPr>
              <a:t>”.... </a:t>
            </a:r>
            <a:r>
              <a:rPr lang="da-DK" altLang="en-US" sz="1700" i="1" dirty="0" err="1">
                <a:solidFill>
                  <a:schemeClr val="bg1"/>
                </a:solidFill>
              </a:rPr>
              <a:t>because</a:t>
            </a:r>
            <a:r>
              <a:rPr lang="da-DK" altLang="en-US" sz="1700" i="1" dirty="0">
                <a:solidFill>
                  <a:schemeClr val="bg1"/>
                </a:solidFill>
              </a:rPr>
              <a:t> </a:t>
            </a:r>
            <a:r>
              <a:rPr lang="da-DK" altLang="en-US" sz="1700" i="1" dirty="0" err="1">
                <a:solidFill>
                  <a:schemeClr val="bg1"/>
                </a:solidFill>
              </a:rPr>
              <a:t>when</a:t>
            </a:r>
            <a:r>
              <a:rPr lang="da-DK" altLang="en-US" sz="1700" i="1" dirty="0">
                <a:solidFill>
                  <a:schemeClr val="bg1"/>
                </a:solidFill>
              </a:rPr>
              <a:t> </a:t>
            </a:r>
            <a:r>
              <a:rPr lang="da-DK" altLang="en-US" sz="1700" i="1" dirty="0" err="1">
                <a:solidFill>
                  <a:schemeClr val="bg1"/>
                </a:solidFill>
              </a:rPr>
              <a:t>you</a:t>
            </a:r>
            <a:r>
              <a:rPr lang="da-DK" altLang="en-US" sz="1700" i="1" dirty="0">
                <a:solidFill>
                  <a:schemeClr val="bg1"/>
                </a:solidFill>
              </a:rPr>
              <a:t> </a:t>
            </a:r>
            <a:r>
              <a:rPr lang="da-DK" altLang="en-US" sz="1700" i="1" dirty="0" err="1">
                <a:solidFill>
                  <a:schemeClr val="bg1"/>
                </a:solidFill>
              </a:rPr>
              <a:t>cannot</a:t>
            </a:r>
            <a:r>
              <a:rPr lang="da-DK" altLang="en-US" sz="1700" i="1" dirty="0">
                <a:solidFill>
                  <a:schemeClr val="bg1"/>
                </a:solidFill>
              </a:rPr>
              <a:t> </a:t>
            </a:r>
            <a:r>
              <a:rPr lang="da-DK" altLang="en-US" sz="1700" i="1" dirty="0" err="1">
                <a:solidFill>
                  <a:schemeClr val="bg1"/>
                </a:solidFill>
              </a:rPr>
              <a:t>settle</a:t>
            </a:r>
            <a:r>
              <a:rPr lang="da-DK" altLang="en-US" sz="1700" i="1" dirty="0">
                <a:solidFill>
                  <a:schemeClr val="bg1"/>
                </a:solidFill>
              </a:rPr>
              <a:t> it </a:t>
            </a:r>
            <a:r>
              <a:rPr lang="da-DK" altLang="en-US" sz="1700" i="1" dirty="0" err="1">
                <a:solidFill>
                  <a:schemeClr val="bg1"/>
                </a:solidFill>
              </a:rPr>
              <a:t>here</a:t>
            </a:r>
            <a:r>
              <a:rPr lang="da-DK" altLang="en-US" sz="1700" i="1" dirty="0">
                <a:solidFill>
                  <a:schemeClr val="bg1"/>
                </a:solidFill>
              </a:rPr>
              <a:t>....</a:t>
            </a:r>
            <a:r>
              <a:rPr lang="da-DK" altLang="en-US" sz="1700" i="1" dirty="0" err="1">
                <a:solidFill>
                  <a:schemeClr val="bg1"/>
                </a:solidFill>
              </a:rPr>
              <a:t>you</a:t>
            </a:r>
            <a:r>
              <a:rPr lang="da-DK" altLang="en-US" sz="1700" i="1" dirty="0">
                <a:solidFill>
                  <a:schemeClr val="bg1"/>
                </a:solidFill>
              </a:rPr>
              <a:t> have to </a:t>
            </a:r>
            <a:r>
              <a:rPr lang="da-DK" altLang="en-US" sz="1700" i="1" dirty="0" err="1">
                <a:solidFill>
                  <a:schemeClr val="bg1"/>
                </a:solidFill>
              </a:rPr>
              <a:t>call</a:t>
            </a:r>
            <a:r>
              <a:rPr lang="da-DK" altLang="en-US" sz="1700" i="1" dirty="0">
                <a:solidFill>
                  <a:schemeClr val="bg1"/>
                </a:solidFill>
              </a:rPr>
              <a:t> upon the </a:t>
            </a:r>
            <a:r>
              <a:rPr lang="da-DK" altLang="en-US" sz="1700" i="1" dirty="0" err="1">
                <a:solidFill>
                  <a:schemeClr val="bg1"/>
                </a:solidFill>
              </a:rPr>
              <a:t>authorities</a:t>
            </a:r>
            <a:r>
              <a:rPr lang="da-DK" altLang="en-US" sz="1700" i="1" dirty="0">
                <a:solidFill>
                  <a:schemeClr val="bg1"/>
                </a:solidFill>
              </a:rPr>
              <a:t>”</a:t>
            </a:r>
            <a:endParaRPr lang="en-US" altLang="en-US" sz="17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781" y="2223682"/>
            <a:ext cx="3226219" cy="250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779" y="4556852"/>
            <a:ext cx="3223491" cy="230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424854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Rights &amp; institutions </a:t>
            </a:r>
            <a:b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a-DK" sz="27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… </a:t>
            </a:r>
            <a:r>
              <a:rPr lang="da-DK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 the </a:t>
            </a:r>
            <a:r>
              <a:rPr lang="da-DK" sz="2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context</a:t>
            </a:r>
            <a:r>
              <a:rPr lang="da-DK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da-DK" sz="2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inequality</a:t>
            </a:r>
            <a:r>
              <a:rPr lang="da-DK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da-DK" sz="2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limited</a:t>
            </a:r>
            <a:r>
              <a:rPr lang="da-DK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sz="2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institutional</a:t>
            </a:r>
            <a:r>
              <a:rPr lang="da-DK" sz="2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sz="27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capacity</a:t>
            </a:r>
            <a:endParaRPr lang="en-GB" sz="36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3672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smtClean="0">
                <a:latin typeface="Century Gothic" panose="020B0502020202020204" pitchFamily="34" charset="0"/>
              </a:rPr>
              <a:t>Rights &amp; institutions backing </a:t>
            </a:r>
            <a:r>
              <a:rPr lang="da-DK" dirty="0" err="1" smtClean="0">
                <a:latin typeface="Century Gothic" panose="020B0502020202020204" pitchFamily="34" charset="0"/>
              </a:rPr>
              <a:t>rights</a:t>
            </a:r>
            <a:r>
              <a:rPr lang="da-DK" dirty="0" smtClean="0">
                <a:latin typeface="Century Gothic" panose="020B0502020202020204" pitchFamily="34" charset="0"/>
              </a:rPr>
              <a:t> as ‘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tool</a:t>
            </a:r>
            <a:r>
              <a:rPr lang="da-DK" dirty="0" smtClean="0">
                <a:latin typeface="Century Gothic" panose="020B0502020202020204" pitchFamily="34" charset="0"/>
              </a:rPr>
              <a:t>’ in and as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cause</a:t>
            </a:r>
            <a:r>
              <a:rPr lang="da-DK" dirty="0" smtClean="0">
                <a:latin typeface="Century Gothic" panose="020B0502020202020204" pitchFamily="34" charset="0"/>
              </a:rPr>
              <a:t> of </a:t>
            </a:r>
            <a:r>
              <a:rPr lang="da-DK" dirty="0" err="1" smtClean="0">
                <a:latin typeface="Century Gothic" panose="020B0502020202020204" pitchFamily="34" charset="0"/>
              </a:rPr>
              <a:t>water-related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conflict</a:t>
            </a:r>
            <a:endParaRPr lang="da-DK" dirty="0" smtClean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coexistence</a:t>
            </a:r>
            <a:r>
              <a:rPr lang="da-DK" dirty="0" smtClean="0">
                <a:latin typeface="Century Gothic" panose="020B0502020202020204" pitchFamily="34" charset="0"/>
              </a:rPr>
              <a:t> of </a:t>
            </a:r>
            <a:r>
              <a:rPr lang="da-DK" dirty="0" err="1" smtClean="0">
                <a:latin typeface="Century Gothic" panose="020B0502020202020204" pitchFamily="34" charset="0"/>
              </a:rPr>
              <a:t>different</a:t>
            </a:r>
            <a:r>
              <a:rPr lang="da-DK" dirty="0" smtClean="0">
                <a:latin typeface="Century Gothic" panose="020B0502020202020204" pitchFamily="34" charset="0"/>
              </a:rPr>
              <a:t> and </a:t>
            </a:r>
            <a:r>
              <a:rPr lang="da-DK" dirty="0" err="1" smtClean="0">
                <a:latin typeface="Century Gothic" panose="020B0502020202020204" pitchFamily="34" charset="0"/>
              </a:rPr>
              <a:t>mutually</a:t>
            </a:r>
            <a:r>
              <a:rPr lang="da-DK" dirty="0" smtClean="0">
                <a:latin typeface="Century Gothic" panose="020B0502020202020204" pitchFamily="34" charset="0"/>
              </a:rPr>
              <a:t> overlapping sets of </a:t>
            </a:r>
            <a:r>
              <a:rPr lang="da-DK" dirty="0" err="1" smtClean="0">
                <a:latin typeface="Century Gothic" panose="020B0502020202020204" pitchFamily="34" charset="0"/>
              </a:rPr>
              <a:t>water-related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rights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2" action="ppaction://hlinksldjump"/>
              </a:rPr>
              <a:t>– link</a:t>
            </a:r>
            <a:r>
              <a:rPr lang="da-DK" i="1" dirty="0" smtClean="0">
                <a:latin typeface="Century Gothic" panose="020B0502020202020204" pitchFamily="34" charset="0"/>
                <a:hlinkClick r:id="rId2" action="ppaction://hlinksldjump"/>
              </a:rPr>
              <a:t> </a:t>
            </a:r>
            <a:endParaRPr lang="da-DK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different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groups</a:t>
            </a:r>
            <a:r>
              <a:rPr lang="da-DK" dirty="0" smtClean="0">
                <a:latin typeface="Century Gothic" panose="020B0502020202020204" pitchFamily="34" charset="0"/>
              </a:rPr>
              <a:t> have </a:t>
            </a:r>
            <a:r>
              <a:rPr lang="da-DK" dirty="0" err="1" smtClean="0">
                <a:latin typeface="Century Gothic" panose="020B0502020202020204" pitchFamily="34" charset="0"/>
              </a:rPr>
              <a:t>different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access</a:t>
            </a:r>
            <a:r>
              <a:rPr lang="da-DK" dirty="0" smtClean="0">
                <a:latin typeface="Century Gothic" panose="020B0502020202020204" pitchFamily="34" charset="0"/>
              </a:rPr>
              <a:t> to </a:t>
            </a:r>
            <a:r>
              <a:rPr lang="da-DK" dirty="0" err="1" smtClean="0">
                <a:latin typeface="Century Gothic" panose="020B0502020202020204" pitchFamily="34" charset="0"/>
              </a:rPr>
              <a:t>these</a:t>
            </a:r>
            <a:r>
              <a:rPr lang="da-DK" dirty="0" smtClean="0">
                <a:latin typeface="Century Gothic" panose="020B0502020202020204" pitchFamily="34" charset="0"/>
              </a:rPr>
              <a:t> sets of </a:t>
            </a:r>
            <a:r>
              <a:rPr lang="da-DK" dirty="0" err="1" smtClean="0">
                <a:latin typeface="Century Gothic" panose="020B0502020202020204" pitchFamily="34" charset="0"/>
              </a:rPr>
              <a:t>rights</a:t>
            </a:r>
            <a:r>
              <a:rPr lang="da-DK" dirty="0" smtClean="0">
                <a:latin typeface="Century Gothic" panose="020B0502020202020204" pitchFamily="34" charset="0"/>
              </a:rPr>
              <a:t> and the institutions backing </a:t>
            </a:r>
            <a:r>
              <a:rPr lang="da-DK" dirty="0" err="1" smtClean="0">
                <a:latin typeface="Century Gothic" panose="020B0502020202020204" pitchFamily="34" charset="0"/>
              </a:rPr>
              <a:t>them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hlinkClick r:id="rId3" action="ppaction://hlinksldjump"/>
              </a:rPr>
              <a:t>– link</a:t>
            </a:r>
            <a:r>
              <a:rPr lang="da-DK" i="1" dirty="0" smtClean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Competition</a:t>
            </a:r>
            <a:r>
              <a:rPr lang="da-DK" dirty="0" smtClean="0">
                <a:latin typeface="Century Gothic" panose="020B0502020202020204" pitchFamily="34" charset="0"/>
              </a:rPr>
              <a:t> for </a:t>
            </a:r>
            <a:r>
              <a:rPr lang="da-DK" dirty="0" err="1" smtClean="0">
                <a:latin typeface="Century Gothic" panose="020B0502020202020204" pitchFamily="34" charset="0"/>
              </a:rPr>
              <a:t>water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→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competition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about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which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sets of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rights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– 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and institutions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–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should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prevail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over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others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sz="2400" i="1" dirty="0" smtClean="0">
                <a:latin typeface="Century Gothic" panose="020B0502020202020204" pitchFamily="34" charset="0"/>
                <a:sym typeface="Wingdings 3" panose="05040102010807070707" pitchFamily="18" charset="2"/>
                <a:hlinkClick r:id="rId4" action="ppaction://hlinksldjump"/>
              </a:rPr>
              <a:t>– link</a:t>
            </a:r>
            <a:r>
              <a:rPr lang="da-DK" sz="2400" i="1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endParaRPr lang="en-GB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927" y="0"/>
            <a:ext cx="3717073" cy="306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927" y="3065985"/>
            <a:ext cx="3717073" cy="382547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193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title"/>
          </p:nvPr>
        </p:nvSpPr>
        <p:spPr>
          <a:xfrm>
            <a:off x="1703388" y="414338"/>
            <a:ext cx="8229600" cy="1143000"/>
          </a:xfrm>
        </p:spPr>
        <p:txBody>
          <a:bodyPr/>
          <a:lstStyle/>
          <a:p>
            <a:pPr algn="l"/>
            <a:r>
              <a:rPr lang="da-DK" altLang="en-US" sz="3600" dirty="0">
                <a:solidFill>
                  <a:schemeClr val="bg1"/>
                </a:solidFill>
              </a:rPr>
              <a:t>Forskellige sæt af rettigheder som støtte for krav om vand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9659498"/>
              </p:ext>
            </p:extLst>
          </p:nvPr>
        </p:nvGraphicFramePr>
        <p:xfrm>
          <a:off x="2833689" y="1608138"/>
          <a:ext cx="7532687" cy="520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075875" y="2743200"/>
            <a:ext cx="7921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676401" y="2286001"/>
            <a:ext cx="2447925" cy="1824044"/>
            <a:chOff x="1676401" y="2286001"/>
            <a:chExt cx="2447925" cy="1824044"/>
          </a:xfrm>
        </p:grpSpPr>
        <p:grpSp>
          <p:nvGrpSpPr>
            <p:cNvPr id="33834" name="Group 42"/>
            <p:cNvGrpSpPr>
              <a:grpSpLocks/>
            </p:cNvGrpSpPr>
            <p:nvPr/>
          </p:nvGrpSpPr>
          <p:grpSpPr bwMode="auto">
            <a:xfrm>
              <a:off x="1676401" y="2286001"/>
              <a:ext cx="2447925" cy="366713"/>
              <a:chOff x="113" y="1434"/>
              <a:chExt cx="1542" cy="231"/>
            </a:xfrm>
          </p:grpSpPr>
          <p:sp>
            <p:nvSpPr>
              <p:cNvPr id="33818" name="Text Box 26"/>
              <p:cNvSpPr txBox="1">
                <a:spLocks noChangeArrowheads="1"/>
              </p:cNvSpPr>
              <p:nvPr/>
            </p:nvSpPr>
            <p:spPr bwMode="auto">
              <a:xfrm>
                <a:off x="113" y="1434"/>
                <a:ext cx="15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da-DK" alt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customary</a:t>
                </a:r>
                <a:endParaRPr lang="en-US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19" name="Line 27"/>
              <p:cNvSpPr>
                <a:spLocks noChangeShapeType="1"/>
              </p:cNvSpPr>
              <p:nvPr/>
            </p:nvSpPr>
            <p:spPr bwMode="auto">
              <a:xfrm>
                <a:off x="113" y="1570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832" name="Group 40"/>
            <p:cNvGrpSpPr>
              <a:grpSpLocks/>
            </p:cNvGrpSpPr>
            <p:nvPr/>
          </p:nvGrpSpPr>
          <p:grpSpPr bwMode="auto">
            <a:xfrm>
              <a:off x="2930534" y="3200406"/>
              <a:ext cx="920755" cy="909639"/>
              <a:chOff x="894" y="2016"/>
              <a:chExt cx="580" cy="573"/>
            </a:xfrm>
          </p:grpSpPr>
          <p:sp>
            <p:nvSpPr>
              <p:cNvPr id="33810" name="Line 18"/>
              <p:cNvSpPr>
                <a:spLocks noChangeShapeType="1"/>
              </p:cNvSpPr>
              <p:nvPr/>
            </p:nvSpPr>
            <p:spPr bwMode="auto">
              <a:xfrm>
                <a:off x="1338" y="2589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0" name="Line 28"/>
              <p:cNvSpPr>
                <a:spLocks noChangeShapeType="1"/>
              </p:cNvSpPr>
              <p:nvPr/>
            </p:nvSpPr>
            <p:spPr bwMode="auto">
              <a:xfrm>
                <a:off x="950" y="2496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1" name="Line 29"/>
              <p:cNvSpPr>
                <a:spLocks noChangeShapeType="1"/>
              </p:cNvSpPr>
              <p:nvPr/>
            </p:nvSpPr>
            <p:spPr bwMode="auto">
              <a:xfrm>
                <a:off x="1189" y="2400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2" name="Line 30"/>
              <p:cNvSpPr>
                <a:spLocks noChangeShapeType="1"/>
              </p:cNvSpPr>
              <p:nvPr/>
            </p:nvSpPr>
            <p:spPr bwMode="auto">
              <a:xfrm>
                <a:off x="1285" y="2304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>
                <a:off x="896" y="2208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4" name="Line 32"/>
              <p:cNvSpPr>
                <a:spLocks noChangeShapeType="1"/>
              </p:cNvSpPr>
              <p:nvPr/>
            </p:nvSpPr>
            <p:spPr bwMode="auto">
              <a:xfrm>
                <a:off x="894" y="2112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/>
            </p:nvSpPr>
            <p:spPr bwMode="auto">
              <a:xfrm>
                <a:off x="1292" y="2016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669935" y="1989138"/>
            <a:ext cx="2233612" cy="2703515"/>
            <a:chOff x="1669935" y="1989138"/>
            <a:chExt cx="2233612" cy="2703515"/>
          </a:xfrm>
        </p:grpSpPr>
        <p:grpSp>
          <p:nvGrpSpPr>
            <p:cNvPr id="33814" name="Group 22"/>
            <p:cNvGrpSpPr>
              <a:grpSpLocks/>
            </p:cNvGrpSpPr>
            <p:nvPr/>
          </p:nvGrpSpPr>
          <p:grpSpPr bwMode="auto">
            <a:xfrm>
              <a:off x="1669935" y="1989138"/>
              <a:ext cx="2233612" cy="366712"/>
              <a:chOff x="113" y="1298"/>
              <a:chExt cx="1407" cy="231"/>
            </a:xfrm>
          </p:grpSpPr>
          <p:sp>
            <p:nvSpPr>
              <p:cNvPr id="33815" name="Text Box 23"/>
              <p:cNvSpPr txBox="1">
                <a:spLocks noChangeArrowheads="1"/>
              </p:cNvSpPr>
              <p:nvPr/>
            </p:nvSpPr>
            <p:spPr bwMode="auto">
              <a:xfrm>
                <a:off x="113" y="1298"/>
                <a:ext cx="14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da-DK" alt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economic</a:t>
                </a:r>
                <a:endParaRPr lang="en-US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16" name="Line 24"/>
              <p:cNvSpPr>
                <a:spLocks noChangeShapeType="1"/>
              </p:cNvSpPr>
              <p:nvPr/>
            </p:nvSpPr>
            <p:spPr bwMode="auto">
              <a:xfrm>
                <a:off x="113" y="1434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833" name="Group 41"/>
            <p:cNvGrpSpPr>
              <a:grpSpLocks/>
            </p:cNvGrpSpPr>
            <p:nvPr/>
          </p:nvGrpSpPr>
          <p:grpSpPr bwMode="auto">
            <a:xfrm>
              <a:off x="2862269" y="2925765"/>
              <a:ext cx="909639" cy="1766888"/>
              <a:chOff x="843" y="1843"/>
              <a:chExt cx="573" cy="1113"/>
            </a:xfrm>
          </p:grpSpPr>
          <p:sp>
            <p:nvSpPr>
              <p:cNvPr id="33799" name="Line 7"/>
              <p:cNvSpPr>
                <a:spLocks noChangeShapeType="1"/>
              </p:cNvSpPr>
              <p:nvPr/>
            </p:nvSpPr>
            <p:spPr bwMode="auto">
              <a:xfrm>
                <a:off x="944" y="1843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>
                <a:off x="843" y="2673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/>
            </p:nvSpPr>
            <p:spPr bwMode="auto">
              <a:xfrm>
                <a:off x="1280" y="1929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/>
            </p:nvSpPr>
            <p:spPr bwMode="auto">
              <a:xfrm>
                <a:off x="1025" y="2956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/>
            </p:nvSpPr>
            <p:spPr bwMode="auto">
              <a:xfrm>
                <a:off x="1259" y="2860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638301" y="6262688"/>
            <a:ext cx="704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en-US" i="1" dirty="0">
                <a:hlinkClick r:id="rId3" action="ppaction://hlinksldjump"/>
              </a:rPr>
              <a:t>Back!</a:t>
            </a:r>
            <a:endParaRPr lang="en-US" altLang="en-US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58940" y="1700213"/>
            <a:ext cx="2233612" cy="4016378"/>
            <a:chOff x="1658940" y="1700213"/>
            <a:chExt cx="2233612" cy="4016378"/>
          </a:xfrm>
        </p:grpSpPr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>
              <a:off x="1658940" y="1700213"/>
              <a:ext cx="2233612" cy="366712"/>
              <a:chOff x="130" y="1207"/>
              <a:chExt cx="1407" cy="231"/>
            </a:xfrm>
          </p:grpSpPr>
          <p:sp>
            <p:nvSpPr>
              <p:cNvPr id="33812" name="Text Box 20"/>
              <p:cNvSpPr txBox="1">
                <a:spLocks noChangeArrowheads="1"/>
              </p:cNvSpPr>
              <p:nvPr/>
            </p:nvSpPr>
            <p:spPr bwMode="auto">
              <a:xfrm>
                <a:off x="130" y="1207"/>
                <a:ext cx="14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   </a:t>
                </a:r>
                <a:r>
                  <a:rPr lang="da-DK" alt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</a:rPr>
                  <a:t>constitutional</a:t>
                </a:r>
                <a:endParaRPr lang="en-US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13" name="Line 21"/>
              <p:cNvSpPr>
                <a:spLocks noChangeShapeType="1"/>
              </p:cNvSpPr>
              <p:nvPr/>
            </p:nvSpPr>
            <p:spPr bwMode="auto">
              <a:xfrm>
                <a:off x="138" y="1344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831" name="Group 39"/>
            <p:cNvGrpSpPr>
              <a:grpSpLocks/>
            </p:cNvGrpSpPr>
            <p:nvPr/>
          </p:nvGrpSpPr>
          <p:grpSpPr bwMode="auto">
            <a:xfrm>
              <a:off x="2819413" y="4398966"/>
              <a:ext cx="884243" cy="1317625"/>
              <a:chOff x="816" y="2771"/>
              <a:chExt cx="557" cy="830"/>
            </a:xfrm>
          </p:grpSpPr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>
                <a:off x="963" y="3230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>
                <a:off x="1003" y="3601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05" name="Line 13"/>
              <p:cNvSpPr>
                <a:spLocks noChangeShapeType="1"/>
              </p:cNvSpPr>
              <p:nvPr/>
            </p:nvSpPr>
            <p:spPr bwMode="auto">
              <a:xfrm>
                <a:off x="1237" y="3427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3829" name="Line 37"/>
              <p:cNvSpPr>
                <a:spLocks noChangeShapeType="1"/>
              </p:cNvSpPr>
              <p:nvPr/>
            </p:nvSpPr>
            <p:spPr bwMode="auto">
              <a:xfrm>
                <a:off x="816" y="2771"/>
                <a:ext cx="136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2856151" y="5590224"/>
              <a:ext cx="2159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839788" y="485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solidFill>
                  <a:schemeClr val="accent2">
                    <a:lumMod val="75000"/>
                  </a:schemeClr>
                </a:solidFill>
              </a:rPr>
              <a:t>How water claims are justified </a:t>
            </a:r>
          </a:p>
          <a:p>
            <a:r>
              <a:rPr lang="en-GB" altLang="en-US" sz="3200" dirty="0" smtClean="0">
                <a:solidFill>
                  <a:schemeClr val="accent2">
                    <a:lumMod val="75000"/>
                  </a:schemeClr>
                </a:solidFill>
              </a:rPr>
              <a:t>– coexistence of overlapping and competing sets of rights</a:t>
            </a:r>
            <a:br>
              <a:rPr lang="en-GB" alt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altLang="en-US" sz="3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8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31" y="365125"/>
            <a:ext cx="8105078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dirty="0" err="1" smtClean="0">
                <a:latin typeface="Century Gothic" panose="020B0502020202020204" pitchFamily="34" charset="0"/>
              </a:rPr>
              <a:t>Implementation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sz="3600" dirty="0" smtClean="0">
                <a:latin typeface="Century Gothic" panose="020B0502020202020204" pitchFamily="34" charset="0"/>
              </a:rPr>
              <a:t>of (</a:t>
            </a:r>
            <a:r>
              <a:rPr lang="da-DK" sz="3600" dirty="0" err="1" smtClean="0">
                <a:latin typeface="Century Gothic" panose="020B0502020202020204" pitchFamily="34" charset="0"/>
              </a:rPr>
              <a:t>irrigation</a:t>
            </a:r>
            <a:r>
              <a:rPr lang="da-DK" sz="3600" dirty="0" smtClean="0">
                <a:latin typeface="Century Gothic" panose="020B0502020202020204" pitchFamily="34" charset="0"/>
              </a:rPr>
              <a:t>)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water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</a:rPr>
              <a:t>governance</a:t>
            </a:r>
            <a:r>
              <a:rPr lang="da-DK" dirty="0" smtClean="0">
                <a:latin typeface="Century Gothic" panose="020B0502020202020204" pitchFamily="34" charset="0"/>
              </a:rPr>
              <a:t> reform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31" y="2104401"/>
            <a:ext cx="810507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latin typeface="Century Gothic" panose="020B0502020202020204" pitchFamily="34" charset="0"/>
              </a:rPr>
              <a:t>importance</a:t>
            </a:r>
            <a:r>
              <a:rPr lang="da-DK" dirty="0" smtClean="0">
                <a:latin typeface="Century Gothic" panose="020B0502020202020204" pitchFamily="34" charset="0"/>
              </a:rPr>
              <a:t> of </a:t>
            </a:r>
            <a:r>
              <a:rPr lang="da-DK" dirty="0" err="1" smtClean="0">
                <a:latin typeface="Century Gothic" panose="020B0502020202020204" pitchFamily="34" charset="0"/>
              </a:rPr>
              <a:t>irrigation</a:t>
            </a:r>
            <a:r>
              <a:rPr lang="da-DK" dirty="0" smtClean="0">
                <a:latin typeface="Century Gothic" panose="020B0502020202020204" pitchFamily="34" charset="0"/>
              </a:rPr>
              <a:t> for </a:t>
            </a:r>
            <a:r>
              <a:rPr lang="da-DK" dirty="0" err="1" smtClean="0">
                <a:latin typeface="Century Gothic" panose="020B0502020202020204" pitchFamily="34" charset="0"/>
              </a:rPr>
              <a:t>food</a:t>
            </a:r>
            <a:r>
              <a:rPr lang="da-DK" dirty="0" smtClean="0">
                <a:latin typeface="Century Gothic" panose="020B0502020202020204" pitchFamily="34" charset="0"/>
              </a:rPr>
              <a:t>, </a:t>
            </a:r>
            <a:r>
              <a:rPr lang="da-DK" dirty="0" err="1" smtClean="0">
                <a:latin typeface="Century Gothic" panose="020B0502020202020204" pitchFamily="34" charset="0"/>
              </a:rPr>
              <a:t>energy</a:t>
            </a:r>
            <a:r>
              <a:rPr lang="da-DK" dirty="0" smtClean="0">
                <a:latin typeface="Century Gothic" panose="020B0502020202020204" pitchFamily="34" charset="0"/>
              </a:rPr>
              <a:t> and </a:t>
            </a:r>
            <a:r>
              <a:rPr lang="da-DK" dirty="0" err="1" smtClean="0">
                <a:latin typeface="Century Gothic" panose="020B0502020202020204" pitchFamily="34" charset="0"/>
              </a:rPr>
              <a:t>livelihood</a:t>
            </a:r>
            <a:r>
              <a:rPr lang="da-DK" dirty="0" smtClean="0"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security</a:t>
            </a:r>
            <a:r>
              <a:rPr lang="da-DK" dirty="0" smtClean="0">
                <a:latin typeface="Century Gothic" panose="020B0502020202020204" pitchFamily="34" charset="0"/>
              </a:rPr>
              <a:t> is growing </a:t>
            </a:r>
            <a:r>
              <a:rPr lang="da-DK" sz="2000" dirty="0" smtClean="0">
                <a:latin typeface="Century Gothic" panose="020B0502020202020204" pitchFamily="34" charset="0"/>
              </a:rPr>
              <a:t>due to</a:t>
            </a:r>
            <a:endParaRPr lang="da-DK" dirty="0" smtClean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climate change</a:t>
            </a:r>
            <a:r>
              <a:rPr lang="en-GB" dirty="0" smtClean="0">
                <a:latin typeface="Century Gothic" panose="020B0502020202020204" pitchFamily="34" charset="0"/>
              </a:rPr>
              <a:t>, i.e. unpredictability and variability of rainfall patterns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→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supplemental</a:t>
            </a:r>
            <a:r>
              <a:rPr lang="en-GB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irrigation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→ increase production</a:t>
            </a:r>
            <a:endParaRPr lang="da-DK" dirty="0" smtClean="0">
              <a:latin typeface="Century Gothic" panose="020B0502020202020204" pitchFamily="34" charset="0"/>
              <a:sym typeface="Wingdings 3" panose="05040102010807070707" pitchFamily="18" charset="2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globalisation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&amp;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changing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food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demands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sz="1800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combined</a:t>
            </a:r>
            <a:r>
              <a:rPr lang="da-DK" sz="1800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with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social &amp;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environmental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concerns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sz="1800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(with </a:t>
            </a:r>
            <a:r>
              <a:rPr lang="da-DK" sz="1800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water</a:t>
            </a:r>
            <a:r>
              <a:rPr lang="da-DK" sz="1800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sz="1800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grabbing</a:t>
            </a:r>
            <a:r>
              <a:rPr lang="da-DK" sz="1800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and </a:t>
            </a:r>
            <a:r>
              <a:rPr lang="da-DK" sz="1800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water</a:t>
            </a:r>
            <a:r>
              <a:rPr lang="da-DK" sz="1800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sz="1800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footprints</a:t>
            </a:r>
            <a:r>
              <a:rPr lang="da-DK" sz="1800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)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→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latin typeface="Century Gothic" panose="020B0502020202020204" pitchFamily="34" charset="0"/>
                <a:sym typeface="Wingdings 3" panose="05040102010807070707" pitchFamily="18" charset="2"/>
              </a:rPr>
              <a:t>demands</a:t>
            </a:r>
            <a:r>
              <a:rPr lang="da-DK" dirty="0" smtClean="0">
                <a:latin typeface="Century Gothic" panose="020B0502020202020204" pitchFamily="34" charset="0"/>
                <a:sym typeface="Wingdings 3" panose="05040102010807070707" pitchFamily="18" charset="2"/>
              </a:rPr>
              <a:t> for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formally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sanctioned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water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use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rights</a:t>
            </a:r>
            <a:endParaRPr lang="da-DK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sym typeface="Wingdings 3" panose="05040102010807070707" pitchFamily="18" charset="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da-DK" i="1" dirty="0">
                <a:latin typeface="Century Gothic" panose="020B0502020202020204" pitchFamily="34" charset="0"/>
              </a:rPr>
              <a:t>– the case of </a:t>
            </a:r>
            <a:r>
              <a:rPr lang="da-DK" i="1" dirty="0" smtClean="0">
                <a:latin typeface="Century Gothic" panose="020B0502020202020204" pitchFamily="34" charset="0"/>
              </a:rPr>
              <a:t>Nicaragua…</a:t>
            </a:r>
            <a:endParaRPr lang="en-GB" i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da-DK" dirty="0" smtClean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663" y="747133"/>
            <a:ext cx="3687337" cy="2765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4663" y="3512636"/>
            <a:ext cx="3687337" cy="26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territorial dimension</a:t>
            </a:r>
            <a:r>
              <a:rPr lang="en-GB" dirty="0" smtClean="0">
                <a:latin typeface="Century Gothic" panose="020B0502020202020204" pitchFamily="34" charset="0"/>
              </a:rPr>
              <a:t> of irrigation</a:t>
            </a:r>
            <a:r>
              <a:rPr lang="en-GB" sz="4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en-GB" sz="41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4133" i="1" dirty="0">
                <a:latin typeface="Century Gothic" panose="020B0502020202020204" pitchFamily="34" charset="0"/>
              </a:rPr>
              <a:t>– more than topography</a:t>
            </a:r>
            <a:endParaRPr lang="en-GB" i="1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7" y="1674285"/>
            <a:ext cx="3335844" cy="471804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743" y="1674285"/>
            <a:ext cx="3335844" cy="4718049"/>
          </a:xfrm>
        </p:spPr>
      </p:pic>
      <p:sp>
        <p:nvSpPr>
          <p:cNvPr id="8" name="TextBox 7"/>
          <p:cNvSpPr txBox="1"/>
          <p:nvPr/>
        </p:nvSpPr>
        <p:spPr>
          <a:xfrm>
            <a:off x="786309" y="1988840"/>
            <a:ext cx="24002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11,600+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farms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with irrigation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75% with irrigated area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&lt;3 ha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64% located in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sloping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areas</a:t>
            </a:r>
          </a:p>
        </p:txBody>
      </p:sp>
      <p:sp>
        <p:nvSpPr>
          <p:cNvPr id="12" name="Oval 11"/>
          <p:cNvSpPr/>
          <p:nvPr/>
        </p:nvSpPr>
        <p:spPr>
          <a:xfrm rot="2117814">
            <a:off x="3505055" y="3104857"/>
            <a:ext cx="1056117" cy="5787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1988841"/>
            <a:ext cx="2400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78,400+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hecta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-res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under irrigation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81% at farms with irrigated area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&gt;20 ha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85% located in relatively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flat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areas</a:t>
            </a:r>
          </a:p>
        </p:txBody>
      </p:sp>
      <p:sp>
        <p:nvSpPr>
          <p:cNvPr id="14" name="Oval 13"/>
          <p:cNvSpPr/>
          <p:nvPr/>
        </p:nvSpPr>
        <p:spPr>
          <a:xfrm rot="2117814">
            <a:off x="8575591" y="3549601"/>
            <a:ext cx="627456" cy="3019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 rot="2117814">
            <a:off x="9115778" y="3402463"/>
            <a:ext cx="422284" cy="2120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 rot="2577593">
            <a:off x="9320173" y="3750006"/>
            <a:ext cx="489668" cy="28241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 rot="2117814">
            <a:off x="9286805" y="4107574"/>
            <a:ext cx="422284" cy="2120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46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  <p:bldP spid="13" grpId="0" build="p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mr\Documents\Helle_ny\rimisp\CTD\Proyecto_19\Nicaragua\GIS assignment\Mapa 1 Sin Bordes Ver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138" y="602047"/>
            <a:ext cx="4398169" cy="62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998523"/>
              </p:ext>
            </p:extLst>
          </p:nvPr>
        </p:nvGraphicFramePr>
        <p:xfrm>
          <a:off x="719403" y="1604798"/>
          <a:ext cx="5952661" cy="510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territorial dimension of irrigation</a:t>
            </a:r>
            <a:r>
              <a:rPr lang="en-GB" sz="41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4133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4133" i="1" dirty="0"/>
              <a:t>– </a:t>
            </a:r>
            <a:r>
              <a:rPr lang="en-GB" sz="4133" i="1" dirty="0" smtClean="0">
                <a:solidFill>
                  <a:schemeClr val="accent2">
                    <a:lumMod val="75000"/>
                  </a:schemeClr>
                </a:solidFill>
              </a:rPr>
              <a:t>land-based inequality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87083" y="5720576"/>
            <a:ext cx="278780" cy="3456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01740" y="5772616"/>
            <a:ext cx="278780" cy="3456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33" y="365125"/>
            <a:ext cx="10515600" cy="1325563"/>
          </a:xfrm>
        </p:spPr>
        <p:txBody>
          <a:bodyPr/>
          <a:lstStyle/>
          <a:p>
            <a:r>
              <a:rPr lang="en-GB" sz="4267" dirty="0"/>
              <a:t>A short note on </a:t>
            </a:r>
            <a:r>
              <a:rPr lang="en-GB" sz="4800" dirty="0"/>
              <a:t>methodology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790656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ystematic review of the Nicaraguan Gazette </a:t>
            </a:r>
            <a:r>
              <a:rPr lang="en-GB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(available online)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order 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administrative resolutions published by the National Water Authority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haracterize &amp; introduce these into a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archival research at the National Water Authority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7942" y="356659"/>
            <a:ext cx="366274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66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political economy </a:t>
            </a:r>
            <a:r>
              <a:rPr lang="en-GB" dirty="0" smtClean="0"/>
              <a:t>of </a:t>
            </a:r>
            <a:r>
              <a:rPr lang="en-GB" sz="4133" dirty="0"/>
              <a:t>water governance reform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implementation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906504"/>
            <a:ext cx="5384800" cy="459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33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by mid-2015: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399 administrative resolutions</a:t>
            </a:r>
            <a:r>
              <a:rPr lang="en-GB" sz="25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which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116 are concessions of water use rights for irrigation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4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cooperation agreements made with districts </a:t>
            </a:r>
            <a:r>
              <a:rPr lang="en-GB" sz="2933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→</a:t>
            </a:r>
            <a:r>
              <a:rPr lang="en-GB" sz="29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5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authorizations for small-scale irrigation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 descr="C:\Users\hmr\Documents\Helle_ny\rimisp\CTD\Proyecto_19\Nicaragua\GIS assignment\Mapa 6 Sin Borde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541" y="1674285"/>
            <a:ext cx="3335844" cy="4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220" y="1674285"/>
            <a:ext cx="1851601" cy="2618812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4197086"/>
            <a:ext cx="1869883" cy="26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220" y="1674285"/>
            <a:ext cx="1851601" cy="2618812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395" y="4197086"/>
            <a:ext cx="1869883" cy="2644668"/>
          </a:xfrm>
          <a:prstGeom prst="rect">
            <a:avLst/>
          </a:prstGeom>
        </p:spPr>
      </p:pic>
      <p:pic>
        <p:nvPicPr>
          <p:cNvPr id="7" name="Content Placeholder 4" descr="C:\Users\hmr\Documents\Helle_ny\rimisp\CTD\Proyecto_19\Nicaragua\GIS assignment\Mapa 6 Sin Borde.pn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541" y="1674285"/>
            <a:ext cx="3335844" cy="4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Callout 1 (Accent Bar) 2"/>
          <p:cNvSpPr/>
          <p:nvPr/>
        </p:nvSpPr>
        <p:spPr>
          <a:xfrm>
            <a:off x="-96011" y="5552438"/>
            <a:ext cx="2447595" cy="1140925"/>
          </a:xfrm>
          <a:prstGeom prst="accentCallout1">
            <a:avLst>
              <a:gd name="adj1" fmla="val 11674"/>
              <a:gd name="adj2" fmla="val 103526"/>
              <a:gd name="adj3" fmla="val -23506"/>
              <a:gd name="adj4" fmla="val 1150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867" dirty="0"/>
              <a:t>1% of farms with </a:t>
            </a:r>
            <a:r>
              <a:rPr lang="en-GB" sz="1867" dirty="0" smtClean="0"/>
              <a:t>irrigation, </a:t>
            </a:r>
            <a:r>
              <a:rPr lang="en-GB" sz="1867" dirty="0" smtClean="0">
                <a:solidFill>
                  <a:schemeClr val="accent2">
                    <a:lumMod val="75000"/>
                  </a:schemeClr>
                </a:solidFill>
              </a:rPr>
              <a:t>but</a:t>
            </a:r>
            <a:endParaRPr lang="en-GB" sz="1867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GB" sz="1867" dirty="0"/>
              <a:t>10% of farms &gt;70 ha</a:t>
            </a:r>
          </a:p>
        </p:txBody>
      </p:sp>
      <p:sp>
        <p:nvSpPr>
          <p:cNvPr id="13" name="Line Callout 1 (Accent Bar) 12"/>
          <p:cNvSpPr/>
          <p:nvPr/>
        </p:nvSpPr>
        <p:spPr>
          <a:xfrm>
            <a:off x="47328" y="4581129"/>
            <a:ext cx="1632181" cy="987007"/>
          </a:xfrm>
          <a:prstGeom prst="accentCallout1">
            <a:avLst>
              <a:gd name="adj1" fmla="val 15211"/>
              <a:gd name="adj2" fmla="val 102368"/>
              <a:gd name="adj3" fmla="val 959"/>
              <a:gd name="adj4" fmla="val 1863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867" dirty="0"/>
              <a:t>33% of water used for irrigation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7897233"/>
              </p:ext>
            </p:extLst>
          </p:nvPr>
        </p:nvGraphicFramePr>
        <p:xfrm>
          <a:off x="1127787" y="1934072"/>
          <a:ext cx="5384800" cy="471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political economy </a:t>
            </a:r>
            <a:r>
              <a:rPr lang="en-GB" dirty="0" smtClean="0"/>
              <a:t>of </a:t>
            </a:r>
            <a:r>
              <a:rPr lang="en-GB" sz="4133" dirty="0"/>
              <a:t>water governance reform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implementation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reinforcing &amp; adding a new dimension to existing inequalities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298" y="6244683"/>
            <a:ext cx="15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Back!</a:t>
            </a:r>
            <a:endParaRPr lang="en-GB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Graphic spid="14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600" cy="1325563"/>
          </a:xfrm>
          <a:solidFill>
            <a:schemeClr val="bg1">
              <a:alpha val="15000"/>
            </a:schemeClr>
          </a:solidFill>
        </p:spPr>
        <p:txBody>
          <a:bodyPr>
            <a:normAutofit fontScale="90000"/>
          </a:bodyPr>
          <a:lstStyle/>
          <a:p>
            <a:r>
              <a:rPr lang="da-DK" sz="36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da-DK" sz="3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ome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sz="3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implications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for </a:t>
            </a:r>
            <a:r>
              <a:rPr lang="da-DK" sz="3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enhancing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sz="3600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contribution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to </a:t>
            </a:r>
            <a:b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SDG2 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 SDG6  SDG10 </a:t>
            </a:r>
            <a:r>
              <a:rPr lang="da-DK" sz="3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 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SDG13 </a:t>
            </a:r>
            <a:r>
              <a:rPr lang="da-DK" sz="36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 </a:t>
            </a:r>
            <a:r>
              <a:rPr lang="da-DK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 SDG16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39924"/>
            <a:ext cx="10515600" cy="4483177"/>
          </a:xfrm>
          <a:solidFill>
            <a:schemeClr val="bg1">
              <a:alpha val="17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a-DK" sz="3600" u="sng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changes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in the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extent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&amp; nature of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water-related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conflict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cooperation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3600" u="sng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evaluate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correlation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with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climate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change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induced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variability</a:t>
            </a:r>
            <a:endParaRPr lang="da-DK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new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uses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users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changes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rights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&amp; institutions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3600" u="sng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avoid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the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partial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implementation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sanctioning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water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use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rights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3600" u="sng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adopt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user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focused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rather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than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water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focused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approach to the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formalisation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of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water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dirty="0" err="1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rights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65604" y="3089275"/>
            <a:ext cx="4495559" cy="647700"/>
          </a:xfrm>
        </p:spPr>
        <p:txBody>
          <a:bodyPr>
            <a:normAutofit/>
          </a:bodyPr>
          <a:lstStyle/>
          <a:p>
            <a:pPr marL="539750" indent="-539750" algn="ctr">
              <a:buClr>
                <a:srgbClr val="009999"/>
              </a:buClr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competition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tension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432921" y="3085559"/>
            <a:ext cx="4100854" cy="6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 algn="r">
              <a:buClr>
                <a:srgbClr val="009999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(water) scarcity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8244120" y="3089271"/>
            <a:ext cx="4614483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Clr>
                <a:srgbClr val="009999"/>
              </a:buClr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conflict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240224" y="3085376"/>
            <a:ext cx="4614483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Clr>
                <a:srgbClr val="009999"/>
              </a:buClr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conflict &amp; cooperation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108889" y="3089275"/>
            <a:ext cx="4635907" cy="640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 algn="r">
              <a:buClr>
                <a:srgbClr val="009999"/>
              </a:buClr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changes in (water) availability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65604" y="3089275"/>
            <a:ext cx="4495559" cy="647700"/>
          </a:xfrm>
        </p:spPr>
        <p:txBody>
          <a:bodyPr>
            <a:normAutofit/>
          </a:bodyPr>
          <a:lstStyle/>
          <a:p>
            <a:pPr marL="539750" indent="-539750" algn="ctr">
              <a:buClr>
                <a:srgbClr val="009999"/>
              </a:buClr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competition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tension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8244120" y="3089271"/>
            <a:ext cx="4614483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Clr>
                <a:srgbClr val="009999"/>
              </a:buClr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sym typeface="Wingdings 3" panose="05040102010807070707" pitchFamily="18" charset="2"/>
              </a:rPr>
              <a:t> conflict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-66678" y="1058866"/>
            <a:ext cx="2135191" cy="1901832"/>
            <a:chOff x="-65" y="1252"/>
            <a:chExt cx="1345" cy="1198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-65" y="1252"/>
              <a:ext cx="1269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a-DK" altLang="en-US" dirty="0" err="1">
                  <a:latin typeface="Century Gothic" panose="020B0502020202020204" pitchFamily="34" charset="0"/>
                </a:rPr>
                <a:t>variability</a:t>
              </a:r>
              <a:r>
                <a:rPr lang="da-DK" altLang="en-US" dirty="0">
                  <a:latin typeface="Century Gothic" panose="020B0502020202020204" pitchFamily="34" charset="0"/>
                </a:rPr>
                <a:t> </a:t>
              </a:r>
              <a:r>
                <a:rPr lang="da-DK" altLang="en-US" dirty="0" smtClean="0">
                  <a:latin typeface="Century Gothic" panose="020B0502020202020204" pitchFamily="34" charset="0"/>
                </a:rPr>
                <a:t>&amp; </a:t>
              </a:r>
              <a:r>
                <a:rPr lang="da-DK" altLang="en-US" dirty="0" err="1" smtClean="0">
                  <a:latin typeface="Century Gothic" panose="020B0502020202020204" pitchFamily="34" charset="0"/>
                </a:rPr>
                <a:t>unpredictability</a:t>
              </a:r>
              <a:r>
                <a:rPr lang="da-DK" altLang="en-US" dirty="0" smtClean="0">
                  <a:latin typeface="Century Gothic" panose="020B0502020202020204" pitchFamily="34" charset="0"/>
                </a:rPr>
                <a:t> in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climatically</a:t>
              </a:r>
              <a:r>
                <a:rPr lang="da-DK" altLang="en-US" dirty="0">
                  <a:latin typeface="Century Gothic" panose="020B0502020202020204" pitchFamily="34" charset="0"/>
                </a:rPr>
                <a:t>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determined</a:t>
              </a:r>
              <a:r>
                <a:rPr lang="da-DK" altLang="en-US" dirty="0">
                  <a:latin typeface="Century Gothic" panose="020B0502020202020204" pitchFamily="34" charset="0"/>
                </a:rPr>
                <a:t>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water</a:t>
              </a:r>
              <a:r>
                <a:rPr lang="da-DK" altLang="en-US" dirty="0">
                  <a:latin typeface="Century Gothic" panose="020B0502020202020204" pitchFamily="34" charset="0"/>
                </a:rPr>
                <a:t>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availability</a:t>
              </a:r>
              <a:endParaRPr lang="en-US" alt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189" y="2269"/>
              <a:ext cx="91" cy="18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571763" y="1603382"/>
            <a:ext cx="2232025" cy="1335091"/>
            <a:chOff x="1082" y="1546"/>
            <a:chExt cx="1406" cy="841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082" y="1546"/>
              <a:ext cx="140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altLang="en-US" dirty="0" err="1">
                  <a:latin typeface="Century Gothic" panose="020B0502020202020204" pitchFamily="34" charset="0"/>
                </a:rPr>
                <a:t>allocation</a:t>
              </a:r>
              <a:r>
                <a:rPr lang="da-DK" altLang="en-US" dirty="0">
                  <a:latin typeface="Century Gothic" panose="020B0502020202020204" pitchFamily="34" charset="0"/>
                </a:rPr>
                <a:t>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between</a:t>
              </a:r>
              <a:r>
                <a:rPr lang="da-DK" altLang="en-US" dirty="0">
                  <a:latin typeface="Century Gothic" panose="020B0502020202020204" pitchFamily="34" charset="0"/>
                </a:rPr>
                <a:t>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users</a:t>
              </a:r>
              <a:r>
                <a:rPr lang="da-DK" altLang="en-US" dirty="0">
                  <a:latin typeface="Century Gothic" panose="020B0502020202020204" pitchFamily="34" charset="0"/>
                </a:rPr>
                <a:t> &amp;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sectors</a:t>
              </a:r>
              <a:endParaRPr lang="en-US" alt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610" y="2205"/>
              <a:ext cx="45" cy="1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23876" y="3813453"/>
            <a:ext cx="1636713" cy="976312"/>
            <a:chOff x="80" y="2539"/>
            <a:chExt cx="1031" cy="615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0" y="2750"/>
              <a:ext cx="103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a-DK" altLang="en-US" dirty="0">
                  <a:latin typeface="Century Gothic" panose="020B0502020202020204" pitchFamily="34" charset="0"/>
                </a:rPr>
                <a:t>population </a:t>
              </a:r>
              <a:r>
                <a:rPr lang="da-DK" altLang="en-US" dirty="0" err="1">
                  <a:latin typeface="Century Gothic" panose="020B0502020202020204" pitchFamily="34" charset="0"/>
                </a:rPr>
                <a:t>increase</a:t>
              </a:r>
              <a:endParaRPr lang="en-US" alt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975" y="2539"/>
              <a:ext cx="66" cy="25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913067" y="3813453"/>
            <a:ext cx="2376487" cy="1073150"/>
            <a:chOff x="1267" y="2704"/>
            <a:chExt cx="1497" cy="676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267" y="2976"/>
              <a:ext cx="149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altLang="en-US" dirty="0" err="1">
                  <a:latin typeface="Century Gothic" panose="020B0502020202020204" pitchFamily="34" charset="0"/>
                </a:rPr>
                <a:t>investments</a:t>
              </a:r>
              <a:r>
                <a:rPr lang="da-DK" altLang="en-US" dirty="0">
                  <a:latin typeface="Century Gothic" panose="020B0502020202020204" pitchFamily="34" charset="0"/>
                </a:rPr>
                <a:t> &amp; </a:t>
              </a:r>
              <a:r>
                <a:rPr lang="da-DK" altLang="en-US" dirty="0" err="1" smtClean="0">
                  <a:latin typeface="Century Gothic" panose="020B0502020202020204" pitchFamily="34" charset="0"/>
                </a:rPr>
                <a:t>technology</a:t>
              </a:r>
              <a:r>
                <a:rPr lang="da-DK" altLang="en-US" dirty="0" smtClean="0">
                  <a:latin typeface="Century Gothic" panose="020B0502020202020204" pitchFamily="34" charset="0"/>
                </a:rPr>
                <a:t> </a:t>
              </a:r>
              <a:endParaRPr lang="en-US" alt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1655" y="2704"/>
              <a:ext cx="90" cy="26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79664" y="4638726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Century Gothic" panose="020B0502020202020204" pitchFamily="34" charset="0"/>
              </a:rPr>
              <a:t>new </a:t>
            </a:r>
            <a:r>
              <a:rPr lang="da-DK" dirty="0" err="1" smtClean="0">
                <a:latin typeface="Century Gothic" panose="020B0502020202020204" pitchFamily="34" charset="0"/>
              </a:rPr>
              <a:t>uses</a:t>
            </a:r>
            <a:r>
              <a:rPr lang="da-DK" dirty="0" smtClean="0">
                <a:latin typeface="Century Gothic" panose="020B0502020202020204" pitchFamily="34" charset="0"/>
              </a:rPr>
              <a:t> &amp; </a:t>
            </a:r>
            <a:r>
              <a:rPr lang="da-DK" dirty="0" err="1" smtClean="0">
                <a:latin typeface="Century Gothic" panose="020B0502020202020204" pitchFamily="34" charset="0"/>
              </a:rPr>
              <a:t>users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flipH="1" flipV="1">
            <a:off x="2701925" y="4165847"/>
            <a:ext cx="12246" cy="47562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024789" y="2072759"/>
            <a:ext cx="178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latin typeface="Century Gothic" panose="020B0502020202020204" pitchFamily="34" charset="0"/>
              </a:rPr>
              <a:t>rights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 flipH="1">
            <a:off x="6656510" y="2547339"/>
            <a:ext cx="61002" cy="2467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7028548" y="2492377"/>
            <a:ext cx="144463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288542" y="4175905"/>
            <a:ext cx="153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entury Gothic" panose="020B0502020202020204" pitchFamily="34" charset="0"/>
              </a:rPr>
              <a:t>institutions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V="1">
            <a:off x="7123581" y="3595797"/>
            <a:ext cx="185732" cy="4582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H="1" flipV="1">
            <a:off x="6567947" y="3601356"/>
            <a:ext cx="73025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058400" y="2072759"/>
            <a:ext cx="88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0058400" y="4114952"/>
            <a:ext cx="88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9953557" y="2610531"/>
            <a:ext cx="61002" cy="2467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10325595" y="2555569"/>
            <a:ext cx="144463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10354178" y="3658989"/>
            <a:ext cx="252182" cy="45206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 flipV="1">
            <a:off x="9864993" y="3664548"/>
            <a:ext cx="193406" cy="3894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8" grpId="0"/>
      <p:bldP spid="2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3" grpId="0"/>
      <p:bldP spid="27" grpId="0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ode-og-bill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438" y="290283"/>
            <a:ext cx="10763248" cy="52072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5252" y="5560032"/>
            <a:ext cx="97702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a-DK" altLang="en-US" dirty="0" smtClean="0">
                <a:latin typeface="Century Gothic" panose="020B0502020202020204" pitchFamily="34" charset="0"/>
              </a:rPr>
              <a:t>research 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locations</a:t>
            </a:r>
          </a:p>
          <a:p>
            <a:pPr algn="r"/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 the </a:t>
            </a:r>
            <a:r>
              <a:rPr lang="da-DK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Competing</a:t>
            </a:r>
            <a:r>
              <a:rPr lang="da-DK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for Water 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research programme </a:t>
            </a:r>
            <a:r>
              <a:rPr lang="da-DK" altLang="en-US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mapping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altLang="en-US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conflict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&amp; </a:t>
            </a:r>
            <a:r>
              <a:rPr lang="da-DK" altLang="en-US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cooperation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da-DK" altLang="en-US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local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altLang="en-US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water</a:t>
            </a:r>
            <a:r>
              <a:rPr lang="da-DK" alt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a-DK" altLang="en-US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governance</a:t>
            </a:r>
            <a:endParaRPr lang="da-DK" alt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endParaRPr lang="da-DK" altLang="en-US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33993"/>
              </p:ext>
            </p:extLst>
          </p:nvPr>
        </p:nvGraphicFramePr>
        <p:xfrm>
          <a:off x="6836456" y="318406"/>
          <a:ext cx="4686300" cy="6232525"/>
        </p:xfrm>
        <a:graphic>
          <a:graphicData uri="http://schemas.openxmlformats.org/drawingml/2006/table">
            <a:tbl>
              <a:tblPr/>
              <a:tblGrid>
                <a:gridCol w="1943100"/>
                <a:gridCol w="400050"/>
                <a:gridCol w="400050"/>
                <a:gridCol w="1943100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Intensity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Engage in organized collective violence/ warfare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Merge formerly individual access rights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Engage in unplanned collective violence, riots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Joint decision-making authority and/or rules development for water use and allocation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Undertake collective large-scale violation of other party’s access rights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Establish joint organisational forum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Stage public protests/demonstrations (peaceful)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Commit to written or verbal agreements and plans that are sanctioned  by a third party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Denounce to authorities and/or third party (formal or customary)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Commit to written or verbal agreements and plans that are not sanctioned by a third party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Engage in sporadic/small scale violation or sabotage of other’s access rights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Engage in sporadic/occasional joint activities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Engage in informal verbal dispute/expression of discontent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Express casual verbal recognition of each other’s access rights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3107870" y="3234418"/>
            <a:ext cx="6056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NI" altLang="en-US" sz="3600" dirty="0" err="1">
                <a:cs typeface="Arial" panose="020B0604020202020204" pitchFamily="34" charset="0"/>
              </a:rPr>
              <a:t>Water</a:t>
            </a:r>
            <a:r>
              <a:rPr lang="es-NI" altLang="en-US" sz="3600" dirty="0">
                <a:cs typeface="Arial" panose="020B0604020202020204" pitchFamily="34" charset="0"/>
              </a:rPr>
              <a:t> </a:t>
            </a:r>
            <a:r>
              <a:rPr lang="es-NI" altLang="en-US" sz="3600" dirty="0" err="1">
                <a:cs typeface="Arial" panose="020B0604020202020204" pitchFamily="34" charset="0"/>
              </a:rPr>
              <a:t>event</a:t>
            </a:r>
            <a:r>
              <a:rPr lang="es-NI" altLang="en-US" sz="3600" dirty="0">
                <a:cs typeface="Arial" panose="020B0604020202020204" pitchFamily="34" charset="0"/>
              </a:rPr>
              <a:t> </a:t>
            </a:r>
            <a:r>
              <a:rPr lang="es-NI" altLang="en-US" sz="3600" dirty="0" err="1">
                <a:cs typeface="Arial" panose="020B0604020202020204" pitchFamily="34" charset="0"/>
              </a:rPr>
              <a:t>intensity</a:t>
            </a:r>
            <a:r>
              <a:rPr lang="es-NI" altLang="en-US" sz="3600" dirty="0">
                <a:cs typeface="Arial" panose="020B0604020202020204" pitchFamily="34" charset="0"/>
              </a:rPr>
              <a:t> </a:t>
            </a:r>
            <a:r>
              <a:rPr lang="es-NI" altLang="en-US" sz="3600" dirty="0" err="1">
                <a:cs typeface="Arial" panose="020B0604020202020204" pitchFamily="34" charset="0"/>
              </a:rPr>
              <a:t>scale</a:t>
            </a:r>
            <a:endParaRPr lang="es-NI" altLang="en-US" sz="3600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56702" y="319314"/>
            <a:ext cx="1" cy="6263936"/>
          </a:xfrm>
          <a:prstGeom prst="line">
            <a:avLst/>
          </a:prstGeom>
          <a:ln w="57150">
            <a:solidFill>
              <a:srgbClr val="67C9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7346" y="1814429"/>
            <a:ext cx="4775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Mapping of water-related conflict &amp; cooperation</a:t>
            </a:r>
          </a:p>
          <a:p>
            <a:r>
              <a:rPr lang="en-US" altLang="en-US" sz="2400" i="1" dirty="0" smtClean="0">
                <a:latin typeface="Century Gothic" panose="020B0502020202020204" pitchFamily="34" charset="0"/>
              </a:rPr>
              <a:t>Inventories of public* reported and unreported** water-related events &amp; situations taking place between 1997 and 2007</a:t>
            </a:r>
            <a:endParaRPr lang="en-GB" i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923" y="5832083"/>
            <a:ext cx="4315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smtClean="0">
                <a:latin typeface="Century Gothic" panose="020B0502020202020204" pitchFamily="34" charset="0"/>
              </a:rPr>
              <a:t>* public ~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involving</a:t>
            </a:r>
            <a:r>
              <a:rPr lang="da-DK" sz="1400" i="1" dirty="0">
                <a:latin typeface="Century Gothic" panose="020B0502020202020204" pitchFamily="34" charset="0"/>
              </a:rPr>
              <a:t> </a:t>
            </a:r>
            <a:r>
              <a:rPr lang="da-DK" sz="1400" i="1" dirty="0" smtClean="0">
                <a:latin typeface="Century Gothic" panose="020B0502020202020204" pitchFamily="34" charset="0"/>
              </a:rPr>
              <a:t>&gt;4 or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involving</a:t>
            </a:r>
            <a:r>
              <a:rPr lang="da-DK" sz="1400" i="1" dirty="0" smtClean="0">
                <a:latin typeface="Century Gothic" panose="020B0502020202020204" pitchFamily="34" charset="0"/>
              </a:rPr>
              <a:t>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two</a:t>
            </a:r>
            <a:r>
              <a:rPr lang="da-DK" sz="1400" i="1" dirty="0" smtClean="0">
                <a:latin typeface="Century Gothic" panose="020B0502020202020204" pitchFamily="34" charset="0"/>
              </a:rPr>
              <a:t>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different</a:t>
            </a:r>
            <a:r>
              <a:rPr lang="da-DK" sz="1400" i="1" dirty="0" smtClean="0">
                <a:latin typeface="Century Gothic" panose="020B0502020202020204" pitchFamily="34" charset="0"/>
              </a:rPr>
              <a:t>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sectors</a:t>
            </a:r>
            <a:endParaRPr lang="da-DK" sz="1400" i="1" dirty="0" smtClean="0">
              <a:latin typeface="Century Gothic" panose="020B0502020202020204" pitchFamily="34" charset="0"/>
            </a:endParaRPr>
          </a:p>
          <a:p>
            <a:r>
              <a:rPr lang="da-DK" sz="1400" i="1" dirty="0" smtClean="0">
                <a:latin typeface="Century Gothic" panose="020B0502020202020204" pitchFamily="34" charset="0"/>
              </a:rPr>
              <a:t>**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reported</a:t>
            </a:r>
            <a:r>
              <a:rPr lang="da-DK" sz="1400" i="1" dirty="0" smtClean="0">
                <a:latin typeface="Century Gothic" panose="020B0502020202020204" pitchFamily="34" charset="0"/>
              </a:rPr>
              <a:t> or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unreported</a:t>
            </a:r>
            <a:r>
              <a:rPr lang="da-DK" sz="1400" i="1" dirty="0" smtClean="0">
                <a:latin typeface="Century Gothic" panose="020B0502020202020204" pitchFamily="34" charset="0"/>
              </a:rPr>
              <a:t> to </a:t>
            </a:r>
            <a:r>
              <a:rPr lang="da-DK" sz="1400" i="1" dirty="0" err="1" smtClean="0">
                <a:latin typeface="Century Gothic" panose="020B0502020202020204" pitchFamily="34" charset="0"/>
              </a:rPr>
              <a:t>external</a:t>
            </a:r>
            <a:r>
              <a:rPr lang="da-DK" sz="1400" i="1" dirty="0" smtClean="0">
                <a:latin typeface="Century Gothic" panose="020B0502020202020204" pitchFamily="34" charset="0"/>
              </a:rPr>
              <a:t> institutions</a:t>
            </a:r>
            <a:endParaRPr lang="en-GB" sz="1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951124"/>
              </p:ext>
            </p:extLst>
          </p:nvPr>
        </p:nvGraphicFramePr>
        <p:xfrm>
          <a:off x="2955073" y="618897"/>
          <a:ext cx="10220325" cy="584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water-related</a:t>
            </a:r>
            <a:r>
              <a:rPr lang="da-DK" dirty="0" smtClean="0"/>
              <a:t> </a:t>
            </a:r>
            <a:r>
              <a:rPr lang="da-DK" dirty="0" err="1" smtClean="0"/>
              <a:t>conflict</a:t>
            </a:r>
            <a:r>
              <a:rPr lang="da-DK" dirty="0" smtClean="0"/>
              <a:t> and </a:t>
            </a:r>
            <a:r>
              <a:rPr lang="da-DK" dirty="0" err="1" smtClean="0"/>
              <a:t>cooperation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7589" y="2861477"/>
            <a:ext cx="171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3FAFA4"/>
                </a:solidFill>
              </a:rPr>
              <a:t>Need</a:t>
            </a:r>
            <a:r>
              <a:rPr lang="da-DK" dirty="0" smtClean="0">
                <a:solidFill>
                  <a:srgbClr val="3FAFA4"/>
                </a:solidFill>
              </a:rPr>
              <a:t> for </a:t>
            </a:r>
            <a:r>
              <a:rPr lang="da-DK" dirty="0" err="1" smtClean="0">
                <a:solidFill>
                  <a:srgbClr val="3FAFA4"/>
                </a:solidFill>
              </a:rPr>
              <a:t>water</a:t>
            </a:r>
            <a:r>
              <a:rPr lang="da-DK" dirty="0" smtClean="0">
                <a:solidFill>
                  <a:srgbClr val="3FAFA4"/>
                </a:solidFill>
              </a:rPr>
              <a:t> – </a:t>
            </a:r>
            <a:r>
              <a:rPr lang="da-DK" dirty="0" err="1" smtClean="0">
                <a:solidFill>
                  <a:srgbClr val="3FAFA4"/>
                </a:solidFill>
              </a:rPr>
              <a:t>water</a:t>
            </a:r>
            <a:r>
              <a:rPr lang="da-DK" dirty="0" smtClean="0">
                <a:solidFill>
                  <a:srgbClr val="3FAFA4"/>
                </a:solidFill>
              </a:rPr>
              <a:t> </a:t>
            </a:r>
            <a:r>
              <a:rPr lang="da-DK" dirty="0" err="1" smtClean="0">
                <a:solidFill>
                  <a:srgbClr val="3FAFA4"/>
                </a:solidFill>
              </a:rPr>
              <a:t>scarcity</a:t>
            </a:r>
            <a:endParaRPr lang="en-GB" dirty="0">
              <a:solidFill>
                <a:srgbClr val="3FAFA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64340" y="2399195"/>
            <a:ext cx="1128132" cy="3230668"/>
            <a:chOff x="3864340" y="2399195"/>
            <a:chExt cx="1128132" cy="3230668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4611472" y="2399195"/>
              <a:ext cx="381000" cy="0"/>
            </a:xfrm>
            <a:prstGeom prst="straightConnector1">
              <a:avLst/>
            </a:prstGeom>
            <a:ln w="12700">
              <a:solidFill>
                <a:srgbClr val="21836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987001" y="2756565"/>
              <a:ext cx="381000" cy="0"/>
            </a:xfrm>
            <a:prstGeom prst="straightConnector1">
              <a:avLst/>
            </a:prstGeom>
            <a:ln w="12700">
              <a:solidFill>
                <a:srgbClr val="21836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864340" y="5629863"/>
              <a:ext cx="381000" cy="0"/>
            </a:xfrm>
            <a:prstGeom prst="straightConnector1">
              <a:avLst/>
            </a:prstGeom>
            <a:ln w="12700">
              <a:solidFill>
                <a:srgbClr val="21836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977589" y="3430255"/>
            <a:ext cx="197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Access – </a:t>
            </a:r>
            <a:r>
              <a:rPr lang="da-DK" dirty="0" err="1" smtClean="0">
                <a:solidFill>
                  <a:srgbClr val="FF0000"/>
                </a:solidFill>
              </a:rPr>
              <a:t>competing</a:t>
            </a:r>
            <a:r>
              <a:rPr lang="da-DK" dirty="0" smtClean="0">
                <a:solidFill>
                  <a:srgbClr val="FF0000"/>
                </a:solidFill>
              </a:rPr>
              <a:t> </a:t>
            </a:r>
            <a:r>
              <a:rPr lang="da-DK" dirty="0" err="1" smtClean="0">
                <a:solidFill>
                  <a:srgbClr val="FF0000"/>
                </a:solidFill>
              </a:rPr>
              <a:t>claims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9372" y="2216083"/>
            <a:ext cx="1392051" cy="2144750"/>
            <a:chOff x="3719372" y="2216083"/>
            <a:chExt cx="1392051" cy="214475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4276926" y="4360833"/>
              <a:ext cx="381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719372" y="2216083"/>
              <a:ext cx="381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730423" y="4189851"/>
              <a:ext cx="381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384732" y="4022578"/>
              <a:ext cx="381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372758" y="2565488"/>
            <a:ext cx="1441294" cy="3256156"/>
            <a:chOff x="3372758" y="2565488"/>
            <a:chExt cx="1441294" cy="3256156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3563258" y="5821644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671054" y="5078229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33052" y="4739976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350348" y="5453653"/>
              <a:ext cx="38100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3893146" y="2565488"/>
              <a:ext cx="38100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042756" y="3275449"/>
              <a:ext cx="38100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3372758" y="4910961"/>
              <a:ext cx="38100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992458" y="4064657"/>
            <a:ext cx="196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/>
                </a:solidFill>
              </a:rPr>
              <a:t>Rights &amp; institutions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0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Water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scarcity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scarcity</a:t>
            </a:r>
            <a:r>
              <a:rPr lang="da-DK" dirty="0" smtClean="0"/>
              <a:t> </a:t>
            </a:r>
            <a:r>
              <a:rPr lang="da-DK" dirty="0" err="1" smtClean="0"/>
              <a:t>make</a:t>
            </a:r>
            <a:r>
              <a:rPr lang="da-DK" dirty="0" smtClean="0"/>
              <a:t> </a:t>
            </a:r>
            <a:r>
              <a:rPr lang="da-DK" dirty="0" err="1" smtClean="0"/>
              <a:t>people</a:t>
            </a:r>
            <a:r>
              <a:rPr lang="da-DK" dirty="0" smtClean="0"/>
              <a:t> 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/>
              <a:t>80% of all </a:t>
            </a:r>
            <a:r>
              <a:rPr lang="da-DK" dirty="0" err="1" smtClean="0"/>
              <a:t>water-related</a:t>
            </a:r>
            <a:r>
              <a:rPr lang="da-DK" dirty="0" smtClean="0"/>
              <a:t> events </a:t>
            </a:r>
            <a:r>
              <a:rPr lang="da-DK" dirty="0" err="1" smtClean="0"/>
              <a:t>took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beginning</a:t>
            </a:r>
            <a:r>
              <a:rPr lang="da-DK" dirty="0" smtClean="0"/>
              <a:t> </a:t>
            </a:r>
            <a:r>
              <a:rPr lang="da-DK" dirty="0" err="1" smtClean="0"/>
              <a:t>during</a:t>
            </a:r>
            <a:r>
              <a:rPr lang="da-DK" dirty="0" smtClean="0"/>
              <a:t> the dry </a:t>
            </a:r>
            <a:r>
              <a:rPr lang="da-DK" dirty="0" err="1" smtClean="0"/>
              <a:t>season</a:t>
            </a: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dirty="0" smtClean="0"/>
              <a:t>but 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not </a:t>
            </a:r>
            <a:r>
              <a:rPr lang="da-DK" dirty="0" err="1" smtClean="0"/>
              <a:t>necessarily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conflictively</a:t>
            </a:r>
            <a:endParaRPr lang="da-DK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err="1" smtClean="0"/>
              <a:t>conflictive</a:t>
            </a:r>
            <a:r>
              <a:rPr lang="da-DK" dirty="0" smtClean="0"/>
              <a:t> events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no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 more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likely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dirty="0" err="1" smtClean="0"/>
              <a:t>during</a:t>
            </a:r>
            <a:r>
              <a:rPr lang="da-DK" dirty="0" smtClean="0"/>
              <a:t> the dry </a:t>
            </a:r>
            <a:r>
              <a:rPr lang="da-DK" dirty="0" err="1" smtClean="0"/>
              <a:t>season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</a:t>
            </a:r>
            <a:r>
              <a:rPr lang="da-DK" dirty="0" err="1" smtClean="0"/>
              <a:t>during</a:t>
            </a:r>
            <a:r>
              <a:rPr lang="da-DK" dirty="0" smtClean="0"/>
              <a:t> the </a:t>
            </a:r>
            <a:r>
              <a:rPr lang="da-DK" dirty="0" err="1" smtClean="0"/>
              <a:t>rainy</a:t>
            </a:r>
            <a:r>
              <a:rPr lang="da-DK" dirty="0" smtClean="0"/>
              <a:t> </a:t>
            </a:r>
            <a:r>
              <a:rPr lang="da-DK" dirty="0" err="1" smtClean="0"/>
              <a:t>season</a:t>
            </a:r>
            <a:endParaRPr lang="da-DK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no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straight</a:t>
            </a:r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-forward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correlation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climatically</a:t>
            </a:r>
            <a:r>
              <a:rPr lang="da-DK" dirty="0" smtClean="0"/>
              <a:t> </a:t>
            </a:r>
            <a:r>
              <a:rPr lang="da-DK" dirty="0" err="1" smtClean="0"/>
              <a:t>determined</a:t>
            </a:r>
            <a:r>
              <a:rPr lang="da-DK" dirty="0" smtClean="0"/>
              <a:t> </a:t>
            </a:r>
            <a:r>
              <a:rPr lang="da-DK" dirty="0" err="1" smtClean="0"/>
              <a:t>water</a:t>
            </a:r>
            <a:r>
              <a:rPr lang="da-DK" dirty="0" smtClean="0"/>
              <a:t> </a:t>
            </a:r>
            <a:r>
              <a:rPr lang="da-DK" dirty="0" err="1" smtClean="0"/>
              <a:t>availability</a:t>
            </a:r>
            <a:r>
              <a:rPr lang="da-DK" dirty="0" smtClean="0"/>
              <a:t>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/>
              <a:t>the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conflictive</a:t>
            </a:r>
            <a:r>
              <a:rPr lang="da-DK" dirty="0" smtClean="0"/>
              <a:t> events per </a:t>
            </a:r>
            <a:r>
              <a:rPr lang="da-DK" dirty="0" err="1" smtClean="0"/>
              <a:t>household</a:t>
            </a:r>
            <a:r>
              <a:rPr lang="da-DK" dirty="0" smtClean="0"/>
              <a:t> </a:t>
            </a:r>
            <a:r>
              <a:rPr lang="da-DK" sz="2000" i="1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– link</a:t>
            </a:r>
            <a:r>
              <a:rPr lang="da-DK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/>
              <a:t>the </a:t>
            </a:r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intensity</a:t>
            </a:r>
            <a:r>
              <a:rPr lang="da-DK" dirty="0" smtClean="0"/>
              <a:t> of </a:t>
            </a:r>
            <a:r>
              <a:rPr lang="da-DK" dirty="0" err="1" smtClean="0"/>
              <a:t>conflictive</a:t>
            </a:r>
            <a:r>
              <a:rPr lang="da-DK" dirty="0" smtClean="0"/>
              <a:t> events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39155" y="5215050"/>
            <a:ext cx="80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–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4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703388" y="2276475"/>
            <a:ext cx="86407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indent="-539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48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009999"/>
              </a:buClr>
              <a:buFontTx/>
              <a:buNone/>
            </a:pPr>
            <a:endParaRPr lang="en-GB" altLang="en-US" sz="2000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703388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GB" altLang="en-US" sz="3600">
              <a:solidFill>
                <a:schemeClr val="bg1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22301" y="179995"/>
            <a:ext cx="10221190" cy="166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3200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…. extent </a:t>
            </a:r>
            <a: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of water-related conflict &amp; cooperation</a:t>
            </a:r>
          </a:p>
        </p:txBody>
      </p:sp>
      <p:pic>
        <p:nvPicPr>
          <p:cNvPr id="107533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088" y="2581569"/>
            <a:ext cx="4813012" cy="3855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3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1" y="2669177"/>
            <a:ext cx="4813011" cy="3855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22301" y="1710793"/>
            <a:ext cx="4032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Number</a:t>
            </a:r>
            <a:r>
              <a:rPr lang="en-GB" altLang="en-US" sz="1400" dirty="0">
                <a:latin typeface="Century Gothic" panose="020B0502020202020204" pitchFamily="34" charset="0"/>
              </a:rPr>
              <a:t> of water-related events per rural household by annual average precipitation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167438" y="1639161"/>
            <a:ext cx="44373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Conflictive water-related events as percentage </a:t>
            </a:r>
            <a:r>
              <a:rPr lang="en-GB" altLang="en-US" sz="1400" dirty="0">
                <a:latin typeface="Century Gothic" panose="020B0502020202020204" pitchFamily="34" charset="0"/>
              </a:rPr>
              <a:t>of total number of water-related events by annual average precipitation</a:t>
            </a:r>
          </a:p>
        </p:txBody>
      </p:sp>
      <p:sp>
        <p:nvSpPr>
          <p:cNvPr id="107537" name="Oval 17"/>
          <p:cNvSpPr>
            <a:spLocks noChangeArrowheads="1"/>
          </p:cNvSpPr>
          <p:nvPr/>
        </p:nvSpPr>
        <p:spPr bwMode="auto">
          <a:xfrm rot="-849458">
            <a:off x="7007944" y="3953306"/>
            <a:ext cx="647700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38" name="AutoShape 18"/>
          <p:cNvSpPr>
            <a:spLocks/>
          </p:cNvSpPr>
          <p:nvPr/>
        </p:nvSpPr>
        <p:spPr bwMode="auto">
          <a:xfrm>
            <a:off x="7954094" y="3161143"/>
            <a:ext cx="1295400" cy="2160588"/>
          </a:xfrm>
          <a:prstGeom prst="accentCallout1">
            <a:avLst>
              <a:gd name="adj1" fmla="val 5292"/>
              <a:gd name="adj2" fmla="val -5884"/>
              <a:gd name="adj3" fmla="val 35634"/>
              <a:gd name="adj4" fmla="val -31741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400"/>
              <a:t>greater likelihood of conflictive events </a:t>
            </a:r>
            <a:br>
              <a:rPr lang="en-GB" altLang="en-US" sz="1400"/>
            </a:br>
            <a:r>
              <a:rPr lang="en-GB" altLang="en-US" sz="1400"/>
              <a:t>does not correlate with climatically determined water availability</a:t>
            </a:r>
            <a:endParaRPr lang="en-US" altLang="en-US" sz="1400"/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 rot="-1758712">
            <a:off x="1415336" y="3047856"/>
            <a:ext cx="1065212" cy="576262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7540" name="AutoShape 20"/>
          <p:cNvSpPr>
            <a:spLocks/>
          </p:cNvSpPr>
          <p:nvPr/>
        </p:nvSpPr>
        <p:spPr bwMode="auto">
          <a:xfrm>
            <a:off x="2640886" y="2789094"/>
            <a:ext cx="1295400" cy="2132013"/>
          </a:xfrm>
          <a:prstGeom prst="accentCallout1">
            <a:avLst>
              <a:gd name="adj1" fmla="val 5361"/>
              <a:gd name="adj2" fmla="val -5884"/>
              <a:gd name="adj3" fmla="val 13181"/>
              <a:gd name="adj4" fmla="val -17278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400" dirty="0"/>
              <a:t>higher number of water-related events does not correlate with climatically determined water availability</a:t>
            </a:r>
            <a:endParaRPr lang="en-US" altLang="en-US" sz="1400" dirty="0"/>
          </a:p>
        </p:txBody>
      </p:sp>
      <p:sp>
        <p:nvSpPr>
          <p:cNvPr id="3" name="TextBox 2">
            <a:hlinkClick r:id="rId5" action="ppaction://hlinkpres?slideindex=7&amp;slidetitle=Water scarcity"/>
          </p:cNvPr>
          <p:cNvSpPr txBox="1"/>
          <p:nvPr/>
        </p:nvSpPr>
        <p:spPr>
          <a:xfrm>
            <a:off x="10344150" y="6133171"/>
            <a:ext cx="116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/>
              <a:t>– </a:t>
            </a:r>
            <a:r>
              <a:rPr lang="da-DK" i="1" dirty="0" smtClean="0">
                <a:hlinkClick r:id="rId6" action="ppaction://hlinksldjump"/>
              </a:rPr>
              <a:t>back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057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2" grpId="0"/>
      <p:bldP spid="107535" grpId="0"/>
      <p:bldP spid="107536" grpId="0"/>
      <p:bldP spid="107537" grpId="0" animBg="1"/>
      <p:bldP spid="107538" grpId="0" animBg="1"/>
      <p:bldP spid="107539" grpId="0" animBg="1"/>
      <p:bldP spid="10754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5191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sz="3200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….intensity</a:t>
            </a:r>
            <a:r>
              <a:rPr lang="en-GB" altLang="en-US" sz="32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of water-related conflict &amp; cooperation</a:t>
            </a:r>
            <a:r>
              <a:rPr lang="en-GB" altLang="en-US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altLang="en-US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altLang="en-US" sz="3200" dirty="0">
              <a:solidFill>
                <a:srgbClr val="A6A6A6"/>
              </a:solidFill>
            </a:endParaRPr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923645" y="1912937"/>
            <a:ext cx="4830764" cy="4423207"/>
            <a:chOff x="113" y="1723"/>
            <a:chExt cx="2674" cy="2443"/>
          </a:xfrm>
        </p:grpSpPr>
        <p:pic>
          <p:nvPicPr>
            <p:cNvPr id="9245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024"/>
              <a:ext cx="2674" cy="2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6" name="Text Box 42"/>
            <p:cNvSpPr txBox="1">
              <a:spLocks noChangeArrowheads="1"/>
            </p:cNvSpPr>
            <p:nvPr/>
          </p:nvSpPr>
          <p:spPr bwMode="auto">
            <a:xfrm>
              <a:off x="304" y="1723"/>
              <a:ext cx="2222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en-US" sz="1600" dirty="0" err="1"/>
                <a:t>Intensity</a:t>
              </a:r>
              <a:r>
                <a:rPr lang="da-DK" altLang="en-US" sz="1600" dirty="0"/>
                <a:t> of </a:t>
              </a:r>
              <a:r>
                <a:rPr lang="da-DK" altLang="en-US" sz="1600" dirty="0" err="1">
                  <a:solidFill>
                    <a:schemeClr val="accent2">
                      <a:lumMod val="75000"/>
                    </a:schemeClr>
                  </a:solidFill>
                </a:rPr>
                <a:t>conflictive</a:t>
              </a:r>
              <a:r>
                <a:rPr lang="da-DK" altLang="en-US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da-DK" altLang="en-US" sz="1600" dirty="0"/>
                <a:t>events </a:t>
              </a:r>
              <a:r>
                <a:rPr lang="da-DK" altLang="en-US" sz="1400" dirty="0"/>
                <a:t>(n=3,132 events)</a:t>
              </a:r>
              <a:endParaRPr lang="en-US" altLang="en-US" sz="1400" dirty="0"/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5951539" y="1912938"/>
            <a:ext cx="4799588" cy="4423206"/>
            <a:chOff x="2789" y="1723"/>
            <a:chExt cx="2674" cy="2443"/>
          </a:xfrm>
        </p:grpSpPr>
        <p:pic>
          <p:nvPicPr>
            <p:cNvPr id="9243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024"/>
              <a:ext cx="2674" cy="2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4" name="Text Box 43"/>
            <p:cNvSpPr txBox="1">
              <a:spLocks noChangeArrowheads="1"/>
            </p:cNvSpPr>
            <p:nvPr/>
          </p:nvSpPr>
          <p:spPr bwMode="auto">
            <a:xfrm>
              <a:off x="2982" y="1723"/>
              <a:ext cx="208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en-US" sz="1600" dirty="0" err="1"/>
                <a:t>Intensity</a:t>
              </a:r>
              <a:r>
                <a:rPr lang="da-DK" altLang="en-US" sz="1600" dirty="0"/>
                <a:t> of </a:t>
              </a:r>
              <a:r>
                <a:rPr lang="da-DK" altLang="en-US" sz="1600" dirty="0" err="1">
                  <a:solidFill>
                    <a:schemeClr val="accent2">
                      <a:lumMod val="75000"/>
                    </a:schemeClr>
                  </a:solidFill>
                </a:rPr>
                <a:t>cooperative</a:t>
              </a:r>
              <a:r>
                <a:rPr lang="da-DK" altLang="en-US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da-DK" altLang="en-US" sz="1600" dirty="0"/>
                <a:t>events </a:t>
              </a:r>
              <a:r>
                <a:rPr lang="da-DK" altLang="en-US" sz="1400" dirty="0"/>
                <a:t>(n=2,953 events)</a:t>
              </a:r>
              <a:endParaRPr lang="en-US" altLang="en-US" sz="1400" dirty="0"/>
            </a:p>
          </p:txBody>
        </p: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8027602" y="4057497"/>
            <a:ext cx="1584325" cy="1254125"/>
            <a:chOff x="3923" y="2931"/>
            <a:chExt cx="998" cy="790"/>
          </a:xfrm>
        </p:grpSpPr>
        <p:sp>
          <p:nvSpPr>
            <p:cNvPr id="9240" name="Line 49"/>
            <p:cNvSpPr>
              <a:spLocks noChangeShapeType="1"/>
            </p:cNvSpPr>
            <p:nvPr/>
          </p:nvSpPr>
          <p:spPr bwMode="auto">
            <a:xfrm flipH="1" flipV="1">
              <a:off x="3969" y="3113"/>
              <a:ext cx="181" cy="31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Line 51"/>
            <p:cNvSpPr>
              <a:spLocks noChangeShapeType="1"/>
            </p:cNvSpPr>
            <p:nvPr/>
          </p:nvSpPr>
          <p:spPr bwMode="auto">
            <a:xfrm flipV="1">
              <a:off x="4513" y="2931"/>
              <a:ext cx="408" cy="5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Text Box 52"/>
            <p:cNvSpPr txBox="1">
              <a:spLocks noChangeArrowheads="1"/>
            </p:cNvSpPr>
            <p:nvPr/>
          </p:nvSpPr>
          <p:spPr bwMode="auto">
            <a:xfrm>
              <a:off x="3923" y="3430"/>
              <a:ext cx="7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en-US" sz="1200" dirty="0" err="1"/>
                <a:t>least</a:t>
              </a:r>
              <a:r>
                <a:rPr lang="da-DK" altLang="en-US" sz="1200" dirty="0"/>
                <a:t> </a:t>
              </a:r>
              <a:r>
                <a:rPr lang="da-DK" altLang="en-US" sz="1200" dirty="0" err="1"/>
                <a:t>cooperative</a:t>
              </a:r>
              <a:endParaRPr lang="en-US" altLang="en-US" sz="1200" dirty="0"/>
            </a:p>
          </p:txBody>
        </p:sp>
      </p:grpSp>
      <p:grpSp>
        <p:nvGrpSpPr>
          <p:cNvPr id="74" name="Group 67"/>
          <p:cNvGrpSpPr>
            <a:grpSpLocks/>
          </p:cNvGrpSpPr>
          <p:nvPr/>
        </p:nvGrpSpPr>
        <p:grpSpPr bwMode="auto">
          <a:xfrm>
            <a:off x="7031038" y="3897316"/>
            <a:ext cx="1370013" cy="965200"/>
            <a:chOff x="3242" y="2886"/>
            <a:chExt cx="863" cy="608"/>
          </a:xfrm>
        </p:grpSpPr>
        <p:sp>
          <p:nvSpPr>
            <p:cNvPr id="9237" name="Line 53"/>
            <p:cNvSpPr>
              <a:spLocks noChangeShapeType="1"/>
            </p:cNvSpPr>
            <p:nvPr/>
          </p:nvSpPr>
          <p:spPr bwMode="auto">
            <a:xfrm flipH="1">
              <a:off x="3833" y="2886"/>
              <a:ext cx="272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Line 54"/>
            <p:cNvSpPr>
              <a:spLocks noChangeShapeType="1"/>
            </p:cNvSpPr>
            <p:nvPr/>
          </p:nvSpPr>
          <p:spPr bwMode="auto">
            <a:xfrm>
              <a:off x="3379" y="2931"/>
              <a:ext cx="45" cy="18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Text Box 55"/>
            <p:cNvSpPr txBox="1">
              <a:spLocks noChangeArrowheads="1"/>
            </p:cNvSpPr>
            <p:nvPr/>
          </p:nvSpPr>
          <p:spPr bwMode="auto">
            <a:xfrm>
              <a:off x="3242" y="3203"/>
              <a:ext cx="7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en-US" sz="1200" dirty="0" err="1"/>
                <a:t>intermediate</a:t>
              </a:r>
              <a:r>
                <a:rPr lang="da-DK" altLang="en-US" sz="1200" dirty="0"/>
                <a:t> </a:t>
              </a:r>
              <a:r>
                <a:rPr lang="da-DK" altLang="en-US" sz="1200" dirty="0" err="1"/>
                <a:t>cooperative</a:t>
              </a:r>
              <a:endParaRPr lang="en-US" altLang="en-US" sz="1200" dirty="0"/>
            </a:p>
          </p:txBody>
        </p:sp>
      </p:grpSp>
      <p:grpSp>
        <p:nvGrpSpPr>
          <p:cNvPr id="78" name="Group 64"/>
          <p:cNvGrpSpPr>
            <a:grpSpLocks/>
          </p:cNvGrpSpPr>
          <p:nvPr/>
        </p:nvGrpSpPr>
        <p:grpSpPr bwMode="auto">
          <a:xfrm>
            <a:off x="1443038" y="3561563"/>
            <a:ext cx="1081088" cy="566738"/>
            <a:chOff x="407" y="2710"/>
            <a:chExt cx="681" cy="357"/>
          </a:xfrm>
        </p:grpSpPr>
        <p:sp>
          <p:nvSpPr>
            <p:cNvPr id="9235" name="Text Box 46"/>
            <p:cNvSpPr txBox="1">
              <a:spLocks noChangeArrowheads="1"/>
            </p:cNvSpPr>
            <p:nvPr/>
          </p:nvSpPr>
          <p:spPr bwMode="auto">
            <a:xfrm>
              <a:off x="407" y="2710"/>
              <a:ext cx="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en-US" sz="1200" dirty="0" err="1"/>
                <a:t>least</a:t>
              </a:r>
              <a:r>
                <a:rPr lang="da-DK" altLang="en-US" sz="1200" dirty="0"/>
                <a:t> </a:t>
              </a:r>
              <a:r>
                <a:rPr lang="da-DK" altLang="en-US" sz="1200" dirty="0" err="1"/>
                <a:t>conflictive</a:t>
              </a:r>
              <a:endParaRPr lang="en-US" altLang="en-US" sz="1200" dirty="0"/>
            </a:p>
          </p:txBody>
        </p:sp>
        <p:sp>
          <p:nvSpPr>
            <p:cNvPr id="9236" name="Line 57"/>
            <p:cNvSpPr>
              <a:spLocks noChangeShapeType="1"/>
            </p:cNvSpPr>
            <p:nvPr/>
          </p:nvSpPr>
          <p:spPr bwMode="auto">
            <a:xfrm>
              <a:off x="703" y="3021"/>
              <a:ext cx="0" cy="4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" name="Group 65"/>
          <p:cNvGrpSpPr>
            <a:grpSpLocks/>
          </p:cNvGrpSpPr>
          <p:nvPr/>
        </p:nvGrpSpPr>
        <p:grpSpPr bwMode="auto">
          <a:xfrm>
            <a:off x="2201854" y="2997200"/>
            <a:ext cx="1081087" cy="935038"/>
            <a:chOff x="793" y="2387"/>
            <a:chExt cx="681" cy="589"/>
          </a:xfrm>
        </p:grpSpPr>
        <p:sp>
          <p:nvSpPr>
            <p:cNvPr id="9233" name="Text Box 45"/>
            <p:cNvSpPr txBox="1">
              <a:spLocks noChangeArrowheads="1"/>
            </p:cNvSpPr>
            <p:nvPr/>
          </p:nvSpPr>
          <p:spPr bwMode="auto">
            <a:xfrm>
              <a:off x="793" y="2387"/>
              <a:ext cx="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en-US" sz="1200" dirty="0"/>
                <a:t>most </a:t>
              </a:r>
              <a:r>
                <a:rPr lang="da-DK" altLang="en-US" sz="1200" dirty="0" err="1"/>
                <a:t>conflictive</a:t>
              </a:r>
              <a:endParaRPr lang="en-US" altLang="en-US" sz="1200" dirty="0"/>
            </a:p>
          </p:txBody>
        </p:sp>
        <p:sp>
          <p:nvSpPr>
            <p:cNvPr id="9234" name="Line 58"/>
            <p:cNvSpPr>
              <a:spLocks noChangeShapeType="1"/>
            </p:cNvSpPr>
            <p:nvPr/>
          </p:nvSpPr>
          <p:spPr bwMode="auto">
            <a:xfrm>
              <a:off x="1111" y="2750"/>
              <a:ext cx="0" cy="22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4" name="Group 66"/>
          <p:cNvGrpSpPr>
            <a:grpSpLocks/>
          </p:cNvGrpSpPr>
          <p:nvPr/>
        </p:nvGrpSpPr>
        <p:grpSpPr bwMode="auto">
          <a:xfrm>
            <a:off x="3684589" y="3127378"/>
            <a:ext cx="1403350" cy="877888"/>
            <a:chOff x="1361" y="2469"/>
            <a:chExt cx="884" cy="553"/>
          </a:xfrm>
        </p:grpSpPr>
        <p:sp>
          <p:nvSpPr>
            <p:cNvPr id="9229" name="Text Box 47"/>
            <p:cNvSpPr txBox="1">
              <a:spLocks noChangeArrowheads="1"/>
            </p:cNvSpPr>
            <p:nvPr/>
          </p:nvSpPr>
          <p:spPr bwMode="auto">
            <a:xfrm>
              <a:off x="1451" y="2469"/>
              <a:ext cx="7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en-US" sz="1200" dirty="0" err="1"/>
                <a:t>intermediate</a:t>
              </a:r>
              <a:r>
                <a:rPr lang="da-DK" altLang="en-US" sz="1200" dirty="0"/>
                <a:t> </a:t>
              </a:r>
              <a:r>
                <a:rPr lang="da-DK" altLang="en-US" sz="1200" dirty="0" err="1"/>
                <a:t>conflictive</a:t>
              </a:r>
              <a:endParaRPr lang="en-US" altLang="en-US" sz="1200" dirty="0"/>
            </a:p>
          </p:txBody>
        </p:sp>
        <p:sp>
          <p:nvSpPr>
            <p:cNvPr id="9230" name="Line 59"/>
            <p:cNvSpPr>
              <a:spLocks noChangeShapeType="1"/>
            </p:cNvSpPr>
            <p:nvPr/>
          </p:nvSpPr>
          <p:spPr bwMode="auto">
            <a:xfrm flipH="1">
              <a:off x="1361" y="2886"/>
              <a:ext cx="90" cy="1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1" name="Line 60"/>
            <p:cNvSpPr>
              <a:spLocks noChangeShapeType="1"/>
            </p:cNvSpPr>
            <p:nvPr/>
          </p:nvSpPr>
          <p:spPr bwMode="auto">
            <a:xfrm>
              <a:off x="2154" y="2899"/>
              <a:ext cx="91" cy="9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2" name="Line 61"/>
            <p:cNvSpPr>
              <a:spLocks noChangeShapeType="1"/>
            </p:cNvSpPr>
            <p:nvPr/>
          </p:nvSpPr>
          <p:spPr bwMode="auto">
            <a:xfrm flipH="1">
              <a:off x="1898" y="2886"/>
              <a:ext cx="75" cy="9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9" name="Group 72"/>
          <p:cNvGrpSpPr>
            <a:grpSpLocks/>
          </p:cNvGrpSpPr>
          <p:nvPr/>
        </p:nvGrpSpPr>
        <p:grpSpPr bwMode="auto">
          <a:xfrm>
            <a:off x="8708415" y="4048078"/>
            <a:ext cx="1225550" cy="590550"/>
            <a:chOff x="4285" y="2932"/>
            <a:chExt cx="772" cy="372"/>
          </a:xfrm>
        </p:grpSpPr>
        <p:sp>
          <p:nvSpPr>
            <p:cNvPr id="9227" name="Text Box 48"/>
            <p:cNvSpPr txBox="1">
              <a:spLocks noChangeArrowheads="1"/>
            </p:cNvSpPr>
            <p:nvPr/>
          </p:nvSpPr>
          <p:spPr bwMode="auto">
            <a:xfrm>
              <a:off x="4285" y="3013"/>
              <a:ext cx="772" cy="291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a-DK" altLang="en-US" sz="1200" dirty="0"/>
                <a:t>most </a:t>
              </a:r>
              <a:r>
                <a:rPr lang="da-DK" altLang="en-US" sz="1200" dirty="0" err="1"/>
                <a:t>cooperative</a:t>
              </a:r>
              <a:endParaRPr lang="en-US" altLang="en-US" sz="1200" dirty="0"/>
            </a:p>
          </p:txBody>
        </p:sp>
        <p:sp>
          <p:nvSpPr>
            <p:cNvPr id="9228" name="Line 71"/>
            <p:cNvSpPr>
              <a:spLocks noChangeShapeType="1"/>
            </p:cNvSpPr>
            <p:nvPr/>
          </p:nvSpPr>
          <p:spPr bwMode="auto">
            <a:xfrm>
              <a:off x="4649" y="2932"/>
              <a:ext cx="0" cy="9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0952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2185</TotalTime>
  <Words>1000</Words>
  <Application>Microsoft Office PowerPoint</Application>
  <PresentationFormat>Widescreen</PresentationFormat>
  <Paragraphs>156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Tw Cen MT Condensed Extra Bold</vt:lpstr>
      <vt:lpstr>Wingdings</vt:lpstr>
      <vt:lpstr>Wingdings 2</vt:lpstr>
      <vt:lpstr>Wingdings 3</vt:lpstr>
      <vt:lpstr>Office Theme</vt:lpstr>
      <vt:lpstr>Water-related conflict and cooperation</vt:lpstr>
      <vt:lpstr>PowerPoint Presentation</vt:lpstr>
      <vt:lpstr>PowerPoint Presentation</vt:lpstr>
      <vt:lpstr>PowerPoint Presentation</vt:lpstr>
      <vt:lpstr>PowerPoint Presentation</vt:lpstr>
      <vt:lpstr>What is water-related conflict and cooperation about?</vt:lpstr>
      <vt:lpstr>Water scarcity</vt:lpstr>
      <vt:lpstr>PowerPoint Presentation</vt:lpstr>
      <vt:lpstr>….intensity of water-related conflict &amp; cooperation </vt:lpstr>
      <vt:lpstr>Loss of access due to</vt:lpstr>
      <vt:lpstr>Rights &amp; institutions  … in the context of inequality and limited institutional capacity</vt:lpstr>
      <vt:lpstr>Forskellige sæt af rettigheder som støtte for krav om vand</vt:lpstr>
      <vt:lpstr>Implementation of (irrigation) water governance reform</vt:lpstr>
      <vt:lpstr>The territorial dimension of irrigation  – more than topography</vt:lpstr>
      <vt:lpstr>The territorial dimension of irrigation  – land-based inequality</vt:lpstr>
      <vt:lpstr>A short note on methodology</vt:lpstr>
      <vt:lpstr>The political economy of water governance reform implementation</vt:lpstr>
      <vt:lpstr>The political economy of water governance reform implementation – reinforcing &amp; adding a new dimension to existing inequalities</vt:lpstr>
      <vt:lpstr>Some implications for enhancing contribution to  SDG2  SDG6  SDG10  SDG13   SDG16</vt:lpstr>
    </vt:vector>
  </TitlesOfParts>
  <Company>DIIS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Helle Munk Ravnborg</dc:creator>
  <cp:lastModifiedBy>Julius Jackson (ESA)</cp:lastModifiedBy>
  <cp:revision>75</cp:revision>
  <dcterms:created xsi:type="dcterms:W3CDTF">2017-06-20T09:54:14Z</dcterms:created>
  <dcterms:modified xsi:type="dcterms:W3CDTF">2017-06-22T06:59:13Z</dcterms:modified>
</cp:coreProperties>
</file>