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4"/>
  </p:notesMasterIdLst>
  <p:sldIdLst>
    <p:sldId id="361" r:id="rId6"/>
    <p:sldId id="377" r:id="rId7"/>
    <p:sldId id="366" r:id="rId8"/>
    <p:sldId id="386" r:id="rId9"/>
    <p:sldId id="387" r:id="rId10"/>
    <p:sldId id="388" r:id="rId11"/>
    <p:sldId id="335" r:id="rId12"/>
    <p:sldId id="390" r:id="rId13"/>
  </p:sldIdLst>
  <p:sldSz cx="9144000" cy="6858000" type="screen4x3"/>
  <p:notesSz cx="6794500" cy="9931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0504D"/>
    <a:srgbClr val="4E8542"/>
    <a:srgbClr val="F2DCDB"/>
    <a:srgbClr val="EEECE1"/>
    <a:srgbClr val="E46C0A"/>
    <a:srgbClr val="4F6228"/>
    <a:srgbClr val="EBF1DE"/>
    <a:srgbClr val="0070C0"/>
    <a:srgbClr val="DCE6F2"/>
    <a:srgbClr val="CC5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43" autoAdjust="0"/>
    <p:restoredTop sz="58621" autoAdjust="0"/>
  </p:normalViewPr>
  <p:slideViewPr>
    <p:cSldViewPr>
      <p:cViewPr varScale="1">
        <p:scale>
          <a:sx n="52" d="100"/>
          <a:sy n="52" d="100"/>
        </p:scale>
        <p:origin x="1709" y="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D3ED6C2-3680-4017-BD0C-84BE8F02A588}" type="datetimeFigureOut">
              <a:rPr lang="en-US"/>
              <a:pPr>
                <a:defRPr/>
              </a:pPr>
              <a:t>6/23/2017</a:t>
            </a:fld>
            <a:endParaRPr lang="en-US" dirty="0"/>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C425CB4-3084-4158-B231-E55A23E605E3}" type="slidenum">
              <a:rPr lang="en-US"/>
              <a:pPr>
                <a:defRPr/>
              </a:pPr>
              <a:t>‹#›</a:t>
            </a:fld>
            <a:endParaRPr lang="en-US" dirty="0"/>
          </a:p>
        </p:txBody>
      </p:sp>
    </p:spTree>
    <p:extLst>
      <p:ext uri="{BB962C8B-B14F-4D97-AF65-F5344CB8AC3E}">
        <p14:creationId xmlns:p14="http://schemas.microsoft.com/office/powerpoint/2010/main" val="28040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0" i="0" dirty="0" smtClean="0"/>
              <a:t>Given the ambition of the Agenda 2030 and the striking global challenges it seeks to address, over the past eighteen months there has been a renewed commitment at FAO to deepen its contributions to sustainable peace in its mandated areas of expertise, competence and comparative advantage. </a:t>
            </a:r>
          </a:p>
        </p:txBody>
      </p:sp>
      <p:sp>
        <p:nvSpPr>
          <p:cNvPr id="4" name="Slide Number Placeholder 3"/>
          <p:cNvSpPr>
            <a:spLocks noGrp="1"/>
          </p:cNvSpPr>
          <p:nvPr>
            <p:ph type="sldNum" sz="quarter" idx="10"/>
          </p:nvPr>
        </p:nvSpPr>
        <p:spPr/>
        <p:txBody>
          <a:bodyPr/>
          <a:lstStyle/>
          <a:p>
            <a:pPr>
              <a:defRPr/>
            </a:pPr>
            <a:fld id="{8C425CB4-3084-4158-B231-E55A23E605E3}" type="slidenum">
              <a:rPr lang="en-US" smtClean="0"/>
              <a:pPr>
                <a:defRPr/>
              </a:pPr>
              <a:t>1</a:t>
            </a:fld>
            <a:endParaRPr lang="en-US" dirty="0"/>
          </a:p>
        </p:txBody>
      </p:sp>
    </p:spTree>
    <p:extLst>
      <p:ext uri="{BB962C8B-B14F-4D97-AF65-F5344CB8AC3E}">
        <p14:creationId xmlns:p14="http://schemas.microsoft.com/office/powerpoint/2010/main" val="1810968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400" eaLnBrk="1" hangingPunct="1">
              <a:spcBef>
                <a:spcPct val="0"/>
              </a:spcBef>
            </a:pPr>
            <a:r>
              <a:rPr lang="en-GB" altLang="en-US" sz="1200" b="0" dirty="0" smtClean="0"/>
              <a:t>The 2030 Agenda offers a vision for food and agriculture as enablers of sustainable development. </a:t>
            </a:r>
          </a:p>
          <a:p>
            <a:pPr defTabSz="914400" eaLnBrk="1" hangingPunct="1">
              <a:spcBef>
                <a:spcPct val="0"/>
              </a:spcBef>
            </a:pPr>
            <a:endParaRPr lang="en-GB" altLang="en-US" sz="1200" b="0" dirty="0" smtClean="0"/>
          </a:p>
          <a:p>
            <a:pPr defTabSz="914400" eaLnBrk="1" hangingPunct="1">
              <a:spcBef>
                <a:spcPct val="0"/>
              </a:spcBef>
            </a:pPr>
            <a:r>
              <a:rPr lang="en-GB" altLang="en-US" sz="1200" b="0" dirty="0" smtClean="0"/>
              <a:t>Targets relating to food and agriculture go far beyond SDG 1 (No Poverty) and SDG2 (Zero Hunger) to practically all 17 goals.</a:t>
            </a:r>
          </a:p>
        </p:txBody>
      </p:sp>
      <p:sp>
        <p:nvSpPr>
          <p:cNvPr id="4" name="Slide Number Placeholder 3"/>
          <p:cNvSpPr>
            <a:spLocks noGrp="1"/>
          </p:cNvSpPr>
          <p:nvPr>
            <p:ph type="sldNum" sz="quarter" idx="10"/>
          </p:nvPr>
        </p:nvSpPr>
        <p:spPr/>
        <p:txBody>
          <a:bodyPr/>
          <a:lstStyle/>
          <a:p>
            <a:pPr>
              <a:defRPr/>
            </a:pPr>
            <a:fld id="{8C425CB4-3084-4158-B231-E55A23E605E3}" type="slidenum">
              <a:rPr lang="en-US" smtClean="0"/>
              <a:pPr>
                <a:defRPr/>
              </a:pPr>
              <a:t>2</a:t>
            </a:fld>
            <a:endParaRPr lang="en-US" dirty="0"/>
          </a:p>
        </p:txBody>
      </p:sp>
    </p:spTree>
    <p:extLst>
      <p:ext uri="{BB962C8B-B14F-4D97-AF65-F5344CB8AC3E}">
        <p14:creationId xmlns:p14="http://schemas.microsoft.com/office/powerpoint/2010/main" val="2155592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eaLnBrk="0" fontAlgn="base" hangingPunct="0"/>
            <a:r>
              <a:rPr lang="en-US" sz="1200" kern="1200" dirty="0" smtClean="0">
                <a:solidFill>
                  <a:schemeClr val="tx1"/>
                </a:solidFill>
                <a:effectLst/>
                <a:latin typeface="+mn-lt"/>
                <a:ea typeface="+mn-ea"/>
                <a:cs typeface="+mn-cs"/>
              </a:rPr>
              <a:t>The MDGs neither explicitly nor adequately addressed the worrying trend in conflicts worldwide. The </a:t>
            </a:r>
            <a:r>
              <a:rPr lang="en-US" sz="1200" b="1" kern="1200" dirty="0" smtClean="0">
                <a:solidFill>
                  <a:schemeClr val="tx1"/>
                </a:solidFill>
                <a:effectLst/>
                <a:latin typeface="+mn-lt"/>
                <a:ea typeface="+mn-ea"/>
                <a:cs typeface="+mn-cs"/>
              </a:rPr>
              <a:t>2030 Agenda for Sustainable Development calls for more collaborative approaches to conflict prevention, mitigation, resolution and recovery</a:t>
            </a: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 key overarching message is to “leave no-one behind”. </a:t>
            </a:r>
          </a:p>
          <a:p>
            <a:pPr eaLnBrk="0" fontAlgn="base" hangingPunct="0"/>
            <a:endParaRPr lang="en-US"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The 2030 Agenda recognizes peace as a vital threshold condition for development as well as a development outcome in its own right.</a:t>
            </a:r>
          </a:p>
          <a:p>
            <a:pPr eaLnBrk="0" fontAlgn="base" hangingPunct="0"/>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universality and breadth of the 2030 Agenda have important implications for FAO’s work in conflict-affected settings</a:t>
            </a:r>
            <a:r>
              <a:rPr lang="en-US" sz="1200" kern="1200" dirty="0" smtClean="0">
                <a:solidFill>
                  <a:schemeClr val="tx1"/>
                </a:solidFill>
                <a:effectLst/>
                <a:latin typeface="+mn-lt"/>
                <a:ea typeface="+mn-ea"/>
                <a:cs typeface="+mn-cs"/>
              </a:rPr>
              <a:t> that go beyond the linkages to SDG 16 on peaceful and inclusive societies. SDGs 1 and 2 focus on the eradication of extreme poverty and hunger, achieving food security, and making agriculture sustainable. The 2030 Agenda sees achievement of these goals as critical elements in achieving the further goal of ensuring peaceful and inclusive societies.</a:t>
            </a:r>
          </a:p>
          <a:p>
            <a:pPr eaLnBrk="0" fontAlgn="base" hangingPunct="0"/>
            <a:endParaRPr lang="en-US" sz="1200" kern="1200" dirty="0" smtClean="0">
              <a:solidFill>
                <a:schemeClr val="tx1"/>
              </a:solidFill>
              <a:effectLst/>
              <a:latin typeface="+mn-lt"/>
              <a:ea typeface="+mn-ea"/>
              <a:cs typeface="+mn-cs"/>
            </a:endParaRPr>
          </a:p>
          <a:p>
            <a:pPr eaLnBrk="0" fontAlgn="base" hangingPunct="0"/>
            <a:r>
              <a:rPr lang="en-GB" sz="1200" b="1" kern="1200" dirty="0" smtClean="0">
                <a:solidFill>
                  <a:schemeClr val="tx1"/>
                </a:solidFill>
                <a:effectLst/>
                <a:latin typeface="+mn-lt"/>
                <a:ea typeface="+mn-ea"/>
                <a:cs typeface="+mn-cs"/>
              </a:rPr>
              <a:t>2015 saw various system level reviews</a:t>
            </a:r>
            <a:r>
              <a:rPr lang="en-GB" sz="1200" kern="1200" dirty="0" smtClean="0">
                <a:solidFill>
                  <a:schemeClr val="tx1"/>
                </a:solidFill>
                <a:effectLst/>
                <a:latin typeface="+mn-lt"/>
                <a:ea typeface="+mn-ea"/>
                <a:cs typeface="+mn-cs"/>
              </a:rPr>
              <a:t> - the Review of the United Nations Peacebuilding Architecture (June 2015), the Review of UN Peace Operations (also June 2015), the Review of the Women, Peace and Security Agenda (December 2015) – which all recommended more innovative, integrated and varied approaches are required to secure sustainable peace.</a:t>
            </a:r>
          </a:p>
          <a:p>
            <a:pPr eaLnBrk="0" fontAlgn="base" hangingPunct="0"/>
            <a:endParaRPr lang="en-US" sz="1200" kern="1200" dirty="0" smtClean="0">
              <a:solidFill>
                <a:schemeClr val="tx1"/>
              </a:solidFill>
              <a:effectLst/>
              <a:latin typeface="+mn-lt"/>
              <a:ea typeface="+mn-ea"/>
              <a:cs typeface="+mn-cs"/>
            </a:endParaRPr>
          </a:p>
          <a:p>
            <a:pPr eaLnBrk="0" fontAlgn="base" hangingPunct="0"/>
            <a:r>
              <a:rPr lang="en-US" sz="1200" kern="1200" dirty="0" smtClean="0">
                <a:solidFill>
                  <a:schemeClr val="tx1"/>
                </a:solidFill>
                <a:effectLst/>
                <a:latin typeface="+mn-lt"/>
                <a:ea typeface="+mn-ea"/>
                <a:cs typeface="+mn-cs"/>
              </a:rPr>
              <a:t>In </a:t>
            </a:r>
            <a:r>
              <a:rPr lang="en-US" sz="1200" b="1" kern="1200" dirty="0" smtClean="0">
                <a:solidFill>
                  <a:schemeClr val="tx1"/>
                </a:solidFill>
                <a:effectLst/>
                <a:latin typeface="+mn-lt"/>
                <a:ea typeface="+mn-ea"/>
                <a:cs typeface="+mn-cs"/>
              </a:rPr>
              <a:t>April 2016 the General Assembly and the Security Council adopted substantively identical resolutions</a:t>
            </a:r>
            <a:r>
              <a:rPr lang="en-US" sz="1200" kern="1200" dirty="0" smtClean="0">
                <a:solidFill>
                  <a:schemeClr val="tx1"/>
                </a:solidFill>
                <a:effectLst/>
                <a:latin typeface="+mn-lt"/>
                <a:ea typeface="+mn-ea"/>
                <a:cs typeface="+mn-cs"/>
              </a:rPr>
              <a:t> on peacebuilding (A/RES/70/262 and S/RES/2282 (2016), respectively), concluding the 2015 review of the UN Peacebuilding Architecture. These resolutions are the most comprehensive and far-reaching resolutions on this issue. This ground-breaking achievement outlines a new ambitious agenda and approach for sustaining peace.</a:t>
            </a:r>
          </a:p>
          <a:p>
            <a:pPr eaLnBrk="0" fontAlgn="base" hangingPunct="0"/>
            <a:endParaRPr lang="en-US" sz="1200" kern="1200" dirty="0" smtClean="0">
              <a:solidFill>
                <a:schemeClr val="tx1"/>
              </a:solidFill>
              <a:effectLst/>
              <a:latin typeface="+mn-lt"/>
              <a:ea typeface="+mn-ea"/>
              <a:cs typeface="+mn-cs"/>
            </a:endParaRPr>
          </a:p>
          <a:p>
            <a:pPr eaLnBrk="0" fontAlgn="base" hangingPunct="0"/>
            <a:r>
              <a:rPr lang="en-US" sz="1200" b="1" kern="1200" dirty="0" smtClean="0">
                <a:solidFill>
                  <a:schemeClr val="tx1"/>
                </a:solidFill>
                <a:effectLst/>
                <a:latin typeface="+mn-lt"/>
                <a:ea typeface="+mn-ea"/>
                <a:cs typeface="+mn-cs"/>
              </a:rPr>
              <a:t>These resolutions offer an opportunity to increase the focus of the UN system to preventing conflicts, so that not only the symptoms, but also the root causes of conflicts are addressed</a:t>
            </a:r>
            <a:r>
              <a:rPr lang="en-US" sz="1200" kern="1200" dirty="0" smtClean="0">
                <a:solidFill>
                  <a:schemeClr val="tx1"/>
                </a:solidFill>
                <a:effectLst/>
                <a:latin typeface="+mn-lt"/>
                <a:ea typeface="+mn-ea"/>
                <a:cs typeface="+mn-cs"/>
              </a:rPr>
              <a:t>. Hence, the concept aims at tackling issues that may otherwise fuel new cycles of conflict. The new resolutions stress that </a:t>
            </a:r>
            <a:r>
              <a:rPr lang="en-US" sz="1200" b="1" kern="1200" dirty="0" smtClean="0">
                <a:solidFill>
                  <a:schemeClr val="tx1"/>
                </a:solidFill>
                <a:effectLst/>
                <a:latin typeface="+mn-lt"/>
                <a:ea typeface="+mn-ea"/>
                <a:cs typeface="+mn-cs"/>
              </a:rPr>
              <a:t>sustaining peace is a shared task that should flow through all three pillars of the UN system’s engagements at all stages of the conflict, and in all its dimensions</a:t>
            </a:r>
            <a:r>
              <a:rPr lang="en-US" sz="1200" kern="1200" dirty="0" smtClean="0">
                <a:solidFill>
                  <a:schemeClr val="tx1"/>
                </a:solidFill>
                <a:effectLst/>
                <a:latin typeface="+mn-lt"/>
                <a:ea typeface="+mn-ea"/>
                <a:cs typeface="+mn-cs"/>
              </a:rPr>
              <a:t>.</a:t>
            </a:r>
          </a:p>
          <a:p>
            <a:pPr eaLnBrk="0" fontAlgn="base" hangingPunct="0"/>
            <a:endParaRPr lang="en-US" sz="1200" kern="1200" dirty="0" smtClean="0">
              <a:solidFill>
                <a:schemeClr val="tx1"/>
              </a:solidFill>
              <a:effectLst/>
              <a:latin typeface="+mn-lt"/>
              <a:ea typeface="+mn-ea"/>
              <a:cs typeface="+mn-cs"/>
            </a:endParaRPr>
          </a:p>
          <a:p>
            <a:pPr eaLnBrk="0" fontAlgn="base" hangingPunct="0"/>
            <a:r>
              <a:rPr lang="en-GB" sz="1200" b="1" kern="1200" dirty="0" smtClean="0">
                <a:solidFill>
                  <a:schemeClr val="tx1"/>
                </a:solidFill>
                <a:effectLst/>
                <a:latin typeface="+mn-lt"/>
                <a:ea typeface="+mn-ea"/>
                <a:cs typeface="+mn-cs"/>
              </a:rPr>
              <a:t>The WHS focused on addressing vulnerabilities and risk.</a:t>
            </a:r>
            <a:r>
              <a:rPr lang="en-GB"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Actors from across the humanitarian, development and peacebuilding communities sought to transcend divides to achieve collective outcomes supporting the implementation of the 2030 Agenda in fragile and conflict affected contexts. This was stated in the </a:t>
            </a:r>
            <a:r>
              <a:rPr lang="en-US" sz="1200" b="1" kern="1200" dirty="0" smtClean="0">
                <a:solidFill>
                  <a:schemeClr val="tx1"/>
                </a:solidFill>
                <a:effectLst/>
                <a:latin typeface="+mn-lt"/>
                <a:ea typeface="+mn-ea"/>
                <a:cs typeface="+mn-cs"/>
              </a:rPr>
              <a:t>Stockholm Declaration of the International Dialogue on Peacebuilding and </a:t>
            </a:r>
            <a:r>
              <a:rPr lang="en-US" sz="1200" b="1" kern="1200" dirty="0" err="1" smtClean="0">
                <a:solidFill>
                  <a:schemeClr val="tx1"/>
                </a:solidFill>
                <a:effectLst/>
                <a:latin typeface="+mn-lt"/>
                <a:ea typeface="+mn-ea"/>
                <a:cs typeface="+mn-cs"/>
              </a:rPr>
              <a:t>Statebuilding</a:t>
            </a:r>
            <a:r>
              <a:rPr lang="en-US" sz="1200" kern="1200" dirty="0" smtClean="0">
                <a:solidFill>
                  <a:schemeClr val="tx1"/>
                </a:solidFill>
                <a:effectLst/>
                <a:latin typeface="+mn-lt"/>
                <a:ea typeface="+mn-ea"/>
                <a:cs typeface="+mn-cs"/>
              </a:rPr>
              <a:t>, which was endorsed by 40 member states in April 2016.</a:t>
            </a:r>
          </a:p>
          <a:p>
            <a:pPr eaLnBrk="0" fontAlgn="base" hangingPunct="0"/>
            <a:endParaRPr lang="en-US" sz="1200" kern="1200" dirty="0" smtClean="0">
              <a:solidFill>
                <a:schemeClr val="tx1"/>
              </a:solidFill>
              <a:effectLst/>
              <a:latin typeface="+mn-lt"/>
              <a:ea typeface="+mn-ea"/>
              <a:cs typeface="+mn-cs"/>
            </a:endParaRPr>
          </a:p>
          <a:p>
            <a:pPr eaLnBrk="0" fontAlgn="base" hangingPunct="0"/>
            <a:r>
              <a:rPr lang="en-US" sz="1200" b="1" kern="1200" dirty="0" smtClean="0">
                <a:solidFill>
                  <a:schemeClr val="tx1"/>
                </a:solidFill>
                <a:effectLst/>
                <a:latin typeface="+mn-lt"/>
                <a:ea typeface="+mn-ea"/>
                <a:cs typeface="+mn-cs"/>
              </a:rPr>
              <a:t>New UNSG</a:t>
            </a:r>
            <a:r>
              <a:rPr lang="en-US" sz="1200" kern="1200" dirty="0" smtClean="0">
                <a:solidFill>
                  <a:schemeClr val="tx1"/>
                </a:solidFill>
                <a:effectLst/>
                <a:latin typeface="+mn-lt"/>
                <a:ea typeface="+mn-ea"/>
                <a:cs typeface="+mn-cs"/>
              </a:rPr>
              <a:t> has made enhancements to the UN’s performance in the peace and security pillar a real focus. The Secretary-General has stated that more effort needs to be devoted to preventing crises by addressing the root causes and supporting strengthened institutions, resilient societies, and full respect for human rights, and when prevention fails, more must be done to resolve conflicts via mediation, arbitration and creative diplomacy.</a:t>
            </a:r>
          </a:p>
          <a:p>
            <a:r>
              <a:rPr lang="en-US"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I will now broadly outline how threats to peace, and fragility, impact on food security to illustrate why contributing to </a:t>
            </a:r>
            <a:r>
              <a:rPr lang="en-GB" sz="1200" b="1" kern="1200" dirty="0" err="1" smtClean="0">
                <a:solidFill>
                  <a:schemeClr val="tx1"/>
                </a:solidFill>
                <a:effectLst/>
                <a:latin typeface="+mn-lt"/>
                <a:ea typeface="+mn-ea"/>
                <a:cs typeface="+mn-cs"/>
              </a:rPr>
              <a:t>sustraining</a:t>
            </a:r>
            <a:r>
              <a:rPr lang="en-GB" sz="1200" b="1" kern="1200" dirty="0" smtClean="0">
                <a:solidFill>
                  <a:schemeClr val="tx1"/>
                </a:solidFill>
                <a:effectLst/>
                <a:latin typeface="+mn-lt"/>
                <a:ea typeface="+mn-ea"/>
                <a:cs typeface="+mn-cs"/>
              </a:rPr>
              <a:t> peace is of concern to FAO given its mandate.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8C425CB4-3084-4158-B231-E55A23E605E3}" type="slidenum">
              <a:rPr lang="en-US" smtClean="0"/>
              <a:pPr>
                <a:defRPr/>
              </a:pPr>
              <a:t>3</a:t>
            </a:fld>
            <a:endParaRPr lang="en-US" dirty="0"/>
          </a:p>
        </p:txBody>
      </p:sp>
    </p:spTree>
    <p:extLst>
      <p:ext uri="{BB962C8B-B14F-4D97-AF65-F5344CB8AC3E}">
        <p14:creationId xmlns:p14="http://schemas.microsoft.com/office/powerpoint/2010/main" val="2960135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r>
              <a:rPr lang="en-GB" sz="1200" kern="1200" dirty="0" smtClean="0">
                <a:solidFill>
                  <a:schemeClr val="tx1"/>
                </a:solidFill>
                <a:effectLst/>
                <a:latin typeface="+mn-lt"/>
                <a:ea typeface="+mn-ea"/>
                <a:cs typeface="+mn-cs"/>
              </a:rPr>
              <a:t>The relationship between freedom from want and the need for peace is not a new area of work for FAO. From the first Session of the Conference of FAO, and by its founding fathers, this </a:t>
            </a:r>
            <a:r>
              <a:rPr lang="en-GB" sz="1200" kern="1200" dirty="0" err="1" smtClean="0">
                <a:solidFill>
                  <a:schemeClr val="tx1"/>
                </a:solidFill>
                <a:effectLst/>
                <a:latin typeface="+mn-lt"/>
                <a:ea typeface="+mn-ea"/>
                <a:cs typeface="+mn-cs"/>
              </a:rPr>
              <a:t>interdependece</a:t>
            </a:r>
            <a:r>
              <a:rPr lang="en-GB" sz="1200" kern="1200" dirty="0" smtClean="0">
                <a:solidFill>
                  <a:schemeClr val="tx1"/>
                </a:solidFill>
                <a:effectLst/>
                <a:latin typeface="+mn-lt"/>
                <a:ea typeface="+mn-ea"/>
                <a:cs typeface="+mn-cs"/>
              </a:rPr>
              <a:t> was recognised. Indeed, FAO’s work over the subsequent seventy years has contributed to achieving these goals by focusing on the eradication of poverty and the achievement of food security and nutrition for all.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kern="1200" baseline="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kern="1200" baseline="0" dirty="0" smtClean="0">
                <a:solidFill>
                  <a:schemeClr val="tx1"/>
                </a:solidFill>
                <a:effectLst/>
                <a:latin typeface="+mn-lt"/>
                <a:ea typeface="+mn-ea"/>
                <a:cs typeface="+mn-cs"/>
              </a:rPr>
              <a:t>This is by way of highlighting that FAO’s work on contributing to sustainable peace is not something new or outside of it’s mandate. It’s something we have been doing, one way or another, for a long time.</a:t>
            </a:r>
            <a:endParaRPr lang="en-GB" b="0" dirty="0" smtClean="0"/>
          </a:p>
          <a:p>
            <a:pPr defTabSz="914400">
              <a:defRPr/>
            </a:pPr>
            <a:endParaRPr lang="en-GB" b="0" dirty="0" smtClean="0"/>
          </a:p>
          <a:p>
            <a:pPr defTabSz="914400">
              <a:defRPr/>
            </a:pPr>
            <a:r>
              <a:rPr lang="en-GB" b="0" dirty="0" smtClean="0"/>
              <a:t>Since its founding, the UN Food and Agriculture Organization (FAO) has been dedicated to addressing the pressing challenges facing food and agriculture systems – and the global populations that depend on them – on land and sea. A persistent focus has been the myriad conflicts, both destructive and constructive, that characterize the multiple natural resource-based pathways for livelihood security and national development. Given FAO’s proximity to all aspects of food and agriculture systems, it has long been appreciated that agriculture, natural resources, food security and nutrition can be a source of both peace and conflict, of both crisis and recovery and of both tragedy and (as the image on the this slide depicts) healing: </a:t>
            </a:r>
          </a:p>
          <a:p>
            <a:pPr defTabSz="914400">
              <a:defRPr/>
            </a:pPr>
            <a:endParaRPr lang="en-GB" b="0" dirty="0" smtClean="0"/>
          </a:p>
          <a:p>
            <a:pPr>
              <a:defRPr/>
            </a:pPr>
            <a:r>
              <a:rPr lang="en-US" b="0" dirty="0" smtClean="0"/>
              <a:t>“In an interview (through a translator), we asked about the impact of the FAO livestock project. She said, ‘The most important benefit is neither the wool from the sheep nor the shelter for the sheep. It is the lamb, this lamb.’ That lamb brought her renewed joy after so much loss. She said FAO had provided a </a:t>
            </a:r>
            <a:r>
              <a:rPr lang="en-US" b="1" u="none" dirty="0" smtClean="0"/>
              <a:t>meaning to her life</a:t>
            </a:r>
            <a:r>
              <a:rPr lang="en-US" b="0" dirty="0" smtClean="0"/>
              <a:t>. And if that is not the best impact we can hope for, what is?” </a:t>
            </a:r>
            <a:r>
              <a:rPr lang="en-US" b="0" i="1" dirty="0" smtClean="0"/>
              <a:t>FAO staff member on an evaluation mission, Ingushetia, 2011</a:t>
            </a:r>
            <a:endParaRPr lang="en-US" b="0" dirty="0" smtClean="0"/>
          </a:p>
          <a:p>
            <a:pPr defTabSz="914400">
              <a:defRPr/>
            </a:pPr>
            <a:endParaRPr lang="en-US" b="0" dirty="0" smtClean="0"/>
          </a:p>
          <a:p>
            <a:pPr defTabSz="914400">
              <a:defRPr/>
            </a:pPr>
            <a:r>
              <a:rPr lang="en-GB" b="0" dirty="0" smtClean="0"/>
              <a:t>Over time, using a range of technical, policy and legal avenues, FAO has worked in solidarity with Member States to facilitate the management of conflict and to mitigate the consequences of destructive conflicts. This has been an essential condition for resilient agriculture development and sustainable natural resource management, as well as for supporting vulnerable populations to cope with dignity in times of crises.</a:t>
            </a:r>
          </a:p>
          <a:p>
            <a:pPr defTabSz="914400">
              <a:defRPr/>
            </a:pPr>
            <a:endParaRPr lang="en-GB" b="0" dirty="0" smtClean="0"/>
          </a:p>
          <a:p>
            <a:pPr defTabSz="914400">
              <a:defRPr/>
            </a:pPr>
            <a:r>
              <a:rPr lang="en-GB" b="0" dirty="0" smtClean="0"/>
              <a:t>However, whilst the historical archives are rich with examples of FAO’s work on conflict drivers, in conflict contexts and on delivering development assistance through conflicts, </a:t>
            </a:r>
            <a:r>
              <a:rPr lang="en-GB" b="1" u="none" dirty="0" smtClean="0"/>
              <a:t>the challenge now is for the Organization is to move from often idiosyncratic initiatives to a more systemic approach to promoting sustainable peace.</a:t>
            </a:r>
            <a:endParaRPr lang="en-GB" altLang="en-US" b="1" u="none"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2294220-1AA2-442C-95E0-722F86F9C9B1}" type="slidenum">
              <a:rPr lang="en-US" altLang="en-US" smtClean="0">
                <a:latin typeface="Calibri" panose="020F0502020204030204" pitchFamily="34" charset="0"/>
              </a:rPr>
              <a:pPr/>
              <a:t>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278712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0" dirty="0" smtClean="0"/>
              <a:t>The drivers of conflicts range from ethnic tensions, religious differences, discrimination, poor governance, limited state capacity, population pressure and rapid urbanization to other factors such as poverty and youth unemployment.</a:t>
            </a:r>
          </a:p>
          <a:p>
            <a:endParaRPr lang="en-GB" altLang="en-US" b="0" dirty="0" smtClean="0"/>
          </a:p>
          <a:p>
            <a:r>
              <a:rPr lang="en-GB" altLang="en-US" b="0" dirty="0" smtClean="0"/>
              <a:t>However, </a:t>
            </a:r>
            <a:r>
              <a:rPr lang="en-GB" altLang="en-US" b="1" dirty="0" smtClean="0"/>
              <a:t>some conflict drivers relate to FAO’s mandate and competencies – as these earlier publications addressed.</a:t>
            </a:r>
          </a:p>
          <a:p>
            <a:endParaRPr lang="en-GB" altLang="en-US" b="0" dirty="0" smtClean="0"/>
          </a:p>
          <a:p>
            <a:r>
              <a:rPr lang="en-GB" altLang="en-US" b="0" dirty="0" smtClean="0"/>
              <a:t>These include conflicts that have been driven by, </a:t>
            </a:r>
            <a:r>
              <a:rPr lang="en-GB" altLang="en-US" b="0" i="1" dirty="0" smtClean="0"/>
              <a:t>inter alia,</a:t>
            </a:r>
            <a:r>
              <a:rPr lang="en-GB" altLang="en-US" b="0" dirty="0" smtClean="0"/>
              <a:t> competition for land, water and other natural resources, the multiple dimensions of food insecurity, the neglect by governments of marginalized areas, or environmental mismanagement. </a:t>
            </a:r>
            <a:endParaRPr lang="en-US" altLang="en-US" b="0" dirty="0" smtClean="0"/>
          </a:p>
          <a:p>
            <a:endParaRPr lang="en-GB" alt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0B23A9-3D65-419D-A085-19BA4E7932B7}" type="slidenum">
              <a:rPr lang="en-US" altLang="en-US" smtClean="0">
                <a:latin typeface="Calibri" panose="020F0502020204030204" pitchFamily="34" charset="0"/>
              </a:rPr>
              <a:pPr/>
              <a:t>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767485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GB" sz="1200" kern="1200" dirty="0" smtClean="0">
                <a:solidFill>
                  <a:schemeClr val="tx1"/>
                </a:solidFill>
                <a:effectLst/>
                <a:latin typeface="+mn-lt"/>
                <a:ea typeface="+mn-ea"/>
                <a:cs typeface="+mn-cs"/>
              </a:rPr>
              <a:t>During 2016, various events and related reflections within FAO took place.</a:t>
            </a:r>
          </a:p>
          <a:p>
            <a:endParaRPr lang="en-GB" sz="1200" b="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FAO Director General addressed the UNSC for the first time, at an </a:t>
            </a:r>
            <a:r>
              <a:rPr lang="en-GB" sz="1200" kern="1200" dirty="0" err="1" smtClean="0">
                <a:solidFill>
                  <a:schemeClr val="tx1"/>
                </a:solidFill>
                <a:effectLst/>
                <a:latin typeface="+mn-lt"/>
                <a:ea typeface="+mn-ea"/>
                <a:cs typeface="+mn-cs"/>
              </a:rPr>
              <a:t>Arria</a:t>
            </a:r>
            <a:r>
              <a:rPr lang="en-GB" sz="1200" kern="1200" dirty="0" smtClean="0">
                <a:solidFill>
                  <a:schemeClr val="tx1"/>
                </a:solidFill>
                <a:effectLst/>
                <a:latin typeface="+mn-lt"/>
                <a:ea typeface="+mn-ea"/>
                <a:cs typeface="+mn-cs"/>
              </a:rPr>
              <a:t>-formula event on food security and peace. The FAO-Nobel Peace Laureates Alliance was convened with the explicit aim of tackling the twin problems of hunger and violence.</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In this spirit, FAO leadership has directed the Organization to focus more effectively on contributing to sustainable peace </a:t>
            </a:r>
            <a:r>
              <a:rPr lang="en-GB" sz="1200" b="0" i="1" kern="1200" dirty="0" smtClean="0">
                <a:solidFill>
                  <a:schemeClr val="tx1"/>
                </a:solidFill>
                <a:effectLst/>
                <a:latin typeface="+mn-lt"/>
                <a:ea typeface="+mn-ea"/>
                <a:cs typeface="+mn-cs"/>
              </a:rPr>
              <a:t>in order to</a:t>
            </a:r>
            <a:r>
              <a:rPr lang="en-GB" sz="1200" b="0" kern="1200" dirty="0" smtClean="0">
                <a:solidFill>
                  <a:schemeClr val="tx1"/>
                </a:solidFill>
                <a:effectLst/>
                <a:latin typeface="+mn-lt"/>
                <a:ea typeface="+mn-ea"/>
                <a:cs typeface="+mn-cs"/>
              </a:rPr>
              <a:t> raise levels of nutrition, to enhance efficiency in food and agriculture production and distribution, to improve the lives of rural populations, to fight poverty, and to free the world from the scourge of hunger. </a:t>
            </a:r>
          </a:p>
          <a:p>
            <a:endParaRPr lang="en-GB" sz="1200" b="0"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The aim of these efforts is to ensure that FAO, in its areas of competence and comparative advantage, realizes a more deliberate and transformative impact through:</a:t>
            </a:r>
          </a:p>
          <a:p>
            <a:pPr marL="171450" lvl="0" indent="-171450">
              <a:buFont typeface="Arial" panose="020B0604020202020204" pitchFamily="34" charset="0"/>
              <a:buChar char="•"/>
            </a:pPr>
            <a:r>
              <a:rPr lang="en-GB" sz="1200" b="0" i="1" kern="1200" dirty="0" smtClean="0">
                <a:solidFill>
                  <a:schemeClr val="tx1"/>
                </a:solidFill>
                <a:effectLst/>
                <a:latin typeface="+mn-lt"/>
                <a:ea typeface="+mn-ea"/>
                <a:cs typeface="+mn-cs"/>
              </a:rPr>
              <a:t>at a minimum,</a:t>
            </a:r>
            <a:r>
              <a:rPr lang="en-GB" sz="1200" b="0" kern="1200" dirty="0" smtClean="0">
                <a:solidFill>
                  <a:schemeClr val="tx1"/>
                </a:solidFill>
                <a:effectLst/>
                <a:latin typeface="+mn-lt"/>
                <a:ea typeface="+mn-ea"/>
                <a:cs typeface="+mn-cs"/>
              </a:rPr>
              <a:t> supporting the food security, food production and sustainable use of natural resources of conflict-affected populations;</a:t>
            </a:r>
          </a:p>
          <a:p>
            <a:pPr marL="171450" lvl="0" indent="-171450">
              <a:buFont typeface="Arial" panose="020B0604020202020204" pitchFamily="34" charset="0"/>
              <a:buChar char="•"/>
            </a:pPr>
            <a:r>
              <a:rPr lang="en-GB" sz="1200" b="0" i="1" kern="1200" dirty="0" smtClean="0">
                <a:solidFill>
                  <a:schemeClr val="tx1"/>
                </a:solidFill>
                <a:effectLst/>
                <a:latin typeface="+mn-lt"/>
                <a:ea typeface="+mn-ea"/>
                <a:cs typeface="+mn-cs"/>
              </a:rPr>
              <a:t>where development is possible, notwithstanding conflict contexts</a:t>
            </a:r>
            <a:r>
              <a:rPr lang="en-GB" sz="1200" b="0" kern="1200" dirty="0" smtClean="0">
                <a:solidFill>
                  <a:schemeClr val="tx1"/>
                </a:solidFill>
                <a:effectLst/>
                <a:latin typeface="+mn-lt"/>
                <a:ea typeface="+mn-ea"/>
                <a:cs typeface="+mn-cs"/>
              </a:rPr>
              <a:t>, advancing progress on the SDGs through conflict-sensitive approaches;</a:t>
            </a:r>
          </a:p>
          <a:p>
            <a:pPr marL="171450" lvl="0" indent="-171450">
              <a:buFont typeface="Arial" panose="020B0604020202020204" pitchFamily="34" charset="0"/>
              <a:buChar char="•"/>
            </a:pPr>
            <a:r>
              <a:rPr lang="en-GB" sz="1200" b="0" kern="1200" dirty="0" smtClean="0">
                <a:solidFill>
                  <a:schemeClr val="tx1"/>
                </a:solidFill>
                <a:effectLst/>
                <a:latin typeface="+mn-lt"/>
                <a:ea typeface="+mn-ea"/>
                <a:cs typeface="+mn-cs"/>
              </a:rPr>
              <a:t>and, </a:t>
            </a:r>
            <a:r>
              <a:rPr lang="en-GB" sz="1200" b="0" i="1" kern="1200" dirty="0" smtClean="0">
                <a:solidFill>
                  <a:schemeClr val="tx1"/>
                </a:solidFill>
                <a:effectLst/>
                <a:latin typeface="+mn-lt"/>
                <a:ea typeface="+mn-ea"/>
                <a:cs typeface="+mn-cs"/>
              </a:rPr>
              <a:t>where food systems, natural resources or food insecurity are drivers of conflict, </a:t>
            </a:r>
            <a:r>
              <a:rPr lang="en-GB" sz="1200" b="0" kern="1200" dirty="0" smtClean="0">
                <a:solidFill>
                  <a:schemeClr val="tx1"/>
                </a:solidFill>
                <a:effectLst/>
                <a:latin typeface="+mn-lt"/>
                <a:ea typeface="+mn-ea"/>
                <a:cs typeface="+mn-cs"/>
              </a:rPr>
              <a:t>working directly to reduce conflict risks</a:t>
            </a:r>
            <a:r>
              <a:rPr lang="en-GB" sz="1200" b="0" kern="1200" dirty="0" smtClean="0">
                <a:solidFill>
                  <a:schemeClr val="tx1"/>
                </a:solidFill>
                <a:effectLst/>
                <a:latin typeface="+mn-lt"/>
                <a:ea typeface="+mn-ea"/>
                <a:cs typeface="+mn-cs"/>
              </a:rPr>
              <a:t>.</a:t>
            </a:r>
            <a:endParaRPr lang="en-GB" sz="1200" b="0" kern="1200" dirty="0" smtClean="0">
              <a:solidFill>
                <a:schemeClr val="tx1"/>
              </a:solidFill>
              <a:effectLst/>
              <a:latin typeface="+mn-lt"/>
              <a:ea typeface="+mn-ea"/>
              <a:cs typeface="+mn-cs"/>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208105D-64B4-4D1D-9397-E42592DDED5B}" type="slidenum">
              <a:rPr lang="en-US" altLang="en-US" smtClean="0">
                <a:latin typeface="Calibri" panose="020F0502020204030204" pitchFamily="34" charset="0"/>
              </a:rPr>
              <a:pPr/>
              <a:t>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002300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a:lnSpc>
                <a:spcPct val="107000"/>
              </a:lnSpc>
              <a:spcAft>
                <a:spcPts val="800"/>
              </a:spcAft>
            </a:pPr>
            <a:r>
              <a:rPr lang="en-US" sz="1000" dirty="0" smtClean="0">
                <a:effectLst/>
                <a:latin typeface="Calibri" panose="020F0502020204030204" pitchFamily="34" charset="0"/>
                <a:ea typeface="Calibri" panose="020F0502020204030204" pitchFamily="34" charset="0"/>
                <a:cs typeface="Times New Roman" panose="02020603050405020304" pitchFamily="18" charset="0"/>
              </a:rPr>
              <a:t>For many years, FAO has worked, within its mandated competencies, on various aspects of sustainable peace. FAO is adapting a helpful framework developed by Oxfam/Novib to categorize FAO’s range of engagements in support of sustainable peace: </a:t>
            </a:r>
          </a:p>
          <a:p>
            <a:pPr>
              <a:lnSpc>
                <a:spcPct val="107000"/>
              </a:lnSpc>
              <a:spcAft>
                <a:spcPts val="800"/>
              </a:spcAft>
            </a:pP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000" i="1" dirty="0" smtClean="0">
                <a:effectLst/>
                <a:latin typeface="Calibri" panose="020F0502020204030204" pitchFamily="34" charset="0"/>
                <a:ea typeface="Calibri" panose="020F0502020204030204" pitchFamily="34" charset="0"/>
                <a:cs typeface="Times New Roman" panose="02020603050405020304" pitchFamily="18" charset="0"/>
              </a:rPr>
              <a:t>Working on conflicts (conflict drivers)</a:t>
            </a: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 identifying ways to minimize, avoid, positively transform and resolve conflict(s) where food, agriculture or natural resources are (or hold the potential to serve as) conflict drivers, including reducing the potential for a relapse into conflict in the context of strategic post-conflict reconstruction and recovery;</a:t>
            </a:r>
          </a:p>
          <a:p>
            <a:pPr marL="171450" indent="-171450">
              <a:lnSpc>
                <a:spcPct val="107000"/>
              </a:lnSpc>
              <a:spcAft>
                <a:spcPts val="800"/>
              </a:spcAft>
              <a:buFont typeface="Arial" panose="020B0604020202020204" pitchFamily="34" charset="0"/>
              <a:buChar char="•"/>
            </a:pPr>
            <a:r>
              <a:rPr lang="en-GB" sz="1000" i="1" dirty="0" smtClean="0">
                <a:effectLst/>
                <a:latin typeface="Calibri" panose="020F0502020204030204" pitchFamily="34" charset="0"/>
                <a:ea typeface="Calibri" panose="020F0502020204030204" pitchFamily="34" charset="0"/>
                <a:cs typeface="Times New Roman" panose="02020603050405020304" pitchFamily="18" charset="0"/>
              </a:rPr>
              <a:t>Working in conflicts (conflict impacts)</a:t>
            </a: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 developing and implementing interventions to offset the impacts of conflicts on food security, nutrition, agriculture and natural resources, by saving lives and supporting livelihoods directly impacted by conflict(s);</a:t>
            </a:r>
          </a:p>
          <a:p>
            <a:pPr marL="171450" indent="-171450">
              <a:lnSpc>
                <a:spcPct val="107000"/>
              </a:lnSpc>
              <a:spcAft>
                <a:spcPts val="800"/>
              </a:spcAft>
              <a:buFont typeface="Arial" panose="020B0604020202020204" pitchFamily="34" charset="0"/>
              <a:buChar char="•"/>
            </a:pPr>
            <a:r>
              <a:rPr lang="en-GB" sz="1000" i="1" dirty="0" smtClean="0">
                <a:effectLst/>
                <a:latin typeface="Calibri" panose="020F0502020204030204" pitchFamily="34" charset="0"/>
                <a:ea typeface="Calibri" panose="020F0502020204030204" pitchFamily="34" charset="0"/>
                <a:cs typeface="Times New Roman" panose="02020603050405020304" pitchFamily="18" charset="0"/>
              </a:rPr>
              <a:t>Working through conflicts (conflict-sensitive development)</a:t>
            </a: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 continuing to advance development in countries and regions affected, or potentially affected, by conflict(s) in a conflict-sensitive manner. </a:t>
            </a:r>
          </a:p>
          <a:p>
            <a:pPr>
              <a:lnSpc>
                <a:spcPct val="107000"/>
              </a:lnSpc>
              <a:spcAft>
                <a:spcPts val="800"/>
              </a:spcAft>
            </a:pP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Some conflict drivers – but certainly not all – specifically relate to FAO’s mandate and competencies. These include those that have been driven by, </a:t>
            </a:r>
            <a:r>
              <a:rPr lang="en-GB" sz="1000" i="1" dirty="0" smtClean="0">
                <a:effectLst/>
                <a:latin typeface="Calibri" panose="020F0502020204030204" pitchFamily="34" charset="0"/>
                <a:ea typeface="Calibri" panose="020F0502020204030204" pitchFamily="34" charset="0"/>
                <a:cs typeface="Times New Roman" panose="02020603050405020304" pitchFamily="18" charset="0"/>
              </a:rPr>
              <a:t>inter alia,</a:t>
            </a: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 competition for land, water and other natural resources, the multiple dimensions of food insecurity, the neglect by governments of marginalized areas (such as arid and semi-arid landscapes essential for livestock-dependent populations, poor rural areas, or subsistence fishing grounds), or environmental mismanagement. </a:t>
            </a:r>
          </a:p>
          <a:p>
            <a:pPr>
              <a:lnSpc>
                <a:spcPct val="107000"/>
              </a:lnSpc>
              <a:spcAft>
                <a:spcPts val="800"/>
              </a:spcAft>
            </a:pP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FAO has used its technical competencies to directly promote sustainable peace, </a:t>
            </a:r>
            <a:r>
              <a:rPr lang="en-GB" sz="1000" b="1" dirty="0" smtClean="0">
                <a:effectLst/>
                <a:latin typeface="Calibri" panose="020F0502020204030204" pitchFamily="34" charset="0"/>
                <a:ea typeface="Calibri" panose="020F0502020204030204" pitchFamily="34" charset="0"/>
                <a:cs typeface="Times New Roman" panose="02020603050405020304" pitchFamily="18" charset="0"/>
              </a:rPr>
              <a:t>including reducing and/or addressing conflicts before they escalate</a:t>
            </a: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 In addition, where there are opportunities within FAO’s mandated areas, the Organization strives to reduce the risk of relapse into conflict in post-crisis contexts by engaging with the parties to the conflict, including men, women, youth and the elderly; by assisting stakeholders in addressing the root causes of conflict and conflict drivers; by interventions that reduce fragility and underpin stability; and by offering technical insights into conflict dynamics in order to identify possible entry points and solutions.</a:t>
            </a:r>
          </a:p>
          <a:p>
            <a:pPr>
              <a:lnSpc>
                <a:spcPct val="107000"/>
              </a:lnSpc>
              <a:spcAft>
                <a:spcPts val="800"/>
              </a:spcAft>
            </a:pP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smtClean="0">
                <a:effectLst/>
                <a:latin typeface="Calibri" panose="020F0502020204030204" pitchFamily="34" charset="0"/>
                <a:ea typeface="Calibri" panose="020F0502020204030204" pitchFamily="34" charset="0"/>
                <a:cs typeface="Times New Roman" panose="02020603050405020304" pitchFamily="18" charset="0"/>
              </a:rPr>
              <a:t>FAO works in conflicts</a:t>
            </a: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 to save lives, enable people to remain in their communities, support internally displaced and refugee populations, address malnutrition, guard against environmental destruction, prevent sexual and gender-based violence, restore food production and protect agriculture systems. With a particular focus on dignity, comparative cost-effectiveness and the coordination of multi-actor response strategies, FAO deploys its competencies in conflict contexts to address the multiple threats to food security and nutrition and to support the range of livelihood strategies that at risk populations rely on to manage risk and vulnerability. Given a focus on strategies with both a rapid and lasting impact on food security, FAO’s work in conflict-affected situations also supports effective transitions between humanitarian action and development processes. </a:t>
            </a:r>
          </a:p>
          <a:p>
            <a:pPr>
              <a:lnSpc>
                <a:spcPct val="107000"/>
              </a:lnSpc>
              <a:spcAft>
                <a:spcPts val="800"/>
              </a:spcAft>
            </a:pP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Around 10 percent of FAO’s field programme delivery in the most world’s fifteen most fragile contexts in 2016 was development assistance. Such </a:t>
            </a:r>
            <a:r>
              <a:rPr lang="en-GB" sz="1000" b="1" dirty="0" smtClean="0">
                <a:effectLst/>
                <a:latin typeface="Calibri" panose="020F0502020204030204" pitchFamily="34" charset="0"/>
                <a:ea typeface="Calibri" panose="020F0502020204030204" pitchFamily="34" charset="0"/>
                <a:cs typeface="Times New Roman" panose="02020603050405020304" pitchFamily="18" charset="0"/>
              </a:rPr>
              <a:t>efforts to work through conflicts</a:t>
            </a: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 require contextual understanding and conflict analysis to ensure that interventions do not heighten conflict risks and hence avoid doing harm. Such an approach to conflict-sensitive development distinguishes “working through conflicts” from a ‘blind-eye’ approach to development.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8C425CB4-3084-4158-B231-E55A23E605E3}" type="slidenum">
              <a:rPr lang="en-US" smtClean="0"/>
              <a:pPr>
                <a:defRPr/>
              </a:pPr>
              <a:t>7</a:t>
            </a:fld>
            <a:endParaRPr lang="en-US" dirty="0"/>
          </a:p>
        </p:txBody>
      </p:sp>
    </p:spTree>
    <p:extLst>
      <p:ext uri="{BB962C8B-B14F-4D97-AF65-F5344CB8AC3E}">
        <p14:creationId xmlns:p14="http://schemas.microsoft.com/office/powerpoint/2010/main" val="1265879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r>
              <a:rPr lang="en-GB" sz="1200" b="1" kern="1200" dirty="0" smtClean="0">
                <a:solidFill>
                  <a:schemeClr val="tx1"/>
                </a:solidFill>
                <a:effectLst/>
                <a:latin typeface="+mn-lt"/>
                <a:ea typeface="+mn-ea"/>
                <a:cs typeface="+mn-cs"/>
              </a:rPr>
              <a:t>Advocacy </a:t>
            </a:r>
            <a:r>
              <a:rPr lang="en-GB" sz="1200" b="0" kern="1200" dirty="0" smtClean="0">
                <a:solidFill>
                  <a:schemeClr val="tx1"/>
                </a:solidFill>
                <a:effectLst/>
                <a:latin typeface="+mn-lt"/>
                <a:ea typeface="+mn-ea"/>
                <a:cs typeface="+mn-cs"/>
              </a:rPr>
              <a:t>- both internally and externally (NB SOFI 2017). </a:t>
            </a:r>
            <a:r>
              <a:rPr lang="en-GB" sz="1200" b="1" kern="1200" dirty="0" smtClean="0">
                <a:solidFill>
                  <a:schemeClr val="tx1"/>
                </a:solidFill>
                <a:effectLst/>
                <a:latin typeface="+mn-lt"/>
                <a:ea typeface="+mn-ea"/>
                <a:cs typeface="+mn-cs"/>
              </a:rPr>
              <a:t>Need to change the </a:t>
            </a:r>
            <a:r>
              <a:rPr lang="en-GB" sz="1200" b="1" kern="1200" dirty="0" err="1" smtClean="0">
                <a:solidFill>
                  <a:schemeClr val="tx1"/>
                </a:solidFill>
                <a:effectLst/>
                <a:latin typeface="+mn-lt"/>
                <a:ea typeface="+mn-ea"/>
                <a:cs typeface="+mn-cs"/>
              </a:rPr>
              <a:t>mindset</a:t>
            </a:r>
            <a:r>
              <a:rPr lang="en-GB" sz="1200" b="1" kern="1200" dirty="0" smtClean="0">
                <a:solidFill>
                  <a:schemeClr val="tx1"/>
                </a:solidFill>
                <a:effectLst/>
                <a:latin typeface="+mn-lt"/>
                <a:ea typeface="+mn-ea"/>
                <a:cs typeface="+mn-cs"/>
              </a:rPr>
              <a:t> </a:t>
            </a:r>
            <a:r>
              <a:rPr lang="en-GB" sz="1200" b="0" kern="1200" dirty="0" smtClean="0">
                <a:solidFill>
                  <a:schemeClr val="tx1"/>
                </a:solidFill>
                <a:effectLst/>
                <a:latin typeface="+mn-lt"/>
                <a:ea typeface="+mn-ea"/>
                <a:cs typeface="+mn-cs"/>
              </a:rPr>
              <a:t>to a deliberate, preventative approach, and from short-term and output-based interventions to longer-terms sustainable and collective outcomes, linking with strategic focus on resilience building</a:t>
            </a:r>
            <a:r>
              <a:rPr lang="en-GB" sz="1200" b="1"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Evaluate activities and programmes and learn and share lessons. </a:t>
            </a:r>
            <a:r>
              <a:rPr lang="en-GB" sz="1200" kern="1200" dirty="0" smtClean="0">
                <a:solidFill>
                  <a:schemeClr val="tx1"/>
                </a:solidFill>
                <a:effectLst/>
                <a:latin typeface="+mn-lt"/>
                <a:ea typeface="+mn-ea"/>
                <a:cs typeface="+mn-cs"/>
              </a:rPr>
              <a:t>Recognize that historically we have some useful experiences and approaches. Look at how these can be </a:t>
            </a:r>
            <a:r>
              <a:rPr lang="en-GB" sz="1200" b="1" kern="1200" dirty="0" smtClean="0">
                <a:solidFill>
                  <a:schemeClr val="tx1"/>
                </a:solidFill>
                <a:effectLst/>
                <a:latin typeface="+mn-lt"/>
                <a:ea typeface="+mn-ea"/>
                <a:cs typeface="+mn-cs"/>
              </a:rPr>
              <a:t>captured, adapted and scaled up </a:t>
            </a:r>
            <a:r>
              <a:rPr lang="en-GB" sz="1200" kern="1200" dirty="0" smtClean="0">
                <a:solidFill>
                  <a:schemeClr val="tx1"/>
                </a:solidFill>
                <a:effectLst/>
                <a:latin typeface="+mn-lt"/>
                <a:ea typeface="+mn-ea"/>
                <a:cs typeface="+mn-cs"/>
              </a:rPr>
              <a:t>(e.g. PTND, experience with community-based animal health interventions, DDR support to livelihoods) etc. </a:t>
            </a: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Develop and build </a:t>
            </a:r>
            <a:r>
              <a:rPr lang="en-US" sz="1200" b="1" kern="1200" dirty="0" smtClean="0">
                <a:solidFill>
                  <a:schemeClr val="tx1"/>
                </a:solidFill>
                <a:effectLst/>
                <a:latin typeface="+mn-lt"/>
                <a:ea typeface="+mn-ea"/>
                <a:cs typeface="+mn-cs"/>
              </a:rPr>
              <a:t>new relationships and partnerships</a:t>
            </a:r>
            <a:r>
              <a:rPr lang="en-US" sz="1200" kern="1200" dirty="0" smtClean="0">
                <a:solidFill>
                  <a:schemeClr val="tx1"/>
                </a:solidFill>
                <a:effectLst/>
                <a:latin typeface="+mn-lt"/>
                <a:ea typeface="+mn-ea"/>
                <a:cs typeface="+mn-cs"/>
              </a:rPr>
              <a:t>: dialogue with </a:t>
            </a:r>
            <a:r>
              <a:rPr lang="en-US" sz="1200" kern="1200" dirty="0" err="1" smtClean="0">
                <a:solidFill>
                  <a:schemeClr val="tx1"/>
                </a:solidFill>
                <a:effectLst/>
                <a:latin typeface="+mn-lt"/>
                <a:ea typeface="+mn-ea"/>
                <a:cs typeface="+mn-cs"/>
              </a:rPr>
              <a:t>InterPeace</a:t>
            </a:r>
            <a:r>
              <a:rPr lang="en-US" sz="1200" kern="1200" dirty="0" smtClean="0">
                <a:solidFill>
                  <a:schemeClr val="tx1"/>
                </a:solidFill>
                <a:effectLst/>
                <a:latin typeface="+mn-lt"/>
                <a:ea typeface="+mn-ea"/>
                <a:cs typeface="+mn-cs"/>
              </a:rPr>
              <a:t> and academic institutions (PRIO, DIIS, Uppsala etc.). The UN to do more multi-dimensional conflict and risk analysis.</a:t>
            </a:r>
            <a:r>
              <a:rPr lang="en-US" sz="1200" kern="1200" baseline="0" dirty="0" smtClean="0">
                <a:solidFill>
                  <a:schemeClr val="tx1"/>
                </a:solidFill>
                <a:effectLst/>
                <a:latin typeface="+mn-lt"/>
                <a:ea typeface="+mn-ea"/>
                <a:cs typeface="+mn-cs"/>
              </a:rPr>
              <a:t>, engagement of FAO (e.g. in Burkina Faso for </a:t>
            </a:r>
            <a:r>
              <a:rPr lang="en-GB" sz="1200" kern="1200" baseline="0" dirty="0" smtClean="0">
                <a:solidFill>
                  <a:schemeClr val="tx1"/>
                </a:solidFill>
                <a:effectLst/>
                <a:latin typeface="+mn-lt"/>
                <a:ea typeface="+mn-ea"/>
                <a:cs typeface="+mn-cs"/>
              </a:rPr>
              <a:t>IAWG mission on sustaining peace), joint identification of collective outcomes.</a:t>
            </a:r>
            <a:endParaRPr lang="en-US" sz="1200" kern="1200" baseline="0" dirty="0" smtClean="0">
              <a:solidFill>
                <a:schemeClr val="tx1"/>
              </a:solidFill>
              <a:effectLst/>
              <a:latin typeface="+mn-lt"/>
              <a:ea typeface="+mn-ea"/>
              <a:cs typeface="+mn-cs"/>
            </a:endParaRPr>
          </a:p>
          <a:p>
            <a:endParaRPr lang="en-US" sz="1200" b="1" kern="1200" baseline="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Consistent application of a conflict-sensitive approach</a:t>
            </a:r>
            <a:r>
              <a:rPr lang="en-US" sz="1200" kern="1200" dirty="0" smtClean="0">
                <a:solidFill>
                  <a:schemeClr val="tx1"/>
                </a:solidFill>
                <a:effectLst/>
                <a:latin typeface="+mn-lt"/>
                <a:ea typeface="+mn-ea"/>
                <a:cs typeface="+mn-cs"/>
              </a:rPr>
              <a:t> across all FAO’s humanitarian, development and investment work:</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systematic study of the profile, causes, actors and dynamics of conflict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maximize positive impacts toward peace while minimizing negative impacts, including the potential for creating ‘future hazards’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necessary in all contexts (even where underlying tensions have not resulted in violence)</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Interventions, initiatives, activities and programmes are based on a conflict analysis and address the drivers of violent conflict through the </a:t>
            </a:r>
            <a:r>
              <a:rPr lang="en-GB" sz="1200" b="1" kern="1200" dirty="0" smtClean="0">
                <a:solidFill>
                  <a:schemeClr val="tx1"/>
                </a:solidFill>
                <a:effectLst/>
                <a:latin typeface="+mn-lt"/>
                <a:ea typeface="+mn-ea"/>
                <a:cs typeface="+mn-cs"/>
              </a:rPr>
              <a:t>formulation of a theory of change</a:t>
            </a:r>
            <a:r>
              <a:rPr lang="en-GB" sz="1200"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Research to build the evidence base</a:t>
            </a:r>
            <a:r>
              <a:rPr lang="en-US" sz="1200" kern="1200" dirty="0" smtClean="0">
                <a:solidFill>
                  <a:schemeClr val="tx1"/>
                </a:solidFill>
                <a:effectLst/>
                <a:latin typeface="+mn-lt"/>
                <a:ea typeface="+mn-ea"/>
                <a:cs typeface="+mn-cs"/>
              </a:rPr>
              <a:t> on the relationship between FSN/agriculture and contributing to sustainable peace – e.g. inclusion of survey questions/modules in M&amp;E of projects, exploring longer term research objectives and related research agendas.</a:t>
            </a:r>
            <a:endParaRPr lang="en-GB" sz="1200" kern="1200" dirty="0">
              <a:solidFill>
                <a:schemeClr val="tx1"/>
              </a:solidFill>
              <a:effectLst/>
              <a:latin typeface="+mn-lt"/>
              <a:ea typeface="+mn-ea"/>
              <a:cs typeface="+mn-cs"/>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52E9D7D-ED0F-4964-8499-2BABD161A523}" type="slidenum">
              <a:rPr lang="en-US" altLang="en-US" smtClean="0">
                <a:latin typeface="Calibri" panose="020F0502020204030204" pitchFamily="34" charset="0"/>
              </a:rPr>
              <a:pPr/>
              <a:t>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659933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80512" cy="6885384"/>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0" y="0"/>
            <a:ext cx="9144000" cy="2420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496944" cy="725488"/>
          </a:xfrm>
        </p:spPr>
        <p:txBody>
          <a:bodyPr/>
          <a:lstStyle>
            <a:lvl1pPr algn="l">
              <a:defRPr b="1">
                <a:solidFill>
                  <a:srgbClr val="1F5F8D"/>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23528" y="981075"/>
            <a:ext cx="8496944" cy="5145088"/>
          </a:xfrm>
        </p:spPr>
        <p:txBody>
          <a:bodyPr/>
          <a:lstStyle>
            <a:lvl1pPr>
              <a:buClr>
                <a:srgbClr val="1F5F8D"/>
              </a:buClr>
              <a:buFont typeface="Wingdings" pitchFamily="2" charset="2"/>
              <a:buChar char="§"/>
              <a:defRPr cap="none"/>
            </a:lvl1pPr>
            <a:lvl2pPr>
              <a:buClr>
                <a:schemeClr val="bg1">
                  <a:lumMod val="50000"/>
                </a:schemeClr>
              </a:buClr>
              <a:buFont typeface="Wingdings" pitchFamily="2" charset="2"/>
              <a:buChar char="§"/>
              <a:defRPr/>
            </a:lvl2pPr>
            <a:lvl3pPr>
              <a:buClr>
                <a:srgbClr val="1F5F8D"/>
              </a:buClr>
              <a:buFont typeface="Wingdings" pitchFamily="2" charset="2"/>
              <a:buChar char="§"/>
              <a:defRPr/>
            </a:lvl3pPr>
            <a:lvl4pPr>
              <a:buClr>
                <a:schemeClr val="bg1">
                  <a:lumMod val="50000"/>
                </a:schemeClr>
              </a:buClr>
              <a:buFont typeface="Wingdings" pitchFamily="2" charset="2"/>
              <a:buChar char="§"/>
              <a:defRPr/>
            </a:lvl4pPr>
            <a:lvl5pPr>
              <a:buClr>
                <a:srgbClr val="1F5F8D"/>
              </a:buCl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908050"/>
            <a:ext cx="9144000" cy="1512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title" hasCustomPrompt="1"/>
          </p:nvPr>
        </p:nvSpPr>
        <p:spPr>
          <a:xfrm>
            <a:off x="722313" y="4406900"/>
            <a:ext cx="7772400" cy="1362075"/>
          </a:xfrm>
        </p:spPr>
        <p:txBody>
          <a:bodyPr anchor="t">
            <a:normAutofit/>
          </a:bodyPr>
          <a:lstStyle>
            <a:lvl1pPr marL="0" marR="0" indent="0" algn="l" defTabSz="914400" rtl="0" eaLnBrk="0" fontAlgn="base" latinLnBrk="0" hangingPunct="0">
              <a:lnSpc>
                <a:spcPct val="100000"/>
              </a:lnSpc>
              <a:spcBef>
                <a:spcPct val="0"/>
              </a:spcBef>
              <a:spcAft>
                <a:spcPct val="0"/>
              </a:spcAft>
              <a:buClrTx/>
              <a:buSzTx/>
              <a:buFontTx/>
              <a:buNone/>
              <a:tabLst/>
              <a:defRPr sz="2000" b="1" cap="all">
                <a:solidFill>
                  <a:schemeClr val="bg1">
                    <a:lumMod val="50000"/>
                  </a:schemeClr>
                </a:solidFill>
              </a:defRPr>
            </a:lvl1pPr>
          </a:lstStyle>
          <a:p>
            <a:pPr lvl="0"/>
            <a:r>
              <a:rPr lang="en-US" dirty="0" smtClean="0"/>
              <a:t>Click to edit Master text styles</a:t>
            </a:r>
            <a:br>
              <a:rPr lang="en-US" dirty="0" smtClean="0"/>
            </a:b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4000" b="1">
                <a:solidFill>
                  <a:srgbClr val="1F5F8D"/>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111224"/>
            <a:ext cx="8496944" cy="725488"/>
          </a:xfrm>
        </p:spPr>
        <p:txBody>
          <a:bodyPr/>
          <a:lstStyle>
            <a:lvl1pPr algn="l">
              <a:defRPr>
                <a:solidFill>
                  <a:srgbClr val="1F5F8D"/>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23528" y="908720"/>
            <a:ext cx="4172272" cy="5217443"/>
          </a:xfrm>
        </p:spPr>
        <p:txBody>
          <a:bodyPr/>
          <a:lstStyle>
            <a:lvl1pPr>
              <a:buFont typeface="Wingdings" pitchFamily="2" charset="2"/>
              <a:buChar char="§"/>
              <a:defRPr sz="2800"/>
            </a:lvl1pPr>
            <a:lvl2pPr>
              <a:buFont typeface="Wingdings" pitchFamily="2" charset="2"/>
              <a:buChar char="§"/>
              <a:defRPr sz="2400"/>
            </a:lvl2pPr>
            <a:lvl3pPr>
              <a:buFont typeface="Wingdings" pitchFamily="2" charset="2"/>
              <a:buChar char="§"/>
              <a:defRPr sz="2000"/>
            </a:lvl3pPr>
            <a:lvl4pPr>
              <a:buFont typeface="Wingdings" pitchFamily="2" charset="2"/>
              <a:buChar char="§"/>
              <a:defRPr sz="1800"/>
            </a:lvl4pPr>
            <a:lvl5pPr>
              <a:buFont typeface="Wingdings" pitchFamily="2"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08720"/>
            <a:ext cx="4172272" cy="5217443"/>
          </a:xfrm>
        </p:spPr>
        <p:txBody>
          <a:bodyPr/>
          <a:lstStyle>
            <a:lvl1pPr>
              <a:buFont typeface="Wingdings" pitchFamily="2" charset="2"/>
              <a:buChar char="§"/>
              <a:defRPr sz="2800"/>
            </a:lvl1pPr>
            <a:lvl2pPr>
              <a:buFont typeface="Wingdings" pitchFamily="2" charset="2"/>
              <a:buChar char="§"/>
              <a:defRPr sz="2400"/>
            </a:lvl2pPr>
            <a:lvl3pPr>
              <a:buFont typeface="Wingdings" pitchFamily="2" charset="2"/>
              <a:buChar char="§"/>
              <a:defRPr sz="2000"/>
            </a:lvl3pPr>
            <a:lvl4pPr>
              <a:buFont typeface="Wingdings" pitchFamily="2" charset="2"/>
              <a:buChar char="§"/>
              <a:defRPr sz="1800"/>
            </a:lvl4pPr>
            <a:lvl5pPr>
              <a:buFont typeface="Wingdings" pitchFamily="2"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908721"/>
            <a:ext cx="4040188" cy="72008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72816"/>
            <a:ext cx="4040188" cy="4353347"/>
          </a:xfrm>
        </p:spPr>
        <p:txBody>
          <a:bodyPr/>
          <a:lstStyle>
            <a:lvl1pPr>
              <a:buFont typeface="Wingdings" pitchFamily="2" charset="2"/>
              <a:buChar char="§"/>
              <a:defRPr sz="2400"/>
            </a:lvl1pPr>
            <a:lvl2pPr>
              <a:buFont typeface="Wingdings" pitchFamily="2" charset="2"/>
              <a:buChar char="§"/>
              <a:defRPr sz="2000"/>
            </a:lvl2pPr>
            <a:lvl3pPr>
              <a:buFont typeface="Wingdings" pitchFamily="2" charset="2"/>
              <a:buChar char="§"/>
              <a:defRPr sz="1800"/>
            </a:lvl3pPr>
            <a:lvl4pPr>
              <a:buFont typeface="Wingdings" pitchFamily="2" charset="2"/>
              <a:buChar char="§"/>
              <a:defRPr sz="1600"/>
            </a:lvl4pPr>
            <a:lvl5pPr>
              <a:buFont typeface="Wingdings" pitchFamily="2"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908721"/>
            <a:ext cx="4041775" cy="72008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72816"/>
            <a:ext cx="4041775" cy="4353347"/>
          </a:xfrm>
        </p:spPr>
        <p:txBody>
          <a:bodyPr/>
          <a:lstStyle>
            <a:lvl1pPr>
              <a:buFont typeface="Wingdings" pitchFamily="2" charset="2"/>
              <a:buChar char="§"/>
              <a:defRPr sz="2400"/>
            </a:lvl1pPr>
            <a:lvl2pPr>
              <a:buFont typeface="Wingdings" pitchFamily="2" charset="2"/>
              <a:buChar char="§"/>
              <a:defRPr sz="2000"/>
            </a:lvl2pPr>
            <a:lvl3pPr>
              <a:buFont typeface="Wingdings" pitchFamily="2" charset="2"/>
              <a:buChar char="§"/>
              <a:defRPr sz="1800"/>
            </a:lvl3pPr>
            <a:lvl4pPr>
              <a:buFont typeface="Wingdings" pitchFamily="2" charset="2"/>
              <a:buChar char="§"/>
              <a:defRPr sz="1600"/>
            </a:lvl4pPr>
            <a:lvl5pPr>
              <a:buFont typeface="Wingdings" pitchFamily="2"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a:off x="0" y="0"/>
            <a:ext cx="9144000" cy="2420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buFont typeface="Wingdings" pitchFamily="2" charset="2"/>
              <a:buChar char="§"/>
              <a:defRPr sz="3200"/>
            </a:lvl1pPr>
            <a:lvl2pPr>
              <a:buFont typeface="Wingdings" pitchFamily="2" charset="2"/>
              <a:buChar char="§"/>
              <a:defRPr sz="2800"/>
            </a:lvl2pPr>
            <a:lvl3pPr>
              <a:buFont typeface="Wingdings" pitchFamily="2" charset="2"/>
              <a:buChar char="§"/>
              <a:defRPr sz="2400"/>
            </a:lvl3pPr>
            <a:lvl4pPr>
              <a:buFont typeface="Wingdings" pitchFamily="2" charset="2"/>
              <a:buChar char="§"/>
              <a:defRPr sz="2000"/>
            </a:lvl4pPr>
            <a:lvl5pPr>
              <a:buFont typeface="Wingdings" pitchFamily="2" charset="2"/>
              <a:buChar cha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a:off x="0" y="908050"/>
            <a:ext cx="9144000" cy="1512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1792288" y="4941168"/>
            <a:ext cx="5486400" cy="426170"/>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75436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382"/>
            <a:ext cx="9144000" cy="6855236"/>
          </a:xfrm>
          <a:prstGeom prst="rect">
            <a:avLst/>
          </a:prstGeom>
        </p:spPr>
      </p:pic>
      <p:sp>
        <p:nvSpPr>
          <p:cNvPr id="2" name="Title Placeholder 1"/>
          <p:cNvSpPr>
            <a:spLocks noGrp="1"/>
          </p:cNvSpPr>
          <p:nvPr>
            <p:ph type="title"/>
          </p:nvPr>
        </p:nvSpPr>
        <p:spPr>
          <a:xfrm>
            <a:off x="468313" y="0"/>
            <a:ext cx="8229600" cy="72548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81075"/>
            <a:ext cx="8229600" cy="514508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693" r:id="rId2"/>
    <p:sldLayoutId id="2147483700" r:id="rId3"/>
    <p:sldLayoutId id="2147483694" r:id="rId4"/>
    <p:sldLayoutId id="2147483695" r:id="rId5"/>
    <p:sldLayoutId id="2147483696" r:id="rId6"/>
    <p:sldLayoutId id="2147483697" r:id="rId7"/>
    <p:sldLayoutId id="2147483701" r:id="rId8"/>
    <p:sldLayoutId id="2147483702" r:id="rId9"/>
    <p:sldLayoutId id="2147483698" r:id="rId10"/>
    <p:sldLayoutId id="2147483703" r:id="rId11"/>
  </p:sldLayoutIdLst>
  <p:txStyles>
    <p:titleStyle>
      <a:lvl1pPr algn="l" rtl="0" eaLnBrk="0" fontAlgn="base" hangingPunct="0">
        <a:spcBef>
          <a:spcPct val="0"/>
        </a:spcBef>
        <a:spcAft>
          <a:spcPct val="0"/>
        </a:spcAft>
        <a:defRPr sz="3200" b="0" kern="1200" cap="small">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Calibri" pitchFamily="34" charset="0"/>
        </a:defRPr>
      </a:lvl2pPr>
      <a:lvl3pPr algn="l" rtl="0" eaLnBrk="0" fontAlgn="base" hangingPunct="0">
        <a:spcBef>
          <a:spcPct val="0"/>
        </a:spcBef>
        <a:spcAft>
          <a:spcPct val="0"/>
        </a:spcAft>
        <a:defRPr sz="3200">
          <a:solidFill>
            <a:schemeClr val="bg1"/>
          </a:solidFill>
          <a:latin typeface="Calibri" pitchFamily="34" charset="0"/>
        </a:defRPr>
      </a:lvl3pPr>
      <a:lvl4pPr algn="l" rtl="0" eaLnBrk="0" fontAlgn="base" hangingPunct="0">
        <a:spcBef>
          <a:spcPct val="0"/>
        </a:spcBef>
        <a:spcAft>
          <a:spcPct val="0"/>
        </a:spcAft>
        <a:defRPr sz="3200">
          <a:solidFill>
            <a:schemeClr val="bg1"/>
          </a:solidFill>
          <a:latin typeface="Calibri" pitchFamily="34" charset="0"/>
        </a:defRPr>
      </a:lvl4pPr>
      <a:lvl5pPr algn="l" rtl="0" eaLnBrk="0" fontAlgn="base" hangingPunct="0">
        <a:spcBef>
          <a:spcPct val="0"/>
        </a:spcBef>
        <a:spcAft>
          <a:spcPct val="0"/>
        </a:spcAft>
        <a:defRPr sz="3200">
          <a:solidFill>
            <a:schemeClr val="bg1"/>
          </a:solidFill>
          <a:latin typeface="Calibri" pitchFamily="34" charset="0"/>
        </a:defRPr>
      </a:lvl5pPr>
      <a:lvl6pPr marL="457200" algn="l" rtl="0" fontAlgn="base">
        <a:spcBef>
          <a:spcPct val="0"/>
        </a:spcBef>
        <a:spcAft>
          <a:spcPct val="0"/>
        </a:spcAft>
        <a:defRPr sz="3200">
          <a:solidFill>
            <a:schemeClr val="bg1"/>
          </a:solidFill>
          <a:latin typeface="Calibri" pitchFamily="34" charset="0"/>
        </a:defRPr>
      </a:lvl6pPr>
      <a:lvl7pPr marL="914400" algn="l" rtl="0" fontAlgn="base">
        <a:spcBef>
          <a:spcPct val="0"/>
        </a:spcBef>
        <a:spcAft>
          <a:spcPct val="0"/>
        </a:spcAft>
        <a:defRPr sz="3200">
          <a:solidFill>
            <a:schemeClr val="bg1"/>
          </a:solidFill>
          <a:latin typeface="Calibri" pitchFamily="34" charset="0"/>
        </a:defRPr>
      </a:lvl7pPr>
      <a:lvl8pPr marL="1371600" algn="l" rtl="0" fontAlgn="base">
        <a:spcBef>
          <a:spcPct val="0"/>
        </a:spcBef>
        <a:spcAft>
          <a:spcPct val="0"/>
        </a:spcAft>
        <a:defRPr sz="3200">
          <a:solidFill>
            <a:schemeClr val="bg1"/>
          </a:solidFill>
          <a:latin typeface="Calibri" pitchFamily="34" charset="0"/>
        </a:defRPr>
      </a:lvl8pPr>
      <a:lvl9pPr marL="1828800" algn="l" rtl="0" fontAlgn="base">
        <a:spcBef>
          <a:spcPct val="0"/>
        </a:spcBef>
        <a:spcAft>
          <a:spcPct val="0"/>
        </a:spcAft>
        <a:defRPr sz="3200">
          <a:solidFill>
            <a:schemeClr val="bg1"/>
          </a:solidFill>
          <a:latin typeface="Calibri" pitchFamily="34"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
        <a:defRPr sz="3200" kern="1200" cap="small">
          <a:solidFill>
            <a:schemeClr val="tx1"/>
          </a:solidFill>
          <a:latin typeface="+mn-lt"/>
          <a:ea typeface="+mn-ea"/>
          <a:cs typeface="+mn-cs"/>
        </a:defRPr>
      </a:lvl1pPr>
      <a:lvl2pPr marL="742950" indent="-285750" algn="l" rtl="0" eaLnBrk="0" fontAlgn="base" hangingPunct="0">
        <a:spcBef>
          <a:spcPct val="20000"/>
        </a:spcBef>
        <a:spcAft>
          <a:spcPct val="0"/>
        </a:spcAft>
        <a:buClr>
          <a:srgbClr val="1B587C"/>
        </a:buClr>
        <a:buFont typeface="Wingdings"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1B587C"/>
        </a:buClr>
        <a:buFont typeface="Wingdings"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496944" cy="725488"/>
          </a:xfrm>
        </p:spPr>
        <p:txBody>
          <a:bodyPr>
            <a:normAutofit fontScale="90000"/>
          </a:bodyPr>
          <a:lstStyle/>
          <a:p>
            <a:pPr algn="ctr"/>
            <a:r>
              <a:rPr lang="en-US" dirty="0" smtClean="0"/>
              <a:t>FAO’s Contribution to Sustaining Peace:</a:t>
            </a:r>
            <a:br>
              <a:rPr lang="en-US" dirty="0" smtClean="0"/>
            </a:br>
            <a:r>
              <a:rPr lang="en-US" dirty="0" smtClean="0"/>
              <a:t>A renewed corporate priority</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58416" y="1196752"/>
            <a:ext cx="7027168" cy="4684779"/>
          </a:xfrm>
        </p:spPr>
      </p:pic>
    </p:spTree>
    <p:extLst>
      <p:ext uri="{BB962C8B-B14F-4D97-AF65-F5344CB8AC3E}">
        <p14:creationId xmlns:p14="http://schemas.microsoft.com/office/powerpoint/2010/main" val="2318092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323528" y="116632"/>
            <a:ext cx="8496944" cy="725488"/>
          </a:xfrm>
          <a:prstGeom prst="rect">
            <a:avLst/>
          </a:prstGeom>
        </p:spPr>
        <p:txBody>
          <a:bodyPr vert="horz" lIns="91440" tIns="45720" rIns="91440" bIns="45720" rtlCol="0" anchor="ctr">
            <a:normAutofit/>
          </a:bodyPr>
          <a:lstStyle>
            <a:lvl1pPr algn="l" rtl="0" eaLnBrk="0" fontAlgn="base" hangingPunct="0">
              <a:spcBef>
                <a:spcPct val="0"/>
              </a:spcBef>
              <a:spcAft>
                <a:spcPct val="0"/>
              </a:spcAft>
              <a:defRPr sz="3200" b="1" kern="1200" cap="small">
                <a:solidFill>
                  <a:srgbClr val="1F5F8D"/>
                </a:solidFill>
                <a:latin typeface="+mj-lt"/>
                <a:ea typeface="+mj-ea"/>
                <a:cs typeface="+mj-cs"/>
              </a:defRPr>
            </a:lvl1pPr>
            <a:lvl2pPr algn="l" rtl="0" eaLnBrk="0" fontAlgn="base" hangingPunct="0">
              <a:spcBef>
                <a:spcPct val="0"/>
              </a:spcBef>
              <a:spcAft>
                <a:spcPct val="0"/>
              </a:spcAft>
              <a:defRPr sz="3200">
                <a:solidFill>
                  <a:schemeClr val="bg1"/>
                </a:solidFill>
                <a:latin typeface="Calibri" pitchFamily="34" charset="0"/>
              </a:defRPr>
            </a:lvl2pPr>
            <a:lvl3pPr algn="l" rtl="0" eaLnBrk="0" fontAlgn="base" hangingPunct="0">
              <a:spcBef>
                <a:spcPct val="0"/>
              </a:spcBef>
              <a:spcAft>
                <a:spcPct val="0"/>
              </a:spcAft>
              <a:defRPr sz="3200">
                <a:solidFill>
                  <a:schemeClr val="bg1"/>
                </a:solidFill>
                <a:latin typeface="Calibri" pitchFamily="34" charset="0"/>
              </a:defRPr>
            </a:lvl3pPr>
            <a:lvl4pPr algn="l" rtl="0" eaLnBrk="0" fontAlgn="base" hangingPunct="0">
              <a:spcBef>
                <a:spcPct val="0"/>
              </a:spcBef>
              <a:spcAft>
                <a:spcPct val="0"/>
              </a:spcAft>
              <a:defRPr sz="3200">
                <a:solidFill>
                  <a:schemeClr val="bg1"/>
                </a:solidFill>
                <a:latin typeface="Calibri" pitchFamily="34" charset="0"/>
              </a:defRPr>
            </a:lvl4pPr>
            <a:lvl5pPr algn="l" rtl="0" eaLnBrk="0" fontAlgn="base" hangingPunct="0">
              <a:spcBef>
                <a:spcPct val="0"/>
              </a:spcBef>
              <a:spcAft>
                <a:spcPct val="0"/>
              </a:spcAft>
              <a:defRPr sz="3200">
                <a:solidFill>
                  <a:schemeClr val="bg1"/>
                </a:solidFill>
                <a:latin typeface="Calibri" pitchFamily="34" charset="0"/>
              </a:defRPr>
            </a:lvl5pPr>
            <a:lvl6pPr marL="457200" algn="l" rtl="0" fontAlgn="base">
              <a:spcBef>
                <a:spcPct val="0"/>
              </a:spcBef>
              <a:spcAft>
                <a:spcPct val="0"/>
              </a:spcAft>
              <a:defRPr sz="3200">
                <a:solidFill>
                  <a:schemeClr val="bg1"/>
                </a:solidFill>
                <a:latin typeface="Calibri" pitchFamily="34" charset="0"/>
              </a:defRPr>
            </a:lvl6pPr>
            <a:lvl7pPr marL="914400" algn="l" rtl="0" fontAlgn="base">
              <a:spcBef>
                <a:spcPct val="0"/>
              </a:spcBef>
              <a:spcAft>
                <a:spcPct val="0"/>
              </a:spcAft>
              <a:defRPr sz="3200">
                <a:solidFill>
                  <a:schemeClr val="bg1"/>
                </a:solidFill>
                <a:latin typeface="Calibri" pitchFamily="34" charset="0"/>
              </a:defRPr>
            </a:lvl7pPr>
            <a:lvl8pPr marL="1371600" algn="l" rtl="0" fontAlgn="base">
              <a:spcBef>
                <a:spcPct val="0"/>
              </a:spcBef>
              <a:spcAft>
                <a:spcPct val="0"/>
              </a:spcAft>
              <a:defRPr sz="3200">
                <a:solidFill>
                  <a:schemeClr val="bg1"/>
                </a:solidFill>
                <a:latin typeface="Calibri" pitchFamily="34" charset="0"/>
              </a:defRPr>
            </a:lvl8pPr>
            <a:lvl9pPr marL="1828800" algn="l" rtl="0" fontAlgn="base">
              <a:spcBef>
                <a:spcPct val="0"/>
              </a:spcBef>
              <a:spcAft>
                <a:spcPct val="0"/>
              </a:spcAft>
              <a:defRPr sz="3200">
                <a:solidFill>
                  <a:schemeClr val="bg1"/>
                </a:solidFill>
                <a:latin typeface="Calibri" pitchFamily="34" charset="0"/>
              </a:defRPr>
            </a:lvl9pPr>
          </a:lstStyle>
          <a:p>
            <a:r>
              <a:rPr lang="en-US" dirty="0" smtClean="0"/>
              <a:t>Food and agriculture in the 2030 agenda</a:t>
            </a:r>
            <a:endParaRPr lang="en-GB" dirty="0"/>
          </a:p>
        </p:txBody>
      </p:sp>
      <p:pic>
        <p:nvPicPr>
          <p:cNvPr id="5" name="Picture 1"/>
          <p:cNvPicPr>
            <a:picLocks noGrp="1" noChangeAspect="1"/>
          </p:cNvPicPr>
          <p:nvPr>
            <p:ph idx="1"/>
          </p:nvPr>
        </p:nvPicPr>
        <p:blipFill>
          <a:blip r:embed="rId3" cstate="screen">
            <a:extLst>
              <a:ext uri="{28A0092B-C50C-407E-A947-70E740481C1C}">
                <a14:useLocalDpi xmlns:a14="http://schemas.microsoft.com/office/drawing/2010/main" val="0"/>
              </a:ext>
            </a:extLst>
          </a:blip>
          <a:srcRect/>
          <a:stretch>
            <a:fillRect/>
          </a:stretch>
        </p:blipFill>
        <p:spPr bwMode="auto">
          <a:xfrm>
            <a:off x="1718603" y="836712"/>
            <a:ext cx="5706793" cy="532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4833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763" lvl="1" indent="0" algn="ctr">
              <a:buNone/>
            </a:pPr>
            <a:r>
              <a:rPr lang="en-GB" sz="2000" i="1" dirty="0"/>
              <a:t>“We must use all of the tools at our </a:t>
            </a:r>
            <a:r>
              <a:rPr lang="en-GB" sz="2000" i="1" dirty="0" smtClean="0"/>
              <a:t>disposal…to </a:t>
            </a:r>
            <a:r>
              <a:rPr lang="en-GB" sz="2000" i="1" dirty="0"/>
              <a:t>help prevent natural resources from fuelling and financing armed conflict as well as destabilizing the fragile foundations of peace.”</a:t>
            </a:r>
          </a:p>
          <a:p>
            <a:pPr marL="4763" lvl="1" indent="0" algn="ctr">
              <a:buNone/>
            </a:pPr>
            <a:r>
              <a:rPr lang="en-GB" sz="1600" dirty="0"/>
              <a:t>UN Secretary-General, Ban Ki-Moon, 6</a:t>
            </a:r>
            <a:r>
              <a:rPr lang="en-GB" sz="1600" baseline="30000" dirty="0"/>
              <a:t>th</a:t>
            </a:r>
            <a:r>
              <a:rPr lang="en-GB" sz="1600" dirty="0"/>
              <a:t> November </a:t>
            </a:r>
            <a:r>
              <a:rPr lang="en-GB" sz="1600" dirty="0" smtClean="0"/>
              <a:t>2014</a:t>
            </a:r>
          </a:p>
          <a:p>
            <a:pPr marL="4763" lvl="1" indent="0" algn="ctr">
              <a:buNone/>
            </a:pPr>
            <a:endParaRPr lang="en-US" sz="1800" dirty="0" smtClean="0"/>
          </a:p>
          <a:p>
            <a:pPr marL="342900" lvl="1" indent="-342900">
              <a:buClr>
                <a:srgbClr val="1F5F8D"/>
              </a:buClr>
            </a:pPr>
            <a:r>
              <a:rPr lang="en-US" sz="2400" dirty="0"/>
              <a:t>2030 Agenda - peace as a vital threshold condition for development, and a development outcome in itself</a:t>
            </a:r>
          </a:p>
          <a:p>
            <a:pPr marL="342900" lvl="1" indent="-342900">
              <a:buClr>
                <a:srgbClr val="1F5F8D"/>
              </a:buClr>
            </a:pPr>
            <a:r>
              <a:rPr lang="en-US" sz="2400" dirty="0" smtClean="0"/>
              <a:t>Increased calls for </a:t>
            </a:r>
            <a:r>
              <a:rPr lang="en-US" sz="2400" dirty="0"/>
              <a:t>UN system-wide engagements in conflict prevention, </a:t>
            </a:r>
            <a:r>
              <a:rPr lang="en-US" sz="2400" dirty="0" smtClean="0"/>
              <a:t>peacebuilding </a:t>
            </a:r>
            <a:r>
              <a:rPr lang="en-US" sz="2400" dirty="0"/>
              <a:t>and </a:t>
            </a:r>
            <a:r>
              <a:rPr lang="en-US" sz="2400" dirty="0" smtClean="0"/>
              <a:t>sustaining peace</a:t>
            </a:r>
            <a:endParaRPr lang="en-US" sz="2400" dirty="0"/>
          </a:p>
          <a:p>
            <a:pPr marL="342900" lvl="1" indent="-342900">
              <a:buClr>
                <a:srgbClr val="1F5F8D"/>
              </a:buClr>
            </a:pPr>
            <a:r>
              <a:rPr lang="en-US" sz="2400" dirty="0" smtClean="0"/>
              <a:t>‘Agenda </a:t>
            </a:r>
            <a:r>
              <a:rPr lang="en-US" sz="2400" dirty="0"/>
              <a:t>for </a:t>
            </a:r>
            <a:r>
              <a:rPr lang="en-US" sz="2400" dirty="0" smtClean="0"/>
              <a:t>Humanity’ / </a:t>
            </a:r>
            <a:r>
              <a:rPr lang="en-US" sz="2400" dirty="0"/>
              <a:t>World Humanitarian Summit 2016</a:t>
            </a:r>
          </a:p>
          <a:p>
            <a:r>
              <a:rPr lang="en-US" sz="2400" dirty="0" smtClean="0"/>
              <a:t>Improve interlinkages between </a:t>
            </a:r>
            <a:r>
              <a:rPr lang="en-US" sz="2400" dirty="0"/>
              <a:t>humanitarian, development, peacebuilding (financing, programming etc</a:t>
            </a:r>
            <a:r>
              <a:rPr lang="en-US" sz="2400" dirty="0" smtClean="0"/>
              <a:t>.)</a:t>
            </a:r>
          </a:p>
          <a:p>
            <a:r>
              <a:rPr lang="en-US" sz="2400" dirty="0" smtClean="0"/>
              <a:t>Strengthening resilience to threats and crises</a:t>
            </a:r>
            <a:endParaRPr lang="en-GB" sz="2400" dirty="0"/>
          </a:p>
          <a:p>
            <a:pPr marL="4763" lvl="1" indent="0">
              <a:buNone/>
            </a:pPr>
            <a:endParaRPr lang="en-US" sz="2400" dirty="0"/>
          </a:p>
          <a:p>
            <a:pPr marL="4763" lvl="1" indent="0">
              <a:buNone/>
            </a:pPr>
            <a:endParaRPr lang="en-GB" sz="2400" dirty="0" smtClean="0"/>
          </a:p>
        </p:txBody>
      </p:sp>
      <p:sp>
        <p:nvSpPr>
          <p:cNvPr id="4" name="Title 2"/>
          <p:cNvSpPr txBox="1">
            <a:spLocks/>
          </p:cNvSpPr>
          <p:nvPr/>
        </p:nvSpPr>
        <p:spPr>
          <a:xfrm>
            <a:off x="323528" y="255240"/>
            <a:ext cx="8496944" cy="725488"/>
          </a:xfrm>
          <a:prstGeom prst="rect">
            <a:avLst/>
          </a:prstGeom>
        </p:spPr>
        <p:txBody>
          <a:bodyPr vert="horz" lIns="91440" tIns="45720" rIns="91440" bIns="45720" rtlCol="0" anchor="ctr">
            <a:normAutofit/>
          </a:bodyPr>
          <a:lstStyle>
            <a:lvl1pPr algn="l" rtl="0" eaLnBrk="0" fontAlgn="base" hangingPunct="0">
              <a:spcBef>
                <a:spcPct val="0"/>
              </a:spcBef>
              <a:spcAft>
                <a:spcPct val="0"/>
              </a:spcAft>
              <a:defRPr sz="3200" b="1" kern="1200" cap="small">
                <a:solidFill>
                  <a:srgbClr val="1F5F8D"/>
                </a:solidFill>
                <a:latin typeface="+mj-lt"/>
                <a:ea typeface="+mj-ea"/>
                <a:cs typeface="+mj-cs"/>
              </a:defRPr>
            </a:lvl1pPr>
            <a:lvl2pPr algn="l" rtl="0" eaLnBrk="0" fontAlgn="base" hangingPunct="0">
              <a:spcBef>
                <a:spcPct val="0"/>
              </a:spcBef>
              <a:spcAft>
                <a:spcPct val="0"/>
              </a:spcAft>
              <a:defRPr sz="3200">
                <a:solidFill>
                  <a:schemeClr val="bg1"/>
                </a:solidFill>
                <a:latin typeface="Calibri" pitchFamily="34" charset="0"/>
              </a:defRPr>
            </a:lvl2pPr>
            <a:lvl3pPr algn="l" rtl="0" eaLnBrk="0" fontAlgn="base" hangingPunct="0">
              <a:spcBef>
                <a:spcPct val="0"/>
              </a:spcBef>
              <a:spcAft>
                <a:spcPct val="0"/>
              </a:spcAft>
              <a:defRPr sz="3200">
                <a:solidFill>
                  <a:schemeClr val="bg1"/>
                </a:solidFill>
                <a:latin typeface="Calibri" pitchFamily="34" charset="0"/>
              </a:defRPr>
            </a:lvl3pPr>
            <a:lvl4pPr algn="l" rtl="0" eaLnBrk="0" fontAlgn="base" hangingPunct="0">
              <a:spcBef>
                <a:spcPct val="0"/>
              </a:spcBef>
              <a:spcAft>
                <a:spcPct val="0"/>
              </a:spcAft>
              <a:defRPr sz="3200">
                <a:solidFill>
                  <a:schemeClr val="bg1"/>
                </a:solidFill>
                <a:latin typeface="Calibri" pitchFamily="34" charset="0"/>
              </a:defRPr>
            </a:lvl4pPr>
            <a:lvl5pPr algn="l" rtl="0" eaLnBrk="0" fontAlgn="base" hangingPunct="0">
              <a:spcBef>
                <a:spcPct val="0"/>
              </a:spcBef>
              <a:spcAft>
                <a:spcPct val="0"/>
              </a:spcAft>
              <a:defRPr sz="3200">
                <a:solidFill>
                  <a:schemeClr val="bg1"/>
                </a:solidFill>
                <a:latin typeface="Calibri" pitchFamily="34" charset="0"/>
              </a:defRPr>
            </a:lvl5pPr>
            <a:lvl6pPr marL="457200" algn="l" rtl="0" fontAlgn="base">
              <a:spcBef>
                <a:spcPct val="0"/>
              </a:spcBef>
              <a:spcAft>
                <a:spcPct val="0"/>
              </a:spcAft>
              <a:defRPr sz="3200">
                <a:solidFill>
                  <a:schemeClr val="bg1"/>
                </a:solidFill>
                <a:latin typeface="Calibri" pitchFamily="34" charset="0"/>
              </a:defRPr>
            </a:lvl6pPr>
            <a:lvl7pPr marL="914400" algn="l" rtl="0" fontAlgn="base">
              <a:spcBef>
                <a:spcPct val="0"/>
              </a:spcBef>
              <a:spcAft>
                <a:spcPct val="0"/>
              </a:spcAft>
              <a:defRPr sz="3200">
                <a:solidFill>
                  <a:schemeClr val="bg1"/>
                </a:solidFill>
                <a:latin typeface="Calibri" pitchFamily="34" charset="0"/>
              </a:defRPr>
            </a:lvl7pPr>
            <a:lvl8pPr marL="1371600" algn="l" rtl="0" fontAlgn="base">
              <a:spcBef>
                <a:spcPct val="0"/>
              </a:spcBef>
              <a:spcAft>
                <a:spcPct val="0"/>
              </a:spcAft>
              <a:defRPr sz="3200">
                <a:solidFill>
                  <a:schemeClr val="bg1"/>
                </a:solidFill>
                <a:latin typeface="Calibri" pitchFamily="34" charset="0"/>
              </a:defRPr>
            </a:lvl8pPr>
            <a:lvl9pPr marL="1828800" algn="l" rtl="0" fontAlgn="base">
              <a:spcBef>
                <a:spcPct val="0"/>
              </a:spcBef>
              <a:spcAft>
                <a:spcPct val="0"/>
              </a:spcAft>
              <a:defRPr sz="3200">
                <a:solidFill>
                  <a:schemeClr val="bg1"/>
                </a:solidFill>
                <a:latin typeface="Calibri" pitchFamily="34" charset="0"/>
              </a:defRPr>
            </a:lvl9pPr>
          </a:lstStyle>
          <a:p>
            <a:r>
              <a:rPr lang="en-US" dirty="0" smtClean="0"/>
              <a:t>Global agendas</a:t>
            </a:r>
            <a:endParaRPr lang="en-GB" dirty="0"/>
          </a:p>
        </p:txBody>
      </p:sp>
    </p:spTree>
    <p:extLst>
      <p:ext uri="{BB962C8B-B14F-4D97-AF65-F5344CB8AC3E}">
        <p14:creationId xmlns:p14="http://schemas.microsoft.com/office/powerpoint/2010/main" val="2935863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p:txBody>
          <a:bodyPr/>
          <a:lstStyle/>
          <a:p>
            <a:endParaRPr lang="en-GB" altLang="en-US" sz="2400" smtClean="0"/>
          </a:p>
          <a:p>
            <a:endParaRPr lang="en-GB" altLang="en-US" sz="2400" smtClean="0"/>
          </a:p>
        </p:txBody>
      </p:sp>
      <p:sp>
        <p:nvSpPr>
          <p:cNvPr id="3" name="Title 2"/>
          <p:cNvSpPr>
            <a:spLocks noGrp="1"/>
          </p:cNvSpPr>
          <p:nvPr>
            <p:ph type="title"/>
          </p:nvPr>
        </p:nvSpPr>
        <p:spPr>
          <a:xfrm>
            <a:off x="323850" y="220663"/>
            <a:ext cx="8496300" cy="725487"/>
          </a:xfrm>
        </p:spPr>
        <p:txBody>
          <a:bodyPr>
            <a:noAutofit/>
          </a:bodyPr>
          <a:lstStyle/>
          <a:p>
            <a:pPr>
              <a:defRPr/>
            </a:pPr>
            <a:r>
              <a:rPr lang="en-US" sz="3200" b="1" cap="small" dirty="0" smtClean="0">
                <a:solidFill>
                  <a:srgbClr val="1F5F8D"/>
                </a:solidFill>
                <a:cs typeface="Myriad Pro Cond"/>
              </a:rPr>
              <a:t>Freedom from fear, freedom from want</a:t>
            </a:r>
            <a:endParaRPr lang="en-GB" sz="3200" b="1" cap="small" dirty="0">
              <a:solidFill>
                <a:srgbClr val="1F5F8D"/>
              </a:solidFill>
              <a:cs typeface="Myriad Pro Cond"/>
            </a:endParaRPr>
          </a:p>
        </p:txBody>
      </p:sp>
      <p:sp>
        <p:nvSpPr>
          <p:cNvPr id="33796" name="Content Placeholder 1"/>
          <p:cNvSpPr txBox="1">
            <a:spLocks/>
          </p:cNvSpPr>
          <p:nvPr/>
        </p:nvSpPr>
        <p:spPr bwMode="auto">
          <a:xfrm>
            <a:off x="139700" y="941388"/>
            <a:ext cx="44323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buClr>
                <a:srgbClr val="7F7F7F"/>
              </a:buClr>
              <a:buFont typeface="Wingdings" panose="05000000000000000000" pitchFamily="2" charset="2"/>
              <a:buNone/>
            </a:pPr>
            <a:r>
              <a:rPr lang="en-US" altLang="en-US" sz="2000" dirty="0">
                <a:solidFill>
                  <a:schemeClr val="tx2"/>
                </a:solidFill>
              </a:rPr>
              <a:t>Created towards the end of WWII, FAO </a:t>
            </a:r>
            <a:r>
              <a:rPr lang="en-US" altLang="en-US" sz="2000" dirty="0" smtClean="0">
                <a:solidFill>
                  <a:schemeClr val="tx2"/>
                </a:solidFill>
              </a:rPr>
              <a:t>seen </a:t>
            </a:r>
            <a:r>
              <a:rPr lang="en-US" altLang="en-US" sz="2000" dirty="0">
                <a:solidFill>
                  <a:schemeClr val="tx2"/>
                </a:solidFill>
              </a:rPr>
              <a:t>as having a vital role in achieving and sustaining peace:</a:t>
            </a:r>
          </a:p>
          <a:p>
            <a:pPr marL="0" lvl="1">
              <a:buClr>
                <a:srgbClr val="7F7F7F"/>
              </a:buClr>
              <a:buFont typeface="Wingdings" panose="05000000000000000000" pitchFamily="2" charset="2"/>
              <a:buNone/>
            </a:pPr>
            <a:endParaRPr lang="en-US" altLang="en-US" sz="2000" dirty="0">
              <a:solidFill>
                <a:schemeClr val="tx2"/>
              </a:solidFill>
            </a:endParaRPr>
          </a:p>
          <a:p>
            <a:pPr marL="0" lvl="1" algn="r">
              <a:buClr>
                <a:srgbClr val="7F7F7F"/>
              </a:buClr>
              <a:buFont typeface="Wingdings" panose="05000000000000000000" pitchFamily="2" charset="2"/>
              <a:buNone/>
            </a:pPr>
            <a:r>
              <a:rPr lang="en-US" altLang="en-US" sz="2000" dirty="0">
                <a:solidFill>
                  <a:schemeClr val="tx2"/>
                </a:solidFill>
              </a:rPr>
              <a:t>	“…</a:t>
            </a:r>
            <a:r>
              <a:rPr lang="en-US" altLang="en-US" sz="2000" i="1" dirty="0">
                <a:solidFill>
                  <a:schemeClr val="tx2"/>
                </a:solidFill>
              </a:rPr>
              <a:t>the Food and Agriculture Organization is born out </a:t>
            </a:r>
            <a:r>
              <a:rPr lang="en-US" altLang="en-US" sz="2000" i="1" dirty="0" smtClean="0">
                <a:solidFill>
                  <a:schemeClr val="tx2"/>
                </a:solidFill>
              </a:rPr>
              <a:t>of the </a:t>
            </a:r>
            <a:r>
              <a:rPr lang="en-US" altLang="en-US" sz="2000" i="1" dirty="0">
                <a:solidFill>
                  <a:schemeClr val="tx2"/>
                </a:solidFill>
              </a:rPr>
              <a:t>need for peace as well as the need for freedom from want. </a:t>
            </a:r>
            <a:r>
              <a:rPr lang="en-US" altLang="en-US" sz="2000" b="1" i="1" dirty="0">
                <a:solidFill>
                  <a:schemeClr val="tx2"/>
                </a:solidFill>
              </a:rPr>
              <a:t>The two are interdependent</a:t>
            </a:r>
            <a:r>
              <a:rPr lang="en-US" altLang="en-US" sz="2000" i="1" dirty="0">
                <a:solidFill>
                  <a:schemeClr val="tx2"/>
                </a:solidFill>
              </a:rPr>
              <a:t>. Progress towards freedom from want is essential to lasting peace</a:t>
            </a:r>
            <a:r>
              <a:rPr lang="en-US" altLang="en-US" sz="2000" dirty="0" smtClean="0">
                <a:solidFill>
                  <a:schemeClr val="tx2"/>
                </a:solidFill>
              </a:rPr>
              <a:t>.”</a:t>
            </a:r>
          </a:p>
          <a:p>
            <a:pPr marL="0" lvl="1">
              <a:buClr>
                <a:srgbClr val="7F7F7F"/>
              </a:buClr>
              <a:buFont typeface="Wingdings" panose="05000000000000000000" pitchFamily="2" charset="2"/>
              <a:buNone/>
            </a:pPr>
            <a:endParaRPr lang="en-US" altLang="en-US" sz="2000" dirty="0">
              <a:solidFill>
                <a:schemeClr val="tx2"/>
              </a:solidFill>
            </a:endParaRPr>
          </a:p>
          <a:p>
            <a:pPr marL="0" lvl="1" algn="r">
              <a:buClr>
                <a:srgbClr val="7F7F7F"/>
              </a:buClr>
              <a:buFont typeface="Wingdings" panose="05000000000000000000" pitchFamily="2" charset="2"/>
              <a:buNone/>
            </a:pPr>
            <a:r>
              <a:rPr lang="en-US" altLang="en-US" sz="2000" dirty="0">
                <a:solidFill>
                  <a:schemeClr val="tx2"/>
                </a:solidFill>
              </a:rPr>
              <a:t>	“…</a:t>
            </a:r>
            <a:r>
              <a:rPr lang="en-US" altLang="en-US" sz="2000" i="1" dirty="0">
                <a:solidFill>
                  <a:schemeClr val="tx2"/>
                </a:solidFill>
              </a:rPr>
              <a:t>make the maximum contribution possible to </a:t>
            </a:r>
            <a:r>
              <a:rPr lang="en-US" altLang="en-US" sz="2000" i="1" dirty="0" smtClean="0">
                <a:solidFill>
                  <a:schemeClr val="tx2"/>
                </a:solidFill>
              </a:rPr>
              <a:t>healthier and </a:t>
            </a:r>
            <a:r>
              <a:rPr lang="en-US" altLang="en-US" sz="2000" i="1" dirty="0">
                <a:solidFill>
                  <a:schemeClr val="tx2"/>
                </a:solidFill>
              </a:rPr>
              <a:t>more abundant life, and to a peace built on day-by day, practical cooperation among the peoples of the world.</a:t>
            </a:r>
            <a:r>
              <a:rPr lang="en-US" altLang="en-US" sz="2000" dirty="0">
                <a:solidFill>
                  <a:schemeClr val="tx2"/>
                </a:solidFill>
              </a:rPr>
              <a:t>”</a:t>
            </a:r>
            <a:endParaRPr lang="en-GB" altLang="en-US" sz="2000" dirty="0">
              <a:solidFill>
                <a:schemeClr val="tx2"/>
              </a:solidFill>
            </a:endParaRPr>
          </a:p>
        </p:txBody>
      </p:sp>
      <p:pic>
        <p:nvPicPr>
          <p:cNvPr id="3379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6660" y="1105289"/>
            <a:ext cx="4080119" cy="489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1893777"/>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1"/>
          </p:nvPr>
        </p:nvSpPr>
        <p:spPr/>
        <p:txBody>
          <a:bodyPr/>
          <a:lstStyle/>
          <a:p>
            <a:endParaRPr lang="en-GB" altLang="en-US" sz="2400" smtClean="0"/>
          </a:p>
          <a:p>
            <a:endParaRPr lang="en-GB" altLang="en-US" sz="2400" smtClean="0"/>
          </a:p>
        </p:txBody>
      </p:sp>
      <p:sp>
        <p:nvSpPr>
          <p:cNvPr id="3" name="Title 2"/>
          <p:cNvSpPr>
            <a:spLocks noGrp="1"/>
          </p:cNvSpPr>
          <p:nvPr>
            <p:ph type="title"/>
          </p:nvPr>
        </p:nvSpPr>
        <p:spPr>
          <a:xfrm>
            <a:off x="323528" y="204787"/>
            <a:ext cx="8496300" cy="725488"/>
          </a:xfrm>
        </p:spPr>
        <p:txBody>
          <a:bodyPr vert="horz" lIns="91440" tIns="45720" rIns="91440" bIns="45720" rtlCol="0" anchor="ctr">
            <a:noAutofit/>
          </a:bodyPr>
          <a:lstStyle/>
          <a:p>
            <a:r>
              <a:rPr lang="en-US" dirty="0">
                <a:cs typeface="Myriad Pro Cond"/>
              </a:rPr>
              <a:t>Conflict, </a:t>
            </a:r>
            <a:r>
              <a:rPr lang="en-US" dirty="0" smtClean="0">
                <a:cs typeface="Myriad Pro Cond"/>
              </a:rPr>
              <a:t>peace &amp; food security</a:t>
            </a:r>
            <a:endParaRPr lang="en-GB" dirty="0">
              <a:cs typeface="Myriad Pro Cond"/>
            </a:endParaRPr>
          </a:p>
        </p:txBody>
      </p:sp>
      <p:sp>
        <p:nvSpPr>
          <p:cNvPr id="35844" name="Content Placeholder 1"/>
          <p:cNvSpPr txBox="1">
            <a:spLocks/>
          </p:cNvSpPr>
          <p:nvPr/>
        </p:nvSpPr>
        <p:spPr bwMode="auto">
          <a:xfrm>
            <a:off x="254633" y="1283495"/>
            <a:ext cx="6700838"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Aft>
                <a:spcPts val="2400"/>
              </a:spcAft>
              <a:buClr>
                <a:srgbClr val="1F5F8D"/>
              </a:buClr>
              <a:buFont typeface="Wingdings" panose="05000000000000000000" pitchFamily="2" charset="2"/>
              <a:buChar char="§"/>
            </a:pPr>
            <a:r>
              <a:rPr lang="en-GB" altLang="en-US" sz="2400" dirty="0">
                <a:solidFill>
                  <a:schemeClr val="tx2"/>
                </a:solidFill>
              </a:rPr>
              <a:t>Some conflict drivers </a:t>
            </a:r>
            <a:r>
              <a:rPr lang="en-GB" altLang="en-US" sz="2400" dirty="0" smtClean="0">
                <a:solidFill>
                  <a:schemeClr val="tx2"/>
                </a:solidFill>
              </a:rPr>
              <a:t>relate specifically </a:t>
            </a:r>
            <a:r>
              <a:rPr lang="en-GB" altLang="en-US" sz="2400" dirty="0">
                <a:solidFill>
                  <a:schemeClr val="tx2"/>
                </a:solidFill>
              </a:rPr>
              <a:t>to FAO’s mandate and </a:t>
            </a:r>
            <a:r>
              <a:rPr lang="en-GB" altLang="en-US" sz="2400" dirty="0" smtClean="0">
                <a:solidFill>
                  <a:schemeClr val="tx2"/>
                </a:solidFill>
              </a:rPr>
              <a:t>competencies</a:t>
            </a:r>
          </a:p>
          <a:p>
            <a:pPr>
              <a:spcAft>
                <a:spcPts val="2400"/>
              </a:spcAft>
              <a:buClr>
                <a:srgbClr val="1F5F8D"/>
              </a:buClr>
              <a:buFont typeface="Wingdings" panose="05000000000000000000" pitchFamily="2" charset="2"/>
              <a:buChar char="§"/>
            </a:pPr>
            <a:r>
              <a:rPr lang="en-GB" altLang="en-US" sz="2400" dirty="0" smtClean="0">
                <a:solidFill>
                  <a:schemeClr val="tx2"/>
                </a:solidFill>
              </a:rPr>
              <a:t>Investments </a:t>
            </a:r>
            <a:r>
              <a:rPr lang="en-GB" altLang="en-US" sz="2400" dirty="0">
                <a:solidFill>
                  <a:schemeClr val="tx2"/>
                </a:solidFill>
              </a:rPr>
              <a:t>in </a:t>
            </a:r>
            <a:r>
              <a:rPr lang="en-GB" altLang="en-US" sz="2400" dirty="0" smtClean="0">
                <a:solidFill>
                  <a:schemeClr val="tx2"/>
                </a:solidFill>
              </a:rPr>
              <a:t>agriculture, food </a:t>
            </a:r>
            <a:r>
              <a:rPr lang="en-GB" altLang="en-US" sz="2400" dirty="0">
                <a:solidFill>
                  <a:schemeClr val="tx2"/>
                </a:solidFill>
              </a:rPr>
              <a:t>security and nutrition can contribute to stability, conflict mitigation, prevention </a:t>
            </a:r>
            <a:r>
              <a:rPr lang="en-GB" altLang="en-US" sz="2400" dirty="0" smtClean="0">
                <a:solidFill>
                  <a:schemeClr val="tx2"/>
                </a:solidFill>
              </a:rPr>
              <a:t>and </a:t>
            </a:r>
            <a:r>
              <a:rPr lang="en-GB" altLang="en-US" sz="2400" dirty="0">
                <a:solidFill>
                  <a:schemeClr val="tx2"/>
                </a:solidFill>
              </a:rPr>
              <a:t>recovery</a:t>
            </a:r>
          </a:p>
          <a:p>
            <a:pPr>
              <a:spcAft>
                <a:spcPts val="2400"/>
              </a:spcAft>
              <a:buClr>
                <a:srgbClr val="1F5F8D"/>
              </a:buClr>
              <a:buFont typeface="Wingdings" panose="05000000000000000000" pitchFamily="2" charset="2"/>
              <a:buChar char="§"/>
            </a:pPr>
            <a:r>
              <a:rPr lang="en-US" altLang="en-US" sz="2400" dirty="0" smtClean="0">
                <a:solidFill>
                  <a:schemeClr val="tx2"/>
                </a:solidFill>
              </a:rPr>
              <a:t>Addressing </a:t>
            </a:r>
            <a:r>
              <a:rPr lang="en-US" altLang="en-US" sz="2400" dirty="0">
                <a:solidFill>
                  <a:schemeClr val="tx2"/>
                </a:solidFill>
              </a:rPr>
              <a:t>root causes of </a:t>
            </a:r>
            <a:r>
              <a:rPr lang="en-US" altLang="en-US" sz="2400" dirty="0" smtClean="0">
                <a:solidFill>
                  <a:schemeClr val="tx2"/>
                </a:solidFill>
              </a:rPr>
              <a:t>conflict based on </a:t>
            </a:r>
            <a:r>
              <a:rPr lang="en-US" altLang="en-US" sz="2400" dirty="0">
                <a:solidFill>
                  <a:schemeClr val="tx2"/>
                </a:solidFill>
              </a:rPr>
              <a:t>equity in economic development, </a:t>
            </a:r>
            <a:r>
              <a:rPr lang="en-US" altLang="en-US" sz="2400" dirty="0" smtClean="0">
                <a:solidFill>
                  <a:schemeClr val="tx2"/>
                </a:solidFill>
              </a:rPr>
              <a:t>rights-based approaches, improved governance, dialogue</a:t>
            </a:r>
            <a:endParaRPr lang="en-GB" altLang="en-US" sz="2200" dirty="0">
              <a:solidFill>
                <a:schemeClr val="tx2"/>
              </a:solidFill>
            </a:endParaRPr>
          </a:p>
          <a:p>
            <a:pPr lvl="1">
              <a:buClr>
                <a:srgbClr val="7F7F7F"/>
              </a:buClr>
              <a:buFont typeface="Wingdings" panose="05000000000000000000" pitchFamily="2" charset="2"/>
              <a:buChar char="§"/>
            </a:pPr>
            <a:endParaRPr lang="en-GB" altLang="en-US" sz="1800" dirty="0">
              <a:solidFill>
                <a:schemeClr val="tx2"/>
              </a:solidFill>
            </a:endParaRPr>
          </a:p>
          <a:p>
            <a:pPr lvl="1">
              <a:buClr>
                <a:srgbClr val="7F7F7F"/>
              </a:buClr>
              <a:buFont typeface="Wingdings" panose="05000000000000000000" pitchFamily="2" charset="2"/>
              <a:buChar char="§"/>
            </a:pPr>
            <a:endParaRPr lang="en-GB" altLang="en-US" sz="1800" dirty="0">
              <a:solidFill>
                <a:schemeClr val="tx2"/>
              </a:solidFill>
            </a:endParaRPr>
          </a:p>
        </p:txBody>
      </p:sp>
      <p:pic>
        <p:nvPicPr>
          <p:cNvPr id="3584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836712"/>
            <a:ext cx="180022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3430687"/>
            <a:ext cx="18002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6002807"/>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19050"/>
            <a:ext cx="8229600" cy="1143000"/>
          </a:xfrm>
        </p:spPr>
        <p:txBody>
          <a:bodyPr vert="horz" lIns="91440" tIns="45720" rIns="91440" bIns="45720" rtlCol="0" anchor="ctr">
            <a:noAutofit/>
          </a:bodyPr>
          <a:lstStyle/>
          <a:p>
            <a:r>
              <a:rPr lang="en-US" altLang="en-US" dirty="0">
                <a:cs typeface="Myriad Pro Cond"/>
              </a:rPr>
              <a:t>FAO’s </a:t>
            </a:r>
            <a:r>
              <a:rPr lang="en-US" altLang="en-US" dirty="0" smtClean="0">
                <a:cs typeface="Myriad Pro Cond"/>
              </a:rPr>
              <a:t>focus on sustaining peace</a:t>
            </a:r>
            <a:endParaRPr lang="en-US" altLang="en-US" dirty="0">
              <a:cs typeface="Myriad Pro Cond"/>
            </a:endParaRPr>
          </a:p>
        </p:txBody>
      </p:sp>
      <p:sp>
        <p:nvSpPr>
          <p:cNvPr id="37891" name="Content Placeholder 2"/>
          <p:cNvSpPr>
            <a:spLocks noGrp="1"/>
          </p:cNvSpPr>
          <p:nvPr>
            <p:ph idx="1"/>
          </p:nvPr>
        </p:nvSpPr>
        <p:spPr>
          <a:xfrm>
            <a:off x="3419872" y="1268760"/>
            <a:ext cx="5629200" cy="4194497"/>
          </a:xfrm>
        </p:spPr>
        <p:txBody>
          <a:bodyPr>
            <a:normAutofit lnSpcReduction="10000"/>
          </a:bodyPr>
          <a:lstStyle/>
          <a:p>
            <a:r>
              <a:rPr lang="en-US" altLang="en-US" sz="2600" dirty="0" smtClean="0">
                <a:solidFill>
                  <a:schemeClr val="tx2"/>
                </a:solidFill>
              </a:rPr>
              <a:t>FAO DG to UNSC (subsequent joint report with WFP) </a:t>
            </a:r>
          </a:p>
          <a:p>
            <a:r>
              <a:rPr lang="en-US" altLang="en-US" sz="2600" dirty="0" smtClean="0">
                <a:solidFill>
                  <a:schemeClr val="tx2"/>
                </a:solidFill>
              </a:rPr>
              <a:t>FAO-Nobel Peace Laureates Alliance</a:t>
            </a:r>
          </a:p>
          <a:p>
            <a:r>
              <a:rPr lang="en-US" altLang="en-US" sz="2600" dirty="0" smtClean="0">
                <a:solidFill>
                  <a:schemeClr val="tx2"/>
                </a:solidFill>
              </a:rPr>
              <a:t>World Humanitarian Summit commitments</a:t>
            </a:r>
          </a:p>
          <a:p>
            <a:r>
              <a:rPr lang="en-US" altLang="en-US" sz="2600" dirty="0" smtClean="0">
                <a:solidFill>
                  <a:schemeClr val="tx2"/>
                </a:solidFill>
              </a:rPr>
              <a:t>Corporate framework on contributing to sustainable peace </a:t>
            </a:r>
          </a:p>
          <a:p>
            <a:r>
              <a:rPr lang="en-US" altLang="en-US" sz="2600" dirty="0" smtClean="0">
                <a:solidFill>
                  <a:schemeClr val="tx2"/>
                </a:solidFill>
              </a:rPr>
              <a:t>Assessment of UN AFP capacities for sustainable peace</a:t>
            </a:r>
          </a:p>
          <a:p>
            <a:r>
              <a:rPr lang="en-US" altLang="en-US" sz="2600" dirty="0" smtClean="0">
                <a:solidFill>
                  <a:schemeClr val="tx2"/>
                </a:solidFill>
              </a:rPr>
              <a:t>Focus for SOFI 2017</a:t>
            </a:r>
          </a:p>
        </p:txBody>
      </p:sp>
      <p:pic>
        <p:nvPicPr>
          <p:cNvPr id="2" name="Picture 1"/>
          <p:cNvPicPr>
            <a:picLocks noChangeAspect="1"/>
          </p:cNvPicPr>
          <p:nvPr/>
        </p:nvPicPr>
        <p:blipFill>
          <a:blip r:embed="rId3"/>
          <a:stretch>
            <a:fillRect/>
          </a:stretch>
        </p:blipFill>
        <p:spPr>
          <a:xfrm>
            <a:off x="173385" y="1376893"/>
            <a:ext cx="3174479" cy="3978230"/>
          </a:xfrm>
          <a:prstGeom prst="rect">
            <a:avLst/>
          </a:prstGeom>
        </p:spPr>
      </p:pic>
    </p:spTree>
    <p:extLst>
      <p:ext uri="{BB962C8B-B14F-4D97-AF65-F5344CB8AC3E}">
        <p14:creationId xmlns:p14="http://schemas.microsoft.com/office/powerpoint/2010/main" val="3316525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255240"/>
            <a:ext cx="8496944" cy="725488"/>
          </a:xfrm>
        </p:spPr>
        <p:txBody>
          <a:bodyPr/>
          <a:lstStyle/>
          <a:p>
            <a:r>
              <a:rPr lang="en-US" dirty="0" smtClean="0"/>
              <a:t>A more coherent governance approach</a:t>
            </a:r>
            <a:endParaRPr lang="en-GB" dirty="0"/>
          </a:p>
        </p:txBody>
      </p:sp>
      <p:sp>
        <p:nvSpPr>
          <p:cNvPr id="10" name="Content Placeholder 1"/>
          <p:cNvSpPr txBox="1">
            <a:spLocks/>
          </p:cNvSpPr>
          <p:nvPr/>
        </p:nvSpPr>
        <p:spPr>
          <a:xfrm>
            <a:off x="457200" y="1124744"/>
            <a:ext cx="8229600" cy="4824537"/>
          </a:xfrm>
          <a:prstGeom prst="rect">
            <a:avLst/>
          </a:prstGeom>
          <a:noFill/>
        </p:spPr>
        <p:txBody>
          <a:bodyPr vert="horz" lIns="91440" tIns="45720" rIns="91440" bIns="45720" rtlCol="0">
            <a:noAutofit/>
          </a:bodyPr>
          <a:lstStyle>
            <a:lvl1pPr marL="342900" indent="-342900" algn="l" rtl="0" eaLnBrk="0" fontAlgn="base" hangingPunct="0">
              <a:spcBef>
                <a:spcPct val="20000"/>
              </a:spcBef>
              <a:spcAft>
                <a:spcPct val="0"/>
              </a:spcAft>
              <a:buClr>
                <a:srgbClr val="1F5F8D"/>
              </a:buClr>
              <a:buFont typeface="Wingdings" pitchFamily="2" charset="2"/>
              <a:buChar char="§"/>
              <a:defRPr sz="3200" kern="1200" cap="none">
                <a:solidFill>
                  <a:schemeClr val="tx1"/>
                </a:solidFill>
                <a:latin typeface="+mn-lt"/>
                <a:ea typeface="+mn-ea"/>
                <a:cs typeface="+mn-cs"/>
              </a:defRPr>
            </a:lvl1pPr>
            <a:lvl2pPr marL="742950" indent="-285750" algn="l" rtl="0" eaLnBrk="0" fontAlgn="base" hangingPunct="0">
              <a:spcBef>
                <a:spcPct val="20000"/>
              </a:spcBef>
              <a:spcAft>
                <a:spcPct val="0"/>
              </a:spcAft>
              <a:buClr>
                <a:schemeClr val="bg1">
                  <a:lumMod val="50000"/>
                </a:schemeClr>
              </a:buClr>
              <a:buFont typeface="Wingdings"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1F5F8D"/>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bg1">
                  <a:lumMod val="50000"/>
                </a:schemeClr>
              </a:buClr>
              <a:buFont typeface="Wingdings"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1F5F8D"/>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Clr>
                <a:srgbClr val="1F5F8D"/>
              </a:buClr>
            </a:pPr>
            <a:r>
              <a:rPr lang="en-GB" sz="2400" b="1" dirty="0">
                <a:solidFill>
                  <a:srgbClr val="C00000"/>
                </a:solidFill>
              </a:rPr>
              <a:t>Working on </a:t>
            </a:r>
            <a:r>
              <a:rPr lang="en-GB" sz="2400" b="1" dirty="0" smtClean="0">
                <a:solidFill>
                  <a:srgbClr val="C00000"/>
                </a:solidFill>
              </a:rPr>
              <a:t>conflicts (conflict drivers)</a:t>
            </a:r>
            <a:r>
              <a:rPr lang="en-GB" sz="2400" dirty="0" smtClean="0">
                <a:solidFill>
                  <a:srgbClr val="C00000"/>
                </a:solidFill>
              </a:rPr>
              <a:t>: </a:t>
            </a:r>
            <a:r>
              <a:rPr lang="en-GB" sz="2400" dirty="0"/>
              <a:t>identifying ways to minimize, avoid and/or positively transform and resolve conflict(s) where food, agriculture or natural resources are, or could be, conflict drivers</a:t>
            </a:r>
          </a:p>
          <a:p>
            <a:pPr marL="342900" lvl="1" indent="-342900">
              <a:buClr>
                <a:srgbClr val="1F5F8D"/>
              </a:buClr>
            </a:pPr>
            <a:r>
              <a:rPr lang="en-GB" sz="2400" b="1" dirty="0" smtClean="0">
                <a:solidFill>
                  <a:srgbClr val="C00000"/>
                </a:solidFill>
              </a:rPr>
              <a:t>Working </a:t>
            </a:r>
            <a:r>
              <a:rPr lang="en-GB" sz="2400" b="1" dirty="0">
                <a:solidFill>
                  <a:srgbClr val="C00000"/>
                </a:solidFill>
              </a:rPr>
              <a:t>in </a:t>
            </a:r>
            <a:r>
              <a:rPr lang="en-GB" sz="2400" b="1" dirty="0" smtClean="0">
                <a:solidFill>
                  <a:srgbClr val="C00000"/>
                </a:solidFill>
              </a:rPr>
              <a:t>conflicts (conflict impacts)</a:t>
            </a:r>
            <a:r>
              <a:rPr lang="en-GB" sz="2400" dirty="0" smtClean="0">
                <a:solidFill>
                  <a:srgbClr val="C00000"/>
                </a:solidFill>
              </a:rPr>
              <a:t>: </a:t>
            </a:r>
            <a:r>
              <a:rPr lang="en-GB" sz="2400" dirty="0"/>
              <a:t>developing and implementing interventions to offset the impacts of conflicts on food security, nutrition, agriculture and natural resources, by saving lives and supporting livelihoods directly impacted by conflict(s)</a:t>
            </a:r>
          </a:p>
          <a:p>
            <a:pPr marL="342900" lvl="1" indent="-342900">
              <a:buClr>
                <a:srgbClr val="1F5F8D"/>
              </a:buClr>
            </a:pPr>
            <a:r>
              <a:rPr lang="en-GB" sz="2400" b="1" dirty="0" smtClean="0">
                <a:solidFill>
                  <a:srgbClr val="C00000"/>
                </a:solidFill>
              </a:rPr>
              <a:t>Working </a:t>
            </a:r>
            <a:r>
              <a:rPr lang="en-GB" sz="2400" b="1" dirty="0">
                <a:solidFill>
                  <a:srgbClr val="C00000"/>
                </a:solidFill>
              </a:rPr>
              <a:t>through </a:t>
            </a:r>
            <a:r>
              <a:rPr lang="en-GB" sz="2400" b="1" dirty="0" smtClean="0">
                <a:solidFill>
                  <a:srgbClr val="C00000"/>
                </a:solidFill>
              </a:rPr>
              <a:t>conflicts (conflict-sensitive development)</a:t>
            </a:r>
            <a:r>
              <a:rPr lang="en-GB" sz="2400" dirty="0" smtClean="0">
                <a:solidFill>
                  <a:srgbClr val="C00000"/>
                </a:solidFill>
              </a:rPr>
              <a:t>: </a:t>
            </a:r>
            <a:r>
              <a:rPr lang="en-GB" sz="2400" dirty="0"/>
              <a:t>continuing to advance development in countries and regions affected, or potentially affected, by conflict(s), but doing so in a conflict-sensitive manner</a:t>
            </a:r>
          </a:p>
          <a:p>
            <a:pPr marL="457200" lvl="1" indent="0">
              <a:buNone/>
            </a:pPr>
            <a:endParaRPr lang="en-GB" sz="2400" dirty="0" smtClean="0"/>
          </a:p>
        </p:txBody>
      </p:sp>
    </p:spTree>
    <p:extLst>
      <p:ext uri="{BB962C8B-B14F-4D97-AF65-F5344CB8AC3E}">
        <p14:creationId xmlns:p14="http://schemas.microsoft.com/office/powerpoint/2010/main" val="4064669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6322" name="Title 1"/>
          <p:cNvSpPr>
            <a:spLocks noGrp="1"/>
          </p:cNvSpPr>
          <p:nvPr>
            <p:ph type="title"/>
          </p:nvPr>
        </p:nvSpPr>
        <p:spPr/>
        <p:txBody>
          <a:bodyPr vert="horz" lIns="91440" tIns="45720" rIns="91440" bIns="45720" rtlCol="0" anchor="ctr">
            <a:normAutofit/>
          </a:bodyPr>
          <a:lstStyle/>
          <a:p>
            <a:r>
              <a:rPr lang="en-US" altLang="en-US" dirty="0"/>
              <a:t>What next?</a:t>
            </a:r>
          </a:p>
        </p:txBody>
      </p:sp>
      <p:sp>
        <p:nvSpPr>
          <p:cNvPr id="56323" name="Content Placeholder 2"/>
          <p:cNvSpPr>
            <a:spLocks noGrp="1"/>
          </p:cNvSpPr>
          <p:nvPr>
            <p:ph idx="1"/>
          </p:nvPr>
        </p:nvSpPr>
        <p:spPr>
          <a:xfrm>
            <a:off x="457200" y="1052736"/>
            <a:ext cx="8229600" cy="4962525"/>
          </a:xfrm>
        </p:spPr>
        <p:txBody>
          <a:bodyPr>
            <a:normAutofit fontScale="92500"/>
          </a:bodyPr>
          <a:lstStyle/>
          <a:p>
            <a:r>
              <a:rPr lang="en-US" altLang="en-US" sz="2800" dirty="0" smtClean="0">
                <a:solidFill>
                  <a:schemeClr val="tx2"/>
                </a:solidFill>
              </a:rPr>
              <a:t>Change in mindset - wor</a:t>
            </a:r>
            <a:r>
              <a:rPr lang="en-US" sz="2800" dirty="0" smtClean="0"/>
              <a:t>king </a:t>
            </a:r>
            <a:r>
              <a:rPr lang="en-US" sz="2800" dirty="0"/>
              <a:t>towards a more deliberate and transformative impact on </a:t>
            </a:r>
            <a:r>
              <a:rPr lang="en-US" sz="2800" dirty="0" smtClean="0"/>
              <a:t>peace</a:t>
            </a:r>
            <a:endParaRPr lang="en-US" sz="2800" dirty="0"/>
          </a:p>
          <a:p>
            <a:r>
              <a:rPr lang="en-US" altLang="en-US" sz="2800" dirty="0" smtClean="0">
                <a:solidFill>
                  <a:schemeClr val="tx2"/>
                </a:solidFill>
              </a:rPr>
              <a:t>Developing new relationships and complementary partnerships</a:t>
            </a:r>
          </a:p>
          <a:p>
            <a:r>
              <a:rPr lang="en-US" altLang="en-US" sz="2800" dirty="0" smtClean="0">
                <a:solidFill>
                  <a:schemeClr val="tx2"/>
                </a:solidFill>
              </a:rPr>
              <a:t>Learning from experiences, internal and external, and from different sectors</a:t>
            </a:r>
          </a:p>
          <a:p>
            <a:r>
              <a:rPr lang="en-US" altLang="en-US" sz="2800" dirty="0" smtClean="0">
                <a:solidFill>
                  <a:schemeClr val="tx2"/>
                </a:solidFill>
              </a:rPr>
              <a:t>Operationalizing corporate </a:t>
            </a:r>
            <a:r>
              <a:rPr lang="en-US" altLang="en-US" sz="2800" dirty="0" smtClean="0">
                <a:solidFill>
                  <a:schemeClr val="tx2"/>
                </a:solidFill>
              </a:rPr>
              <a:t>framework (capacities</a:t>
            </a:r>
            <a:r>
              <a:rPr lang="en-US" altLang="en-US" sz="2800" dirty="0" smtClean="0">
                <a:solidFill>
                  <a:schemeClr val="tx2"/>
                </a:solidFill>
              </a:rPr>
              <a:t>, tools, programming, project cycle, assessments, analysis)</a:t>
            </a:r>
          </a:p>
          <a:p>
            <a:r>
              <a:rPr lang="en-GB" altLang="en-US" sz="2800" dirty="0">
                <a:solidFill>
                  <a:schemeClr val="tx2"/>
                </a:solidFill>
              </a:rPr>
              <a:t>Consistent application of a conflict-sensitive </a:t>
            </a:r>
            <a:r>
              <a:rPr lang="en-GB" altLang="en-US" sz="2800" dirty="0" smtClean="0">
                <a:solidFill>
                  <a:schemeClr val="tx2"/>
                </a:solidFill>
              </a:rPr>
              <a:t>approach</a:t>
            </a:r>
            <a:endParaRPr lang="en-US" altLang="en-US" sz="2800" dirty="0" smtClean="0">
              <a:solidFill>
                <a:schemeClr val="tx2"/>
              </a:solidFill>
            </a:endParaRPr>
          </a:p>
          <a:p>
            <a:r>
              <a:rPr lang="en-US" altLang="en-US" sz="2800" dirty="0" smtClean="0">
                <a:solidFill>
                  <a:schemeClr val="tx2"/>
                </a:solidFill>
              </a:rPr>
              <a:t>Building the evidence base through research, M&amp;E</a:t>
            </a:r>
          </a:p>
        </p:txBody>
      </p:sp>
    </p:spTree>
    <p:extLst>
      <p:ext uri="{BB962C8B-B14F-4D97-AF65-F5344CB8AC3E}">
        <p14:creationId xmlns:p14="http://schemas.microsoft.com/office/powerpoint/2010/main" val="34670152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DisasterRiskReduction">
  <a:themeElements>
    <a:clrScheme name="Custom 1">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E9AD478153240D43A45A4CFF61F9C959" ma:contentTypeVersion="9" ma:contentTypeDescription="Create a new document." ma:contentTypeScope="" ma:versionID="9d7cbc958929101ede22b302e78fa59d">
  <xsd:schema xmlns:xsd="http://www.w3.org/2001/XMLSchema" xmlns:xs="http://www.w3.org/2001/XMLSchema" xmlns:p="http://schemas.microsoft.com/office/2006/metadata/properties" xmlns:ns1="http://schemas.microsoft.com/sharepoint/v3" xmlns:ns2="936ca3a2-8b6b-463d-8cc0-758b6f600626" targetNamespace="http://schemas.microsoft.com/office/2006/metadata/properties" ma:root="true" ma:fieldsID="539aecaa0a00033239be04d7ff784809" ns1:_="" ns2:_="">
    <xsd:import namespace="http://schemas.microsoft.com/sharepoint/v3"/>
    <xsd:import namespace="936ca3a2-8b6b-463d-8cc0-758b6f600626"/>
    <xsd:element name="properties">
      <xsd:complexType>
        <xsd:sequence>
          <xsd:element name="documentManagement">
            <xsd:complexType>
              <xsd:all>
                <xsd:element ref="ns2:_dlc_DocId" minOccurs="0"/>
                <xsd:element ref="ns2:_dlc_DocIdUrl" minOccurs="0"/>
                <xsd:element ref="ns2:_dlc_DocIdPersistId" minOccurs="0"/>
                <xsd:element ref="ns2:d1de47c46dbb408bb0a6ac5c354e63de" minOccurs="0"/>
                <xsd:element ref="ns2:TaxCatchAll" minOccurs="0"/>
                <xsd:element ref="ns2:FAO_x0020_Description" minOccurs="0"/>
                <xsd:element ref="ns2:TaxKeywordTaxHTField" minOccurs="0"/>
                <xsd:element ref="ns1:AverageRating" minOccurs="0"/>
                <xsd:element ref="ns1: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7" nillable="true" ma:displayName="Rating (0-5)" ma:decimals="2" ma:description="Average value of all the ratings that have been submitted" ma:internalName="AverageRating" ma:readOnly="true">
      <xsd:simpleType>
        <xsd:restriction base="dms:Number"/>
      </xsd:simpleType>
    </xsd:element>
    <xsd:element name="URL" ma:index="18"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36ca3a2-8b6b-463d-8cc0-758b6f60062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d1de47c46dbb408bb0a6ac5c354e63de" ma:index="12" nillable="true" ma:taxonomy="true" ma:internalName="d1de47c46dbb408bb0a6ac5c354e63de" ma:taxonomyFieldName="FAO_x0020_Tags" ma:displayName="FAO Tags" ma:default="" ma:fieldId="{d1de47c4-6dbb-408b-b0a6-ac5c354e63de}" ma:taxonomyMulti="true" ma:sspId="9798c8cb-428d-4c82-9b33-b42c96790d80" ma:termSetId="243cf58e-13f3-4351-b880-23425e3f8a37" ma:anchorId="00000000-0000-0000-0000-000000000000" ma:open="true" ma:isKeyword="false">
      <xsd:complexType>
        <xsd:sequence>
          <xsd:element ref="pc:Terms" minOccurs="0" maxOccurs="1"/>
        </xsd:sequence>
      </xsd:complexType>
    </xsd:element>
    <xsd:element name="TaxCatchAll" ma:index="13" nillable="true" ma:displayName="Taxonomy Catch All Column" ma:hidden="true" ma:list="{1025ae42-5680-4d2e-8d7d-98b4ea77db2f}" ma:internalName="TaxCatchAll" ma:showField="CatchAllData" ma:web="936ca3a2-8b6b-463d-8cc0-758b6f600626">
      <xsd:complexType>
        <xsd:complexContent>
          <xsd:extension base="dms:MultiChoiceLookup">
            <xsd:sequence>
              <xsd:element name="Value" type="dms:Lookup" maxOccurs="unbounded" minOccurs="0" nillable="true"/>
            </xsd:sequence>
          </xsd:extension>
        </xsd:complexContent>
      </xsd:complexType>
    </xsd:element>
    <xsd:element name="FAO_x0020_Description" ma:index="14" nillable="true" ma:displayName="FAO Description" ma:internalName="FAO_x0020_Description">
      <xsd:simpleType>
        <xsd:restriction base="dms:Text">
          <xsd:maxLength value="255"/>
        </xsd:restriction>
      </xsd:simpleType>
    </xsd:element>
    <xsd:element name="TaxKeywordTaxHTField" ma:index="16" nillable="true" ma:taxonomy="true" ma:internalName="TaxKeywordTaxHTField" ma:taxonomyFieldName="TaxKeyword" ma:displayName="Enterprise Keywords" ma:fieldId="{23f27201-bee3-471e-b2e7-b64fd8b7ca38}" ma:taxonomyMulti="true" ma:sspId="9798c8cb-428d-4c82-9b33-b42c96790d80"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KeywordTaxHTField xmlns="936ca3a2-8b6b-463d-8cc0-758b6f600626">
      <Terms xmlns="http://schemas.microsoft.com/office/infopath/2007/PartnerControls"/>
    </TaxKeywordTaxHTField>
    <d1de47c46dbb408bb0a6ac5c354e63de xmlns="936ca3a2-8b6b-463d-8cc0-758b6f600626">
      <Terms xmlns="http://schemas.microsoft.com/office/infopath/2007/PartnerControls"/>
    </d1de47c46dbb408bb0a6ac5c354e63de>
    <URL xmlns="http://schemas.microsoft.com/sharepoint/v3">
      <Url xsi:nil="true"/>
      <Description xsi:nil="true"/>
    </URL>
    <TaxCatchAll xmlns="936ca3a2-8b6b-463d-8cc0-758b6f600626"/>
    <FAO_x0020_Description xmlns="936ca3a2-8b6b-463d-8cc0-758b6f600626" xsi:nil="true"/>
    <_dlc_DocId xmlns="936ca3a2-8b6b-463d-8cc0-758b6f600626" xsi:nil="true"/>
    <_dlc_DocIdUrl xmlns="936ca3a2-8b6b-463d-8cc0-758b6f600626">
      <Url xsi:nil="true"/>
      <Description xsi:nil="true"/>
    </_dlc_DocIdUrl>
    <AverageRating xmlns="http://schemas.microsoft.com/sharepoint/v3" xsi:nil="true"/>
  </documentManagement>
</p:properties>
</file>

<file path=customXml/itemProps1.xml><?xml version="1.0" encoding="utf-8"?>
<ds:datastoreItem xmlns:ds="http://schemas.openxmlformats.org/officeDocument/2006/customXml" ds:itemID="{BDD0D68B-406B-4507-883B-01AD5B3311F7}">
  <ds:schemaRefs>
    <ds:schemaRef ds:uri="http://schemas.microsoft.com/sharepoint/v3/contenttype/forms"/>
  </ds:schemaRefs>
</ds:datastoreItem>
</file>

<file path=customXml/itemProps2.xml><?xml version="1.0" encoding="utf-8"?>
<ds:datastoreItem xmlns:ds="http://schemas.openxmlformats.org/officeDocument/2006/customXml" ds:itemID="{B7B00D46-A623-4B0C-B03A-41AE30644AB8}">
  <ds:schemaRefs>
    <ds:schemaRef ds:uri="http://schemas.microsoft.com/sharepoint/events"/>
  </ds:schemaRefs>
</ds:datastoreItem>
</file>

<file path=customXml/itemProps3.xml><?xml version="1.0" encoding="utf-8"?>
<ds:datastoreItem xmlns:ds="http://schemas.openxmlformats.org/officeDocument/2006/customXml" ds:itemID="{7F7C4A6A-B05E-4244-88C4-BD6986B296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36ca3a2-8b6b-463d-8cc0-758b6f6006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AD40E61-E677-4DEE-A9C1-C63B7EA7BB5C}">
  <ds:schemaRefs>
    <ds:schemaRef ds:uri="http://schemas.microsoft.com/office/2006/documentManagement/types"/>
    <ds:schemaRef ds:uri="http://schemas.microsoft.com/sharepoint/v3"/>
    <ds:schemaRef ds:uri="http://schemas.openxmlformats.org/package/2006/metadata/core-properties"/>
    <ds:schemaRef ds:uri="http://schemas.microsoft.com/office/infopath/2007/PartnerControls"/>
    <ds:schemaRef ds:uri="http://www.w3.org/XML/1998/namespace"/>
    <ds:schemaRef ds:uri="http://purl.org/dc/dcmitype/"/>
    <ds:schemaRef ds:uri="http://purl.org/dc/terms/"/>
    <ds:schemaRef ds:uri="http://purl.org/dc/elements/1.1/"/>
    <ds:schemaRef ds:uri="936ca3a2-8b6b-463d-8cc0-758b6f60062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8657</TotalTime>
  <Words>2617</Words>
  <Application>Microsoft Office PowerPoint</Application>
  <PresentationFormat>On-screen Show (4:3)</PresentationFormat>
  <Paragraphs>120</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Myriad Pro Cond</vt:lpstr>
      <vt:lpstr>Times New Roman</vt:lpstr>
      <vt:lpstr>Wingdings</vt:lpstr>
      <vt:lpstr>DisasterRiskReduction</vt:lpstr>
      <vt:lpstr>FAO’s Contribution to Sustaining Peace: A renewed corporate priority</vt:lpstr>
      <vt:lpstr>PowerPoint Presentation</vt:lpstr>
      <vt:lpstr>PowerPoint Presentation</vt:lpstr>
      <vt:lpstr>Freedom from fear, freedom from want</vt:lpstr>
      <vt:lpstr>Conflict, peace &amp; food security</vt:lpstr>
      <vt:lpstr>FAO’s focus on sustaining peace</vt:lpstr>
      <vt:lpstr>A more coherent governance approach</vt:lpstr>
      <vt:lpstr>What next?</vt:lpstr>
    </vt:vector>
  </TitlesOfParts>
  <Company>FAO of the UN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SO5 resilience</dc:title>
  <dc:creator>Prince, Diane (TCSR)</dc:creator>
  <cp:lastModifiedBy>Jackson, Julius (ESA)</cp:lastModifiedBy>
  <cp:revision>374</cp:revision>
  <cp:lastPrinted>2017-01-24T13:08:08Z</cp:lastPrinted>
  <dcterms:created xsi:type="dcterms:W3CDTF">2011-10-19T14:19:31Z</dcterms:created>
  <dcterms:modified xsi:type="dcterms:W3CDTF">2017-06-23T12:16:44Z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0x010100E9AD478153240D43A45A4CFF61F9C959</vt:lpwstr>
  </property>
  <property fmtid="{D5CDD505-2E9C-101B-9397-08002B2CF9AE}" pid="3" name="_dlc_DocIdItemGuid">
    <vt:lpwstr>6970d3e2-e590-43ca-94b8-dc9e63fd2a7c</vt:lpwstr>
  </property>
  <property fmtid="{D5CDD505-2E9C-101B-9397-08002B2CF9AE}" pid="4" name="TaxKeyword">
    <vt:lpwstr/>
  </property>
  <property fmtid="{D5CDD505-2E9C-101B-9397-08002B2CF9AE}" pid="5" name="FAO Tags">
    <vt:lpwstr/>
  </property>
</Properties>
</file>