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753" r:id="rId2"/>
    <p:sldId id="803" r:id="rId3"/>
    <p:sldId id="805" r:id="rId4"/>
    <p:sldId id="787" r:id="rId5"/>
    <p:sldId id="810" r:id="rId6"/>
    <p:sldId id="804" r:id="rId7"/>
    <p:sldId id="790" r:id="rId8"/>
    <p:sldId id="797" r:id="rId9"/>
    <p:sldId id="820" r:id="rId10"/>
    <p:sldId id="821" r:id="rId11"/>
    <p:sldId id="822" r:id="rId12"/>
    <p:sldId id="817" r:id="rId13"/>
    <p:sldId id="818" r:id="rId14"/>
    <p:sldId id="819" r:id="rId15"/>
    <p:sldId id="816" r:id="rId16"/>
    <p:sldId id="824" r:id="rId17"/>
    <p:sldId id="825" r:id="rId18"/>
    <p:sldId id="826" r:id="rId19"/>
    <p:sldId id="827" r:id="rId20"/>
    <p:sldId id="828" r:id="rId21"/>
    <p:sldId id="829" r:id="rId22"/>
    <p:sldId id="830" r:id="rId23"/>
    <p:sldId id="811" r:id="rId24"/>
    <p:sldId id="831" r:id="rId25"/>
    <p:sldId id="770" r:id="rId26"/>
  </p:sldIdLst>
  <p:sldSz cx="9144000" cy="6858000" type="screen4x3"/>
  <p:notesSz cx="7010400" cy="9296400"/>
  <p:defaultTextStyle>
    <a:defPPr>
      <a:defRPr lang="en-US"/>
    </a:defPPr>
    <a:lvl1pPr algn="l" rtl="0" fontAlgn="base">
      <a:spcBef>
        <a:spcPct val="0"/>
      </a:spcBef>
      <a:spcAft>
        <a:spcPct val="0"/>
      </a:spcAft>
      <a:defRPr sz="1300" kern="1200">
        <a:solidFill>
          <a:schemeClr val="tx1"/>
        </a:solidFill>
        <a:latin typeface="Trebuchet MS" pitchFamily="-111" charset="0"/>
        <a:ea typeface="Times New Roman" pitchFamily="-111" charset="0"/>
        <a:cs typeface="Times New Roman" pitchFamily="-111" charset="0"/>
      </a:defRPr>
    </a:lvl1pPr>
    <a:lvl2pPr marL="457200" algn="l" rtl="0" fontAlgn="base">
      <a:spcBef>
        <a:spcPct val="0"/>
      </a:spcBef>
      <a:spcAft>
        <a:spcPct val="0"/>
      </a:spcAft>
      <a:defRPr sz="1300" kern="1200">
        <a:solidFill>
          <a:schemeClr val="tx1"/>
        </a:solidFill>
        <a:latin typeface="Trebuchet MS" pitchFamily="-111" charset="0"/>
        <a:ea typeface="Times New Roman" pitchFamily="-111" charset="0"/>
        <a:cs typeface="Times New Roman" pitchFamily="-111" charset="0"/>
      </a:defRPr>
    </a:lvl2pPr>
    <a:lvl3pPr marL="914400" algn="l" rtl="0" fontAlgn="base">
      <a:spcBef>
        <a:spcPct val="0"/>
      </a:spcBef>
      <a:spcAft>
        <a:spcPct val="0"/>
      </a:spcAft>
      <a:defRPr sz="1300" kern="1200">
        <a:solidFill>
          <a:schemeClr val="tx1"/>
        </a:solidFill>
        <a:latin typeface="Trebuchet MS" pitchFamily="-111" charset="0"/>
        <a:ea typeface="Times New Roman" pitchFamily="-111" charset="0"/>
        <a:cs typeface="Times New Roman" pitchFamily="-111" charset="0"/>
      </a:defRPr>
    </a:lvl3pPr>
    <a:lvl4pPr marL="1371600" algn="l" rtl="0" fontAlgn="base">
      <a:spcBef>
        <a:spcPct val="0"/>
      </a:spcBef>
      <a:spcAft>
        <a:spcPct val="0"/>
      </a:spcAft>
      <a:defRPr sz="1300" kern="1200">
        <a:solidFill>
          <a:schemeClr val="tx1"/>
        </a:solidFill>
        <a:latin typeface="Trebuchet MS" pitchFamily="-111" charset="0"/>
        <a:ea typeface="Times New Roman" pitchFamily="-111" charset="0"/>
        <a:cs typeface="Times New Roman" pitchFamily="-111" charset="0"/>
      </a:defRPr>
    </a:lvl4pPr>
    <a:lvl5pPr marL="1828800" algn="l" rtl="0" fontAlgn="base">
      <a:spcBef>
        <a:spcPct val="0"/>
      </a:spcBef>
      <a:spcAft>
        <a:spcPct val="0"/>
      </a:spcAft>
      <a:defRPr sz="1300" kern="1200">
        <a:solidFill>
          <a:schemeClr val="tx1"/>
        </a:solidFill>
        <a:latin typeface="Trebuchet MS" pitchFamily="-111" charset="0"/>
        <a:ea typeface="Times New Roman" pitchFamily="-111" charset="0"/>
        <a:cs typeface="Times New Roman" pitchFamily="-111" charset="0"/>
      </a:defRPr>
    </a:lvl5pPr>
    <a:lvl6pPr marL="2286000" algn="l" defTabSz="457200" rtl="0" eaLnBrk="1" latinLnBrk="0" hangingPunct="1">
      <a:defRPr sz="1300" kern="1200">
        <a:solidFill>
          <a:schemeClr val="tx1"/>
        </a:solidFill>
        <a:latin typeface="Trebuchet MS" pitchFamily="-111" charset="0"/>
        <a:ea typeface="Times New Roman" pitchFamily="-111" charset="0"/>
        <a:cs typeface="Times New Roman" pitchFamily="-111" charset="0"/>
      </a:defRPr>
    </a:lvl6pPr>
    <a:lvl7pPr marL="2743200" algn="l" defTabSz="457200" rtl="0" eaLnBrk="1" latinLnBrk="0" hangingPunct="1">
      <a:defRPr sz="1300" kern="1200">
        <a:solidFill>
          <a:schemeClr val="tx1"/>
        </a:solidFill>
        <a:latin typeface="Trebuchet MS" pitchFamily="-111" charset="0"/>
        <a:ea typeface="Times New Roman" pitchFamily="-111" charset="0"/>
        <a:cs typeface="Times New Roman" pitchFamily="-111" charset="0"/>
      </a:defRPr>
    </a:lvl7pPr>
    <a:lvl8pPr marL="3200400" algn="l" defTabSz="457200" rtl="0" eaLnBrk="1" latinLnBrk="0" hangingPunct="1">
      <a:defRPr sz="1300" kern="1200">
        <a:solidFill>
          <a:schemeClr val="tx1"/>
        </a:solidFill>
        <a:latin typeface="Trebuchet MS" pitchFamily="-111" charset="0"/>
        <a:ea typeface="Times New Roman" pitchFamily="-111" charset="0"/>
        <a:cs typeface="Times New Roman" pitchFamily="-111" charset="0"/>
      </a:defRPr>
    </a:lvl8pPr>
    <a:lvl9pPr marL="3657600" algn="l" defTabSz="457200" rtl="0" eaLnBrk="1" latinLnBrk="0" hangingPunct="1">
      <a:defRPr sz="1300" kern="1200">
        <a:solidFill>
          <a:schemeClr val="tx1"/>
        </a:solidFill>
        <a:latin typeface="Trebuchet MS" pitchFamily="-111" charset="0"/>
        <a:ea typeface="Times New Roman" pitchFamily="-111" charset="0"/>
        <a:cs typeface="Times New Roman" pitchFamily="-111" charset="0"/>
      </a:defRPr>
    </a:lvl9pPr>
  </p:defaultTextStyle>
  <p:extLst>
    <p:ext uri="{EFAFB233-063F-42B5-8137-9DF3F51BA10A}">
      <p15:sldGuideLst xmlns:p15="http://schemas.microsoft.com/office/powerpoint/2012/main">
        <p15:guide id="1" orient="horz" pos="778">
          <p15:clr>
            <a:srgbClr val="A4A3A4"/>
          </p15:clr>
        </p15:guide>
        <p15:guide id="2" pos="549">
          <p15:clr>
            <a:srgbClr val="A4A3A4"/>
          </p15:clr>
        </p15:guide>
        <p15:guide id="3" pos="2872">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kyte" initials="r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6600"/>
    <a:srgbClr val="D17237"/>
    <a:srgbClr val="C4652D"/>
    <a:srgbClr val="226448"/>
    <a:srgbClr val="E4BF62"/>
    <a:srgbClr val="F1DEAD"/>
    <a:srgbClr val="BBBBEF"/>
    <a:srgbClr val="CCCCFF"/>
    <a:srgbClr val="275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8293" autoAdjust="0"/>
  </p:normalViewPr>
  <p:slideViewPr>
    <p:cSldViewPr snapToGrid="0">
      <p:cViewPr varScale="1">
        <p:scale>
          <a:sx n="58" d="100"/>
          <a:sy n="58" d="100"/>
        </p:scale>
        <p:origin x="1746" y="72"/>
      </p:cViewPr>
      <p:guideLst>
        <p:guide orient="horz" pos="778"/>
        <p:guide pos="549"/>
        <p:guide pos="2872"/>
      </p:guideLst>
    </p:cSldViewPr>
  </p:slideViewPr>
  <p:outlineViewPr>
    <p:cViewPr>
      <p:scale>
        <a:sx n="33" d="100"/>
        <a:sy n="33" d="100"/>
      </p:scale>
      <p:origin x="0" y="0"/>
    </p:cViewPr>
    <p:sldLst>
      <p:sld r:id="rId1" collapse="1"/>
    </p:sldLst>
  </p:outlineViewPr>
  <p:notesTextViewPr>
    <p:cViewPr>
      <p:scale>
        <a:sx n="125" d="100"/>
        <a:sy n="125" d="100"/>
      </p:scale>
      <p:origin x="0" y="0"/>
    </p:cViewPr>
  </p:notesTextViewPr>
  <p:sorterViewPr>
    <p:cViewPr>
      <p:scale>
        <a:sx n="66" d="100"/>
        <a:sy n="66" d="100"/>
      </p:scale>
      <p:origin x="0" y="0"/>
    </p:cViewPr>
  </p:sorterViewPr>
  <p:notesViewPr>
    <p:cSldViewPr snapToGrid="0">
      <p:cViewPr>
        <p:scale>
          <a:sx n="154" d="100"/>
          <a:sy n="154" d="100"/>
        </p:scale>
        <p:origin x="-1506" y="35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2" y="1"/>
            <a:ext cx="3038161" cy="464180"/>
          </a:xfrm>
          <a:prstGeom prst="rect">
            <a:avLst/>
          </a:prstGeom>
          <a:noFill/>
          <a:ln w="9525">
            <a:noFill/>
            <a:miter lim="800000"/>
            <a:headEnd/>
            <a:tailEnd/>
          </a:ln>
          <a:effectLst/>
        </p:spPr>
        <p:txBody>
          <a:bodyPr vert="horz" wrap="square" lIns="93588" tIns="46794" rIns="93588" bIns="46794" numCol="1" anchor="t" anchorCtr="0" compatLnSpc="1">
            <a:prstTxWarp prst="textNoShape">
              <a:avLst/>
            </a:prstTxWarp>
          </a:bodyPr>
          <a:lstStyle>
            <a:lvl1pPr defTabSz="935343">
              <a:spcBef>
                <a:spcPct val="0"/>
              </a:spcBef>
              <a:buFontTx/>
              <a:buNone/>
              <a:defRPr sz="1200">
                <a:latin typeface="Times New Roman" pitchFamily="-111" charset="0"/>
              </a:defRPr>
            </a:lvl1pPr>
          </a:lstStyle>
          <a:p>
            <a:pPr>
              <a:defRPr/>
            </a:pPr>
            <a:endParaRPr lang="en-US" dirty="0"/>
          </a:p>
        </p:txBody>
      </p:sp>
      <p:sp>
        <p:nvSpPr>
          <p:cNvPr id="10243" name="Rectangle 3"/>
          <p:cNvSpPr>
            <a:spLocks noGrp="1" noChangeArrowheads="1"/>
          </p:cNvSpPr>
          <p:nvPr>
            <p:ph type="dt" sz="quarter" idx="1"/>
          </p:nvPr>
        </p:nvSpPr>
        <p:spPr bwMode="auto">
          <a:xfrm>
            <a:off x="3972244" y="1"/>
            <a:ext cx="3038160" cy="464180"/>
          </a:xfrm>
          <a:prstGeom prst="rect">
            <a:avLst/>
          </a:prstGeom>
          <a:noFill/>
          <a:ln w="9525">
            <a:noFill/>
            <a:miter lim="800000"/>
            <a:headEnd/>
            <a:tailEnd/>
          </a:ln>
          <a:effectLst/>
        </p:spPr>
        <p:txBody>
          <a:bodyPr vert="horz" wrap="square" lIns="93588" tIns="46794" rIns="93588" bIns="46794" numCol="1" anchor="t" anchorCtr="0" compatLnSpc="1">
            <a:prstTxWarp prst="textNoShape">
              <a:avLst/>
            </a:prstTxWarp>
          </a:bodyPr>
          <a:lstStyle>
            <a:lvl1pPr algn="r" defTabSz="935343">
              <a:spcBef>
                <a:spcPct val="0"/>
              </a:spcBef>
              <a:buFontTx/>
              <a:buNone/>
              <a:defRPr sz="1200">
                <a:latin typeface="Times New Roman" pitchFamily="-111" charset="0"/>
              </a:defRPr>
            </a:lvl1pPr>
          </a:lstStyle>
          <a:p>
            <a:pPr>
              <a:defRPr/>
            </a:pPr>
            <a:endParaRPr lang="en-US" dirty="0"/>
          </a:p>
        </p:txBody>
      </p:sp>
      <p:sp>
        <p:nvSpPr>
          <p:cNvPr id="10244" name="Rectangle 4"/>
          <p:cNvSpPr>
            <a:spLocks noGrp="1" noChangeArrowheads="1"/>
          </p:cNvSpPr>
          <p:nvPr>
            <p:ph type="ftr" sz="quarter" idx="2"/>
          </p:nvPr>
        </p:nvSpPr>
        <p:spPr bwMode="auto">
          <a:xfrm>
            <a:off x="2" y="8832221"/>
            <a:ext cx="3038161" cy="464180"/>
          </a:xfrm>
          <a:prstGeom prst="rect">
            <a:avLst/>
          </a:prstGeom>
          <a:noFill/>
          <a:ln w="9525">
            <a:noFill/>
            <a:miter lim="800000"/>
            <a:headEnd/>
            <a:tailEnd/>
          </a:ln>
          <a:effectLst/>
        </p:spPr>
        <p:txBody>
          <a:bodyPr vert="horz" wrap="square" lIns="93588" tIns="46794" rIns="93588" bIns="46794" numCol="1" anchor="b" anchorCtr="0" compatLnSpc="1">
            <a:prstTxWarp prst="textNoShape">
              <a:avLst/>
            </a:prstTxWarp>
          </a:bodyPr>
          <a:lstStyle>
            <a:lvl1pPr defTabSz="935343">
              <a:spcBef>
                <a:spcPct val="0"/>
              </a:spcBef>
              <a:buFontTx/>
              <a:buNone/>
              <a:defRPr sz="1200">
                <a:latin typeface="Times New Roman" pitchFamily="-111" charset="0"/>
              </a:defRPr>
            </a:lvl1pPr>
          </a:lstStyle>
          <a:p>
            <a:pPr>
              <a:defRPr/>
            </a:pPr>
            <a:endParaRPr lang="en-US" dirty="0"/>
          </a:p>
        </p:txBody>
      </p:sp>
      <p:sp>
        <p:nvSpPr>
          <p:cNvPr id="10245" name="Rectangle 5"/>
          <p:cNvSpPr>
            <a:spLocks noGrp="1" noChangeArrowheads="1"/>
          </p:cNvSpPr>
          <p:nvPr>
            <p:ph type="sldNum" sz="quarter" idx="3"/>
          </p:nvPr>
        </p:nvSpPr>
        <p:spPr bwMode="auto">
          <a:xfrm>
            <a:off x="3972244" y="8832221"/>
            <a:ext cx="3038160" cy="464180"/>
          </a:xfrm>
          <a:prstGeom prst="rect">
            <a:avLst/>
          </a:prstGeom>
          <a:noFill/>
          <a:ln w="9525">
            <a:noFill/>
            <a:miter lim="800000"/>
            <a:headEnd/>
            <a:tailEnd/>
          </a:ln>
          <a:effectLst/>
        </p:spPr>
        <p:txBody>
          <a:bodyPr vert="horz" wrap="square" lIns="93588" tIns="46794" rIns="93588" bIns="46794" numCol="1" anchor="b" anchorCtr="0" compatLnSpc="1">
            <a:prstTxWarp prst="textNoShape">
              <a:avLst/>
            </a:prstTxWarp>
          </a:bodyPr>
          <a:lstStyle>
            <a:lvl1pPr algn="r" defTabSz="935343">
              <a:spcBef>
                <a:spcPct val="0"/>
              </a:spcBef>
              <a:buFontTx/>
              <a:buNone/>
              <a:defRPr sz="1200">
                <a:latin typeface="Times New Roman" pitchFamily="-111" charset="0"/>
              </a:defRPr>
            </a:lvl1pPr>
          </a:lstStyle>
          <a:p>
            <a:pPr>
              <a:defRPr/>
            </a:pPr>
            <a:fld id="{80D4E328-5A8E-E74B-881C-3F93F62110B8}" type="slidenum">
              <a:rPr lang="en-US"/>
              <a:pPr>
                <a:defRPr/>
              </a:pPr>
              <a:t>‹#›</a:t>
            </a:fld>
            <a:endParaRPr lang="en-US" dirty="0"/>
          </a:p>
        </p:txBody>
      </p:sp>
    </p:spTree>
    <p:extLst>
      <p:ext uri="{BB962C8B-B14F-4D97-AF65-F5344CB8AC3E}">
        <p14:creationId xmlns:p14="http://schemas.microsoft.com/office/powerpoint/2010/main" val="264806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1"/>
            <a:ext cx="3038161" cy="464180"/>
          </a:xfrm>
          <a:prstGeom prst="rect">
            <a:avLst/>
          </a:prstGeom>
          <a:noFill/>
          <a:ln w="9525">
            <a:noFill/>
            <a:miter lim="800000"/>
            <a:headEnd/>
            <a:tailEnd/>
          </a:ln>
          <a:effectLst/>
        </p:spPr>
        <p:txBody>
          <a:bodyPr vert="horz" wrap="square" lIns="93588" tIns="46794" rIns="93588" bIns="46794" numCol="1" anchor="t" anchorCtr="0" compatLnSpc="1">
            <a:prstTxWarp prst="textNoShape">
              <a:avLst/>
            </a:prstTxWarp>
          </a:bodyPr>
          <a:lstStyle>
            <a:lvl1pPr defTabSz="935343">
              <a:spcBef>
                <a:spcPct val="0"/>
              </a:spcBef>
              <a:buFontTx/>
              <a:buNone/>
              <a:defRPr sz="1200">
                <a:latin typeface="Times New Roman" pitchFamily="-111" charset="0"/>
              </a:defRPr>
            </a:lvl1pPr>
          </a:lstStyle>
          <a:p>
            <a:pPr>
              <a:defRPr/>
            </a:pPr>
            <a:endParaRPr lang="en-US" dirty="0"/>
          </a:p>
        </p:txBody>
      </p:sp>
      <p:sp>
        <p:nvSpPr>
          <p:cNvPr id="5123" name="Rectangle 3"/>
          <p:cNvSpPr>
            <a:spLocks noGrp="1" noChangeArrowheads="1"/>
          </p:cNvSpPr>
          <p:nvPr>
            <p:ph type="dt" idx="1"/>
          </p:nvPr>
        </p:nvSpPr>
        <p:spPr bwMode="auto">
          <a:xfrm>
            <a:off x="3972244" y="1"/>
            <a:ext cx="3038160" cy="464180"/>
          </a:xfrm>
          <a:prstGeom prst="rect">
            <a:avLst/>
          </a:prstGeom>
          <a:noFill/>
          <a:ln w="9525">
            <a:noFill/>
            <a:miter lim="800000"/>
            <a:headEnd/>
            <a:tailEnd/>
          </a:ln>
          <a:effectLst/>
        </p:spPr>
        <p:txBody>
          <a:bodyPr vert="horz" wrap="square" lIns="93588" tIns="46794" rIns="93588" bIns="46794" numCol="1" anchor="t" anchorCtr="0" compatLnSpc="1">
            <a:prstTxWarp prst="textNoShape">
              <a:avLst/>
            </a:prstTxWarp>
          </a:bodyPr>
          <a:lstStyle>
            <a:lvl1pPr algn="r" defTabSz="935343">
              <a:spcBef>
                <a:spcPct val="0"/>
              </a:spcBef>
              <a:buFontTx/>
              <a:buNone/>
              <a:defRPr sz="1200">
                <a:latin typeface="Times New Roman" pitchFamily="-111" charset="0"/>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4081" y="4416120"/>
            <a:ext cx="5142244" cy="4182419"/>
          </a:xfrm>
          <a:prstGeom prst="rect">
            <a:avLst/>
          </a:prstGeom>
          <a:noFill/>
          <a:ln w="9525">
            <a:noFill/>
            <a:miter lim="800000"/>
            <a:headEnd/>
            <a:tailEnd/>
          </a:ln>
          <a:effectLst/>
        </p:spPr>
        <p:txBody>
          <a:bodyPr vert="horz" wrap="square" lIns="93588" tIns="46794" rIns="93588" bIns="4679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2" y="8832221"/>
            <a:ext cx="3038161" cy="464180"/>
          </a:xfrm>
          <a:prstGeom prst="rect">
            <a:avLst/>
          </a:prstGeom>
          <a:noFill/>
          <a:ln w="9525">
            <a:noFill/>
            <a:miter lim="800000"/>
            <a:headEnd/>
            <a:tailEnd/>
          </a:ln>
          <a:effectLst/>
        </p:spPr>
        <p:txBody>
          <a:bodyPr vert="horz" wrap="square" lIns="93588" tIns="46794" rIns="93588" bIns="46794" numCol="1" anchor="b" anchorCtr="0" compatLnSpc="1">
            <a:prstTxWarp prst="textNoShape">
              <a:avLst/>
            </a:prstTxWarp>
          </a:bodyPr>
          <a:lstStyle>
            <a:lvl1pPr defTabSz="935343">
              <a:spcBef>
                <a:spcPct val="0"/>
              </a:spcBef>
              <a:buFontTx/>
              <a:buNone/>
              <a:defRPr sz="1200">
                <a:latin typeface="Times New Roman" pitchFamily="-111" charset="0"/>
              </a:defRPr>
            </a:lvl1pPr>
          </a:lstStyle>
          <a:p>
            <a:pPr>
              <a:defRPr/>
            </a:pPr>
            <a:endParaRPr lang="en-US" dirty="0"/>
          </a:p>
        </p:txBody>
      </p:sp>
      <p:sp>
        <p:nvSpPr>
          <p:cNvPr id="5127" name="Rectangle 7"/>
          <p:cNvSpPr>
            <a:spLocks noGrp="1" noChangeArrowheads="1"/>
          </p:cNvSpPr>
          <p:nvPr>
            <p:ph type="sldNum" sz="quarter" idx="5"/>
          </p:nvPr>
        </p:nvSpPr>
        <p:spPr bwMode="auto">
          <a:xfrm>
            <a:off x="3972244" y="8832221"/>
            <a:ext cx="3038160" cy="464180"/>
          </a:xfrm>
          <a:prstGeom prst="rect">
            <a:avLst/>
          </a:prstGeom>
          <a:noFill/>
          <a:ln w="9525">
            <a:noFill/>
            <a:miter lim="800000"/>
            <a:headEnd/>
            <a:tailEnd/>
          </a:ln>
          <a:effectLst/>
        </p:spPr>
        <p:txBody>
          <a:bodyPr vert="horz" wrap="square" lIns="93588" tIns="46794" rIns="93588" bIns="46794" numCol="1" anchor="b" anchorCtr="0" compatLnSpc="1">
            <a:prstTxWarp prst="textNoShape">
              <a:avLst/>
            </a:prstTxWarp>
          </a:bodyPr>
          <a:lstStyle>
            <a:lvl1pPr algn="r" defTabSz="935343">
              <a:spcBef>
                <a:spcPct val="0"/>
              </a:spcBef>
              <a:buFontTx/>
              <a:buNone/>
              <a:defRPr sz="1200">
                <a:latin typeface="Times New Roman" pitchFamily="-111" charset="0"/>
              </a:defRPr>
            </a:lvl1pPr>
          </a:lstStyle>
          <a:p>
            <a:pPr>
              <a:defRPr/>
            </a:pPr>
            <a:fld id="{47385FA7-E164-7443-8506-91430DD6BA6A}" type="slidenum">
              <a:rPr lang="en-US"/>
              <a:pPr>
                <a:defRPr/>
              </a:pPr>
              <a:t>‹#›</a:t>
            </a:fld>
            <a:endParaRPr lang="en-US" dirty="0"/>
          </a:p>
        </p:txBody>
      </p:sp>
    </p:spTree>
    <p:extLst>
      <p:ext uri="{BB962C8B-B14F-4D97-AF65-F5344CB8AC3E}">
        <p14:creationId xmlns:p14="http://schemas.microsoft.com/office/powerpoint/2010/main" val="1900322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1" charset="0"/>
        <a:ea typeface="ヒラギノ角ゴ Pro W3" pitchFamily="-111" charset="-128"/>
        <a:cs typeface="ヒラギノ角ゴ Pro W3" pitchFamily="-111" charset="-128"/>
      </a:defRPr>
    </a:lvl1pPr>
    <a:lvl2pPr marL="457200" algn="l" rtl="0" eaLnBrk="0" fontAlgn="base" hangingPunct="0">
      <a:spcBef>
        <a:spcPct val="30000"/>
      </a:spcBef>
      <a:spcAft>
        <a:spcPct val="0"/>
      </a:spcAft>
      <a:defRPr sz="1200" kern="1200">
        <a:solidFill>
          <a:schemeClr val="tx1"/>
        </a:solidFill>
        <a:latin typeface="Times New Roman" pitchFamily="-111" charset="0"/>
        <a:ea typeface="ヒラギノ角ゴ Pro W3"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1" charset="0"/>
        <a:ea typeface="ヒラギノ角ゴ Pro W3"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1" charset="0"/>
        <a:ea typeface="ヒラギノ角ゴ Pro W3"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1" charset="0"/>
        <a:ea typeface="ヒラギノ角ゴ Pro W3"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Gloria</a:t>
            </a:r>
            <a:r>
              <a:rPr lang="en-US" baseline="0" dirty="0" smtClean="0"/>
              <a:t> who is not able to attend the conference is in charge of doing systematic reviews in different sectors. She asked me to lead the systematic review on Agribusiness that was meant to feed into IFC’s Agribusiness Strategy and inform design of future investments.</a:t>
            </a:r>
            <a:endParaRPr lang="en-US" dirty="0"/>
          </a:p>
        </p:txBody>
      </p:sp>
      <p:sp>
        <p:nvSpPr>
          <p:cNvPr id="4" name="Slide Number Placeholder 3"/>
          <p:cNvSpPr>
            <a:spLocks noGrp="1"/>
          </p:cNvSpPr>
          <p:nvPr>
            <p:ph type="sldNum" sz="quarter" idx="10"/>
          </p:nvPr>
        </p:nvSpPr>
        <p:spPr/>
        <p:txBody>
          <a:bodyPr/>
          <a:lstStyle/>
          <a:p>
            <a:pPr>
              <a:defRPr/>
            </a:pPr>
            <a:fld id="{47385FA7-E164-7443-8506-91430DD6BA6A}" type="slidenum">
              <a:rPr lang="en-US" smtClean="0"/>
              <a:pPr>
                <a:defRPr/>
              </a:pPr>
              <a:t>1</a:t>
            </a:fld>
            <a:endParaRPr lang="en-US" dirty="0"/>
          </a:p>
        </p:txBody>
      </p:sp>
    </p:spTree>
    <p:extLst>
      <p:ext uri="{BB962C8B-B14F-4D97-AF65-F5344CB8AC3E}">
        <p14:creationId xmlns:p14="http://schemas.microsoft.com/office/powerpoint/2010/main" val="4079001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systematic review answered more questions</a:t>
            </a:r>
            <a:endParaRPr lang="en-US" dirty="0"/>
          </a:p>
        </p:txBody>
      </p:sp>
      <p:sp>
        <p:nvSpPr>
          <p:cNvPr id="4" name="Slide Number Placeholder 3"/>
          <p:cNvSpPr>
            <a:spLocks noGrp="1"/>
          </p:cNvSpPr>
          <p:nvPr>
            <p:ph type="sldNum" sz="quarter" idx="10"/>
          </p:nvPr>
        </p:nvSpPr>
        <p:spPr/>
        <p:txBody>
          <a:bodyPr/>
          <a:lstStyle/>
          <a:p>
            <a:pPr>
              <a:defRPr/>
            </a:pPr>
            <a:fld id="{47385FA7-E164-7443-8506-91430DD6BA6A}" type="slidenum">
              <a:rPr lang="en-US" smtClean="0"/>
              <a:pPr>
                <a:defRPr/>
              </a:pPr>
              <a:t>2</a:t>
            </a:fld>
            <a:endParaRPr lang="en-US" dirty="0"/>
          </a:p>
        </p:txBody>
      </p:sp>
    </p:spTree>
    <p:extLst>
      <p:ext uri="{BB962C8B-B14F-4D97-AF65-F5344CB8AC3E}">
        <p14:creationId xmlns:p14="http://schemas.microsoft.com/office/powerpoint/2010/main" val="2136807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Criteria</a:t>
            </a:r>
            <a:r>
              <a:rPr lang="en-US" baseline="0" dirty="0" smtClean="0"/>
              <a:t> used:</a:t>
            </a:r>
          </a:p>
          <a:p>
            <a:r>
              <a:rPr lang="en-US" baseline="0" dirty="0" smtClean="0"/>
              <a:t>(</a:t>
            </a:r>
            <a:r>
              <a:rPr lang="en-US" baseline="0" dirty="0" err="1" smtClean="0"/>
              <a:t>i</a:t>
            </a:r>
            <a:r>
              <a:rPr lang="en-US" baseline="0" dirty="0" smtClean="0"/>
              <a:t>) Agribusiness and food security type interventions</a:t>
            </a:r>
          </a:p>
          <a:p>
            <a:r>
              <a:rPr lang="en-US" baseline="0" dirty="0" smtClean="0"/>
              <a:t>(ii) Private sector related work similar to IFC</a:t>
            </a:r>
          </a:p>
          <a:p>
            <a:r>
              <a:rPr lang="en-US" baseline="0" dirty="0" smtClean="0"/>
              <a:t>(iii) Impact evaluation with proper control/ treatment </a:t>
            </a:r>
            <a:r>
              <a:rPr lang="en-US" baseline="0" dirty="0" smtClean="0"/>
              <a:t>groups</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Note that t</a:t>
            </a:r>
            <a:r>
              <a:rPr lang="en-US" dirty="0" smtClean="0"/>
              <a:t>he evaluations cover all regions of the world, mostly from Africa 18 (41%)</a:t>
            </a:r>
            <a:endParaRPr lang="en-US" dirty="0"/>
          </a:p>
        </p:txBody>
      </p:sp>
      <p:sp>
        <p:nvSpPr>
          <p:cNvPr id="4" name="Slide Number Placeholder 3"/>
          <p:cNvSpPr>
            <a:spLocks noGrp="1"/>
          </p:cNvSpPr>
          <p:nvPr>
            <p:ph type="sldNum" sz="quarter" idx="10"/>
          </p:nvPr>
        </p:nvSpPr>
        <p:spPr/>
        <p:txBody>
          <a:bodyPr/>
          <a:lstStyle/>
          <a:p>
            <a:pPr>
              <a:defRPr/>
            </a:pPr>
            <a:fld id="{47385FA7-E164-7443-8506-91430DD6BA6A}" type="slidenum">
              <a:rPr lang="en-US" smtClean="0"/>
              <a:pPr>
                <a:defRPr/>
              </a:pPr>
              <a:t>4</a:t>
            </a:fld>
            <a:endParaRPr lang="en-US" dirty="0"/>
          </a:p>
        </p:txBody>
      </p:sp>
    </p:spTree>
    <p:extLst>
      <p:ext uri="{BB962C8B-B14F-4D97-AF65-F5344CB8AC3E}">
        <p14:creationId xmlns:p14="http://schemas.microsoft.com/office/powerpoint/2010/main" val="3120776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farmers owning their own chilling plant, I visited a plant that the farmers bought by contributing 10%$ of the purchase cost, the project subsidized 30%, the 60% was borrowed from a local bank and was paid</a:t>
            </a:r>
            <a:r>
              <a:rPr lang="en-US" baseline="0" dirty="0" smtClean="0"/>
              <a:t> off in 2 years. One of the EADD managers explained how he had difficulties convincing a bank to loan to a group of farmers, but due to success of the first HUBS they developed, banks are now coming and asking for the farmers’ business.</a:t>
            </a:r>
            <a:endParaRPr lang="en-US" dirty="0"/>
          </a:p>
        </p:txBody>
      </p:sp>
      <p:sp>
        <p:nvSpPr>
          <p:cNvPr id="4" name="Slide Number Placeholder 3"/>
          <p:cNvSpPr>
            <a:spLocks noGrp="1"/>
          </p:cNvSpPr>
          <p:nvPr>
            <p:ph type="sldNum" sz="quarter" idx="10"/>
          </p:nvPr>
        </p:nvSpPr>
        <p:spPr/>
        <p:txBody>
          <a:bodyPr/>
          <a:lstStyle/>
          <a:p>
            <a:pPr>
              <a:defRPr/>
            </a:pPr>
            <a:fld id="{47385FA7-E164-7443-8506-91430DD6BA6A}" type="slidenum">
              <a:rPr lang="en-US" smtClean="0"/>
              <a:pPr>
                <a:defRPr/>
              </a:pPr>
              <a:t>20</a:t>
            </a:fld>
            <a:endParaRPr lang="en-US" dirty="0"/>
          </a:p>
        </p:txBody>
      </p:sp>
    </p:spTree>
    <p:extLst>
      <p:ext uri="{BB962C8B-B14F-4D97-AF65-F5344CB8AC3E}">
        <p14:creationId xmlns:p14="http://schemas.microsoft.com/office/powerpoint/2010/main" val="2068817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farmers owning their own chilling plant, I visited a plant that the farmers bought by contributing 10%$ of the purchase cost, the project subsidized 30%, the 60% was borrowed from a local bank and was paid</a:t>
            </a:r>
            <a:r>
              <a:rPr lang="en-US" baseline="0" dirty="0" smtClean="0"/>
              <a:t> off in 2 years. One of the EADD managers explained how he had difficulties convincing a bank to loan to a group of farmers, but due to success of the first HUBS they developed, banks are now coming and asking for the farmers’ business.</a:t>
            </a:r>
            <a:endParaRPr lang="en-US" dirty="0"/>
          </a:p>
        </p:txBody>
      </p:sp>
      <p:sp>
        <p:nvSpPr>
          <p:cNvPr id="4" name="Slide Number Placeholder 3"/>
          <p:cNvSpPr>
            <a:spLocks noGrp="1"/>
          </p:cNvSpPr>
          <p:nvPr>
            <p:ph type="sldNum" sz="quarter" idx="10"/>
          </p:nvPr>
        </p:nvSpPr>
        <p:spPr/>
        <p:txBody>
          <a:bodyPr/>
          <a:lstStyle/>
          <a:p>
            <a:pPr>
              <a:defRPr/>
            </a:pPr>
            <a:fld id="{47385FA7-E164-7443-8506-91430DD6BA6A}"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323097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385FA7-E164-7443-8506-91430DD6BA6A}"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777373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element of the VFT</a:t>
            </a:r>
            <a:r>
              <a:rPr lang="en-US" baseline="0" dirty="0" smtClean="0"/>
              <a:t> was its ability to involve female farmers</a:t>
            </a:r>
            <a:endParaRPr lang="en-US" dirty="0"/>
          </a:p>
        </p:txBody>
      </p:sp>
      <p:sp>
        <p:nvSpPr>
          <p:cNvPr id="4" name="Slide Number Placeholder 3"/>
          <p:cNvSpPr>
            <a:spLocks noGrp="1"/>
          </p:cNvSpPr>
          <p:nvPr>
            <p:ph type="sldNum" sz="quarter" idx="10"/>
          </p:nvPr>
        </p:nvSpPr>
        <p:spPr/>
        <p:txBody>
          <a:bodyPr/>
          <a:lstStyle/>
          <a:p>
            <a:pPr>
              <a:defRPr/>
            </a:pPr>
            <a:fld id="{47385FA7-E164-7443-8506-91430DD6BA6A}" type="slidenum">
              <a:rPr lang="en-US" smtClean="0"/>
              <a:pPr>
                <a:defRPr/>
              </a:pPr>
              <a:t>24</a:t>
            </a:fld>
            <a:endParaRPr lang="en-US" dirty="0"/>
          </a:p>
        </p:txBody>
      </p:sp>
    </p:spTree>
    <p:extLst>
      <p:ext uri="{BB962C8B-B14F-4D97-AF65-F5344CB8AC3E}">
        <p14:creationId xmlns:p14="http://schemas.microsoft.com/office/powerpoint/2010/main" val="2363255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Flora</a:t>
            </a:r>
            <a:r>
              <a:rPr lang="en-US" baseline="0" dirty="0" smtClean="0"/>
              <a:t> is now relocating to Malawi to be a Senior Policy Advisor in the Ministry of Agriculture. I welcome you anytime you come to Malawi, know that you have a friend in the Ministry and please do not hesitate to stop by the Ministry offices.</a:t>
            </a:r>
            <a:endParaRPr lang="en-US" dirty="0"/>
          </a:p>
        </p:txBody>
      </p:sp>
      <p:sp>
        <p:nvSpPr>
          <p:cNvPr id="4" name="Slide Number Placeholder 3"/>
          <p:cNvSpPr>
            <a:spLocks noGrp="1"/>
          </p:cNvSpPr>
          <p:nvPr>
            <p:ph type="sldNum" sz="quarter" idx="10"/>
          </p:nvPr>
        </p:nvSpPr>
        <p:spPr/>
        <p:txBody>
          <a:bodyPr/>
          <a:lstStyle/>
          <a:p>
            <a:pPr>
              <a:defRPr/>
            </a:pPr>
            <a:fld id="{47385FA7-E164-7443-8506-91430DD6BA6A}" type="slidenum">
              <a:rPr lang="en-US" smtClean="0"/>
              <a:pPr>
                <a:defRPr/>
              </a:pPr>
              <a:t>25</a:t>
            </a:fld>
            <a:endParaRPr lang="en-US" dirty="0"/>
          </a:p>
        </p:txBody>
      </p:sp>
    </p:spTree>
    <p:extLst>
      <p:ext uri="{BB962C8B-B14F-4D97-AF65-F5344CB8AC3E}">
        <p14:creationId xmlns:p14="http://schemas.microsoft.com/office/powerpoint/2010/main" val="1422713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25"/>
          <p:cNvSpPr>
            <a:spLocks noChangeArrowheads="1"/>
          </p:cNvSpPr>
          <p:nvPr userDrawn="1"/>
        </p:nvSpPr>
        <p:spPr bwMode="auto">
          <a:xfrm>
            <a:off x="0" y="0"/>
            <a:ext cx="9144000" cy="2506663"/>
          </a:xfrm>
          <a:prstGeom prst="rect">
            <a:avLst/>
          </a:prstGeom>
          <a:solidFill>
            <a:srgbClr val="014C6D"/>
          </a:solidFill>
          <a:ln w="9525">
            <a:noFill/>
            <a:miter lim="800000"/>
            <a:headEnd/>
            <a:tailEnd/>
          </a:ln>
          <a:effectLst/>
        </p:spPr>
        <p:txBody>
          <a:bodyPr>
            <a:prstTxWarp prst="textNoShape">
              <a:avLst/>
            </a:prstTxWarp>
          </a:bodyPr>
          <a:lstStyle/>
          <a:p>
            <a:pPr>
              <a:spcBef>
                <a:spcPct val="50000"/>
              </a:spcBef>
              <a:buFontTx/>
              <a:buChar char="•"/>
              <a:defRPr/>
            </a:pPr>
            <a:endParaRPr lang="en-US" dirty="0"/>
          </a:p>
        </p:txBody>
      </p:sp>
      <p:grpSp>
        <p:nvGrpSpPr>
          <p:cNvPr id="4" name="Group 1426"/>
          <p:cNvGrpSpPr>
            <a:grpSpLocks/>
          </p:cNvGrpSpPr>
          <p:nvPr userDrawn="1"/>
        </p:nvGrpSpPr>
        <p:grpSpPr bwMode="auto">
          <a:xfrm>
            <a:off x="384175" y="385763"/>
            <a:ext cx="2989263" cy="412750"/>
            <a:chOff x="257" y="242"/>
            <a:chExt cx="1674" cy="231"/>
          </a:xfrm>
        </p:grpSpPr>
        <p:sp>
          <p:nvSpPr>
            <p:cNvPr id="5" name="Freeform 1427"/>
            <p:cNvSpPr>
              <a:spLocks/>
            </p:cNvSpPr>
            <p:nvPr userDrawn="1"/>
          </p:nvSpPr>
          <p:spPr bwMode="auto">
            <a:xfrm>
              <a:off x="938" y="246"/>
              <a:ext cx="10" cy="219"/>
            </a:xfrm>
            <a:custGeom>
              <a:avLst/>
              <a:gdLst/>
              <a:ahLst/>
              <a:cxnLst>
                <a:cxn ang="0">
                  <a:pos x="0" y="2"/>
                </a:cxn>
                <a:cxn ang="0">
                  <a:pos x="0" y="106"/>
                </a:cxn>
                <a:cxn ang="0">
                  <a:pos x="2" y="109"/>
                </a:cxn>
                <a:cxn ang="0">
                  <a:pos x="5" y="106"/>
                </a:cxn>
                <a:cxn ang="0">
                  <a:pos x="5" y="2"/>
                </a:cxn>
                <a:cxn ang="0">
                  <a:pos x="2" y="0"/>
                </a:cxn>
                <a:cxn ang="0">
                  <a:pos x="0" y="2"/>
                </a:cxn>
              </a:cxnLst>
              <a:rect l="0" t="0" r="r" b="b"/>
              <a:pathLst>
                <a:path w="5" h="109">
                  <a:moveTo>
                    <a:pt x="0" y="2"/>
                  </a:moveTo>
                  <a:cubicBezTo>
                    <a:pt x="0" y="106"/>
                    <a:pt x="0" y="106"/>
                    <a:pt x="0" y="106"/>
                  </a:cubicBezTo>
                  <a:cubicBezTo>
                    <a:pt x="0" y="108"/>
                    <a:pt x="1" y="109"/>
                    <a:pt x="2" y="109"/>
                  </a:cubicBezTo>
                  <a:cubicBezTo>
                    <a:pt x="4" y="109"/>
                    <a:pt x="5" y="108"/>
                    <a:pt x="5" y="106"/>
                  </a:cubicBezTo>
                  <a:cubicBezTo>
                    <a:pt x="5" y="2"/>
                    <a:pt x="5" y="2"/>
                    <a:pt x="5" y="2"/>
                  </a:cubicBezTo>
                  <a:cubicBezTo>
                    <a:pt x="5" y="1"/>
                    <a:pt x="4" y="0"/>
                    <a:pt x="2" y="0"/>
                  </a:cubicBezTo>
                  <a:cubicBezTo>
                    <a:pt x="1" y="0"/>
                    <a:pt x="0" y="1"/>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 name="Rectangle 1428"/>
            <p:cNvSpPr>
              <a:spLocks noChangeArrowheads="1"/>
            </p:cNvSpPr>
            <p:nvPr userDrawn="1"/>
          </p:nvSpPr>
          <p:spPr bwMode="auto">
            <a:xfrm>
              <a:off x="492" y="248"/>
              <a:ext cx="68" cy="211"/>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7" name="Freeform 1429"/>
            <p:cNvSpPr>
              <a:spLocks/>
            </p:cNvSpPr>
            <p:nvPr userDrawn="1"/>
          </p:nvSpPr>
          <p:spPr bwMode="auto">
            <a:xfrm>
              <a:off x="582" y="248"/>
              <a:ext cx="148" cy="211"/>
            </a:xfrm>
            <a:custGeom>
              <a:avLst/>
              <a:gdLst/>
              <a:ahLst/>
              <a:cxnLst>
                <a:cxn ang="0">
                  <a:pos x="0" y="0"/>
                </a:cxn>
                <a:cxn ang="0">
                  <a:pos x="150" y="0"/>
                </a:cxn>
                <a:cxn ang="0">
                  <a:pos x="150" y="52"/>
                </a:cxn>
                <a:cxn ang="0">
                  <a:pos x="66" y="52"/>
                </a:cxn>
                <a:cxn ang="0">
                  <a:pos x="66" y="86"/>
                </a:cxn>
                <a:cxn ang="0">
                  <a:pos x="140" y="86"/>
                </a:cxn>
                <a:cxn ang="0">
                  <a:pos x="140" y="139"/>
                </a:cxn>
                <a:cxn ang="0">
                  <a:pos x="66" y="139"/>
                </a:cxn>
                <a:cxn ang="0">
                  <a:pos x="66" y="213"/>
                </a:cxn>
                <a:cxn ang="0">
                  <a:pos x="0" y="213"/>
                </a:cxn>
                <a:cxn ang="0">
                  <a:pos x="0" y="0"/>
                </a:cxn>
              </a:cxnLst>
              <a:rect l="0" t="0" r="r" b="b"/>
              <a:pathLst>
                <a:path w="150" h="213">
                  <a:moveTo>
                    <a:pt x="0" y="0"/>
                  </a:moveTo>
                  <a:lnTo>
                    <a:pt x="150" y="0"/>
                  </a:lnTo>
                  <a:lnTo>
                    <a:pt x="150" y="52"/>
                  </a:lnTo>
                  <a:lnTo>
                    <a:pt x="66" y="52"/>
                  </a:lnTo>
                  <a:lnTo>
                    <a:pt x="66" y="86"/>
                  </a:lnTo>
                  <a:lnTo>
                    <a:pt x="140" y="86"/>
                  </a:lnTo>
                  <a:lnTo>
                    <a:pt x="140" y="139"/>
                  </a:lnTo>
                  <a:lnTo>
                    <a:pt x="66" y="139"/>
                  </a:lnTo>
                  <a:lnTo>
                    <a:pt x="66" y="213"/>
                  </a:lnTo>
                  <a:lnTo>
                    <a:pt x="0" y="213"/>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 name="Freeform 1430"/>
            <p:cNvSpPr>
              <a:spLocks/>
            </p:cNvSpPr>
            <p:nvPr userDrawn="1"/>
          </p:nvSpPr>
          <p:spPr bwMode="auto">
            <a:xfrm>
              <a:off x="740" y="244"/>
              <a:ext cx="152" cy="221"/>
            </a:xfrm>
            <a:custGeom>
              <a:avLst/>
              <a:gdLst/>
              <a:ahLst/>
              <a:cxnLst>
                <a:cxn ang="0">
                  <a:pos x="76" y="106"/>
                </a:cxn>
                <a:cxn ang="0">
                  <a:pos x="52" y="110"/>
                </a:cxn>
                <a:cxn ang="0">
                  <a:pos x="0" y="54"/>
                </a:cxn>
                <a:cxn ang="0">
                  <a:pos x="52" y="0"/>
                </a:cxn>
                <a:cxn ang="0">
                  <a:pos x="76" y="4"/>
                </a:cxn>
                <a:cxn ang="0">
                  <a:pos x="76" y="32"/>
                </a:cxn>
                <a:cxn ang="0">
                  <a:pos x="59" y="28"/>
                </a:cxn>
                <a:cxn ang="0">
                  <a:pos x="34" y="54"/>
                </a:cxn>
                <a:cxn ang="0">
                  <a:pos x="58" y="82"/>
                </a:cxn>
                <a:cxn ang="0">
                  <a:pos x="76" y="78"/>
                </a:cxn>
                <a:cxn ang="0">
                  <a:pos x="76" y="106"/>
                </a:cxn>
              </a:cxnLst>
              <a:rect l="0" t="0" r="r" b="b"/>
              <a:pathLst>
                <a:path w="76" h="110">
                  <a:moveTo>
                    <a:pt x="76" y="106"/>
                  </a:moveTo>
                  <a:cubicBezTo>
                    <a:pt x="70" y="108"/>
                    <a:pt x="61" y="110"/>
                    <a:pt x="52" y="110"/>
                  </a:cubicBezTo>
                  <a:cubicBezTo>
                    <a:pt x="23" y="110"/>
                    <a:pt x="0" y="91"/>
                    <a:pt x="0" y="54"/>
                  </a:cubicBezTo>
                  <a:cubicBezTo>
                    <a:pt x="0" y="18"/>
                    <a:pt x="24" y="0"/>
                    <a:pt x="52" y="0"/>
                  </a:cubicBezTo>
                  <a:cubicBezTo>
                    <a:pt x="61" y="0"/>
                    <a:pt x="67" y="2"/>
                    <a:pt x="76" y="4"/>
                  </a:cubicBezTo>
                  <a:cubicBezTo>
                    <a:pt x="76" y="32"/>
                    <a:pt x="76" y="32"/>
                    <a:pt x="76" y="32"/>
                  </a:cubicBezTo>
                  <a:cubicBezTo>
                    <a:pt x="70" y="29"/>
                    <a:pt x="65" y="28"/>
                    <a:pt x="59" y="28"/>
                  </a:cubicBezTo>
                  <a:cubicBezTo>
                    <a:pt x="45" y="28"/>
                    <a:pt x="34" y="37"/>
                    <a:pt x="34" y="54"/>
                  </a:cubicBezTo>
                  <a:cubicBezTo>
                    <a:pt x="34" y="72"/>
                    <a:pt x="44" y="82"/>
                    <a:pt x="58" y="82"/>
                  </a:cubicBezTo>
                  <a:cubicBezTo>
                    <a:pt x="64" y="82"/>
                    <a:pt x="70" y="80"/>
                    <a:pt x="76" y="78"/>
                  </a:cubicBezTo>
                  <a:lnTo>
                    <a:pt x="76" y="106"/>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 name="Rectangle 1431"/>
            <p:cNvSpPr>
              <a:spLocks noChangeArrowheads="1"/>
            </p:cNvSpPr>
            <p:nvPr userDrawn="1"/>
          </p:nvSpPr>
          <p:spPr bwMode="auto">
            <a:xfrm>
              <a:off x="994" y="246"/>
              <a:ext cx="16" cy="64"/>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10" name="Freeform 1432"/>
            <p:cNvSpPr>
              <a:spLocks/>
            </p:cNvSpPr>
            <p:nvPr userDrawn="1"/>
          </p:nvSpPr>
          <p:spPr bwMode="auto">
            <a:xfrm>
              <a:off x="1022" y="262"/>
              <a:ext cx="50" cy="48"/>
            </a:xfrm>
            <a:custGeom>
              <a:avLst/>
              <a:gdLst/>
              <a:ahLst/>
              <a:cxnLst>
                <a:cxn ang="0">
                  <a:pos x="0" y="0"/>
                </a:cxn>
                <a:cxn ang="0">
                  <a:pos x="7" y="0"/>
                </a:cxn>
                <a:cxn ang="0">
                  <a:pos x="7" y="5"/>
                </a:cxn>
                <a:cxn ang="0">
                  <a:pos x="7" y="5"/>
                </a:cxn>
                <a:cxn ang="0">
                  <a:pos x="16" y="0"/>
                </a:cxn>
                <a:cxn ang="0">
                  <a:pos x="25" y="9"/>
                </a:cxn>
                <a:cxn ang="0">
                  <a:pos x="25" y="24"/>
                </a:cxn>
                <a:cxn ang="0">
                  <a:pos x="17" y="24"/>
                </a:cxn>
                <a:cxn ang="0">
                  <a:pos x="17" y="13"/>
                </a:cxn>
                <a:cxn ang="0">
                  <a:pos x="13" y="7"/>
                </a:cxn>
                <a:cxn ang="0">
                  <a:pos x="8" y="14"/>
                </a:cxn>
                <a:cxn ang="0">
                  <a:pos x="8" y="24"/>
                </a:cxn>
                <a:cxn ang="0">
                  <a:pos x="0" y="24"/>
                </a:cxn>
                <a:cxn ang="0">
                  <a:pos x="0" y="0"/>
                </a:cxn>
              </a:cxnLst>
              <a:rect l="0" t="0" r="r" b="b"/>
              <a:pathLst>
                <a:path w="25" h="24">
                  <a:moveTo>
                    <a:pt x="0" y="0"/>
                  </a:moveTo>
                  <a:cubicBezTo>
                    <a:pt x="7" y="0"/>
                    <a:pt x="7" y="0"/>
                    <a:pt x="7" y="0"/>
                  </a:cubicBezTo>
                  <a:cubicBezTo>
                    <a:pt x="7" y="5"/>
                    <a:pt x="7" y="5"/>
                    <a:pt x="7" y="5"/>
                  </a:cubicBezTo>
                  <a:cubicBezTo>
                    <a:pt x="7" y="5"/>
                    <a:pt x="7" y="5"/>
                    <a:pt x="7" y="5"/>
                  </a:cubicBezTo>
                  <a:cubicBezTo>
                    <a:pt x="9" y="1"/>
                    <a:pt x="12" y="0"/>
                    <a:pt x="16" y="0"/>
                  </a:cubicBezTo>
                  <a:cubicBezTo>
                    <a:pt x="22" y="0"/>
                    <a:pt x="25" y="4"/>
                    <a:pt x="25" y="9"/>
                  </a:cubicBezTo>
                  <a:cubicBezTo>
                    <a:pt x="25" y="24"/>
                    <a:pt x="25" y="24"/>
                    <a:pt x="25" y="24"/>
                  </a:cubicBezTo>
                  <a:cubicBezTo>
                    <a:pt x="17" y="24"/>
                    <a:pt x="17" y="24"/>
                    <a:pt x="17" y="24"/>
                  </a:cubicBezTo>
                  <a:cubicBezTo>
                    <a:pt x="17" y="13"/>
                    <a:pt x="17" y="13"/>
                    <a:pt x="17" y="13"/>
                  </a:cubicBezTo>
                  <a:cubicBezTo>
                    <a:pt x="17" y="8"/>
                    <a:pt x="15" y="7"/>
                    <a:pt x="13" y="7"/>
                  </a:cubicBezTo>
                  <a:cubicBezTo>
                    <a:pt x="10" y="7"/>
                    <a:pt x="8" y="9"/>
                    <a:pt x="8" y="14"/>
                  </a:cubicBezTo>
                  <a:cubicBezTo>
                    <a:pt x="8" y="24"/>
                    <a:pt x="8" y="24"/>
                    <a:pt x="8" y="24"/>
                  </a:cubicBezTo>
                  <a:cubicBezTo>
                    <a:pt x="0" y="24"/>
                    <a:pt x="0" y="24"/>
                    <a:pt x="0" y="24"/>
                  </a:cubicBez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 name="Freeform 1433"/>
            <p:cNvSpPr>
              <a:spLocks/>
            </p:cNvSpPr>
            <p:nvPr userDrawn="1"/>
          </p:nvSpPr>
          <p:spPr bwMode="auto">
            <a:xfrm>
              <a:off x="1078" y="248"/>
              <a:ext cx="36" cy="64"/>
            </a:xfrm>
            <a:custGeom>
              <a:avLst/>
              <a:gdLst/>
              <a:ahLst/>
              <a:cxnLst>
                <a:cxn ang="0">
                  <a:pos x="0" y="7"/>
                </a:cxn>
                <a:cxn ang="0">
                  <a:pos x="4" y="7"/>
                </a:cxn>
                <a:cxn ang="0">
                  <a:pos x="4" y="2"/>
                </a:cxn>
                <a:cxn ang="0">
                  <a:pos x="13" y="0"/>
                </a:cxn>
                <a:cxn ang="0">
                  <a:pos x="13" y="7"/>
                </a:cxn>
                <a:cxn ang="0">
                  <a:pos x="18" y="7"/>
                </a:cxn>
                <a:cxn ang="0">
                  <a:pos x="18" y="13"/>
                </a:cxn>
                <a:cxn ang="0">
                  <a:pos x="13" y="13"/>
                </a:cxn>
                <a:cxn ang="0">
                  <a:pos x="13" y="22"/>
                </a:cxn>
                <a:cxn ang="0">
                  <a:pos x="16" y="26"/>
                </a:cxn>
                <a:cxn ang="0">
                  <a:pos x="18" y="26"/>
                </a:cxn>
                <a:cxn ang="0">
                  <a:pos x="19" y="31"/>
                </a:cxn>
                <a:cxn ang="0">
                  <a:pos x="13" y="32"/>
                </a:cxn>
                <a:cxn ang="0">
                  <a:pos x="4" y="23"/>
                </a:cxn>
                <a:cxn ang="0">
                  <a:pos x="4" y="13"/>
                </a:cxn>
                <a:cxn ang="0">
                  <a:pos x="0" y="13"/>
                </a:cxn>
                <a:cxn ang="0">
                  <a:pos x="0" y="7"/>
                </a:cxn>
              </a:cxnLst>
              <a:rect l="0" t="0" r="r" b="b"/>
              <a:pathLst>
                <a:path w="19" h="32">
                  <a:moveTo>
                    <a:pt x="0" y="7"/>
                  </a:moveTo>
                  <a:cubicBezTo>
                    <a:pt x="4" y="7"/>
                    <a:pt x="4" y="7"/>
                    <a:pt x="4" y="7"/>
                  </a:cubicBezTo>
                  <a:cubicBezTo>
                    <a:pt x="4" y="2"/>
                    <a:pt x="4" y="2"/>
                    <a:pt x="4" y="2"/>
                  </a:cubicBezTo>
                  <a:cubicBezTo>
                    <a:pt x="13" y="0"/>
                    <a:pt x="13" y="0"/>
                    <a:pt x="13" y="0"/>
                  </a:cubicBezTo>
                  <a:cubicBezTo>
                    <a:pt x="13" y="7"/>
                    <a:pt x="13" y="7"/>
                    <a:pt x="13" y="7"/>
                  </a:cubicBezTo>
                  <a:cubicBezTo>
                    <a:pt x="18" y="7"/>
                    <a:pt x="18" y="7"/>
                    <a:pt x="18" y="7"/>
                  </a:cubicBezTo>
                  <a:cubicBezTo>
                    <a:pt x="18" y="13"/>
                    <a:pt x="18" y="13"/>
                    <a:pt x="18" y="13"/>
                  </a:cubicBezTo>
                  <a:cubicBezTo>
                    <a:pt x="13" y="13"/>
                    <a:pt x="13" y="13"/>
                    <a:pt x="13" y="13"/>
                  </a:cubicBezTo>
                  <a:cubicBezTo>
                    <a:pt x="13" y="22"/>
                    <a:pt x="13" y="22"/>
                    <a:pt x="13" y="22"/>
                  </a:cubicBezTo>
                  <a:cubicBezTo>
                    <a:pt x="13" y="25"/>
                    <a:pt x="13" y="26"/>
                    <a:pt x="16" y="26"/>
                  </a:cubicBezTo>
                  <a:cubicBezTo>
                    <a:pt x="17" y="26"/>
                    <a:pt x="18" y="26"/>
                    <a:pt x="18" y="26"/>
                  </a:cubicBezTo>
                  <a:cubicBezTo>
                    <a:pt x="19" y="31"/>
                    <a:pt x="19" y="31"/>
                    <a:pt x="19" y="31"/>
                  </a:cubicBezTo>
                  <a:cubicBezTo>
                    <a:pt x="17" y="31"/>
                    <a:pt x="16" y="32"/>
                    <a:pt x="13" y="32"/>
                  </a:cubicBezTo>
                  <a:cubicBezTo>
                    <a:pt x="6" y="32"/>
                    <a:pt x="4" y="29"/>
                    <a:pt x="4" y="23"/>
                  </a:cubicBezTo>
                  <a:cubicBezTo>
                    <a:pt x="4" y="13"/>
                    <a:pt x="4" y="13"/>
                    <a:pt x="4" y="13"/>
                  </a:cubicBezTo>
                  <a:cubicBezTo>
                    <a:pt x="0" y="13"/>
                    <a:pt x="0" y="13"/>
                    <a:pt x="0" y="13"/>
                  </a:cubicBezTo>
                  <a:lnTo>
                    <a:pt x="0" y="7"/>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 name="Freeform 1434"/>
            <p:cNvSpPr>
              <a:spLocks noEditPoints="1"/>
            </p:cNvSpPr>
            <p:nvPr userDrawn="1"/>
          </p:nvSpPr>
          <p:spPr bwMode="auto">
            <a:xfrm>
              <a:off x="1118" y="262"/>
              <a:ext cx="52" cy="50"/>
            </a:xfrm>
            <a:custGeom>
              <a:avLst/>
              <a:gdLst/>
              <a:ahLst/>
              <a:cxnLst>
                <a:cxn ang="0">
                  <a:pos x="9" y="15"/>
                </a:cxn>
                <a:cxn ang="0">
                  <a:pos x="16" y="19"/>
                </a:cxn>
                <a:cxn ang="0">
                  <a:pos x="23" y="17"/>
                </a:cxn>
                <a:cxn ang="0">
                  <a:pos x="23" y="23"/>
                </a:cxn>
                <a:cxn ang="0">
                  <a:pos x="14" y="25"/>
                </a:cxn>
                <a:cxn ang="0">
                  <a:pos x="0" y="12"/>
                </a:cxn>
                <a:cxn ang="0">
                  <a:pos x="13" y="0"/>
                </a:cxn>
                <a:cxn ang="0">
                  <a:pos x="25" y="13"/>
                </a:cxn>
                <a:cxn ang="0">
                  <a:pos x="25" y="15"/>
                </a:cxn>
                <a:cxn ang="0">
                  <a:pos x="9" y="15"/>
                </a:cxn>
                <a:cxn ang="0">
                  <a:pos x="18" y="10"/>
                </a:cxn>
                <a:cxn ang="0">
                  <a:pos x="13" y="5"/>
                </a:cxn>
                <a:cxn ang="0">
                  <a:pos x="9" y="10"/>
                </a:cxn>
                <a:cxn ang="0">
                  <a:pos x="18" y="10"/>
                </a:cxn>
              </a:cxnLst>
              <a:rect l="0" t="0" r="r" b="b"/>
              <a:pathLst>
                <a:path w="25" h="25">
                  <a:moveTo>
                    <a:pt x="9" y="15"/>
                  </a:moveTo>
                  <a:cubicBezTo>
                    <a:pt x="9" y="18"/>
                    <a:pt x="12" y="19"/>
                    <a:pt x="16" y="19"/>
                  </a:cubicBezTo>
                  <a:cubicBezTo>
                    <a:pt x="18" y="19"/>
                    <a:pt x="20" y="19"/>
                    <a:pt x="23" y="17"/>
                  </a:cubicBezTo>
                  <a:cubicBezTo>
                    <a:pt x="23" y="23"/>
                    <a:pt x="23" y="23"/>
                    <a:pt x="23" y="23"/>
                  </a:cubicBezTo>
                  <a:cubicBezTo>
                    <a:pt x="20" y="24"/>
                    <a:pt x="17" y="25"/>
                    <a:pt x="14" y="25"/>
                  </a:cubicBezTo>
                  <a:cubicBezTo>
                    <a:pt x="6" y="25"/>
                    <a:pt x="0" y="20"/>
                    <a:pt x="0" y="12"/>
                  </a:cubicBezTo>
                  <a:cubicBezTo>
                    <a:pt x="0" y="4"/>
                    <a:pt x="6" y="0"/>
                    <a:pt x="13" y="0"/>
                  </a:cubicBezTo>
                  <a:cubicBezTo>
                    <a:pt x="22" y="0"/>
                    <a:pt x="25" y="6"/>
                    <a:pt x="25" y="13"/>
                  </a:cubicBezTo>
                  <a:cubicBezTo>
                    <a:pt x="25" y="15"/>
                    <a:pt x="25" y="15"/>
                    <a:pt x="25" y="15"/>
                  </a:cubicBezTo>
                  <a:lnTo>
                    <a:pt x="9" y="15"/>
                  </a:lnTo>
                  <a:close/>
                  <a:moveTo>
                    <a:pt x="18" y="10"/>
                  </a:moveTo>
                  <a:cubicBezTo>
                    <a:pt x="18" y="7"/>
                    <a:pt x="16" y="5"/>
                    <a:pt x="13" y="5"/>
                  </a:cubicBezTo>
                  <a:cubicBezTo>
                    <a:pt x="10" y="5"/>
                    <a:pt x="9" y="7"/>
                    <a:pt x="9" y="10"/>
                  </a:cubicBezTo>
                  <a:lnTo>
                    <a:pt x="18" y="1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 name="Freeform 1435"/>
            <p:cNvSpPr>
              <a:spLocks/>
            </p:cNvSpPr>
            <p:nvPr userDrawn="1"/>
          </p:nvSpPr>
          <p:spPr bwMode="auto">
            <a:xfrm>
              <a:off x="1176" y="262"/>
              <a:ext cx="34" cy="48"/>
            </a:xfrm>
            <a:custGeom>
              <a:avLst/>
              <a:gdLst/>
              <a:ahLst/>
              <a:cxnLst>
                <a:cxn ang="0">
                  <a:pos x="17" y="7"/>
                </a:cxn>
                <a:cxn ang="0">
                  <a:pos x="14" y="7"/>
                </a:cxn>
                <a:cxn ang="0">
                  <a:pos x="8" y="14"/>
                </a:cxn>
                <a:cxn ang="0">
                  <a:pos x="8" y="24"/>
                </a:cxn>
                <a:cxn ang="0">
                  <a:pos x="0" y="24"/>
                </a:cxn>
                <a:cxn ang="0">
                  <a:pos x="0" y="0"/>
                </a:cxn>
                <a:cxn ang="0">
                  <a:pos x="7" y="0"/>
                </a:cxn>
                <a:cxn ang="0">
                  <a:pos x="7" y="5"/>
                </a:cxn>
                <a:cxn ang="0">
                  <a:pos x="8" y="5"/>
                </a:cxn>
                <a:cxn ang="0">
                  <a:pos x="15" y="0"/>
                </a:cxn>
                <a:cxn ang="0">
                  <a:pos x="17" y="0"/>
                </a:cxn>
                <a:cxn ang="0">
                  <a:pos x="17" y="7"/>
                </a:cxn>
              </a:cxnLst>
              <a:rect l="0" t="0" r="r" b="b"/>
              <a:pathLst>
                <a:path w="17" h="24">
                  <a:moveTo>
                    <a:pt x="17" y="7"/>
                  </a:moveTo>
                  <a:cubicBezTo>
                    <a:pt x="16" y="7"/>
                    <a:pt x="15" y="7"/>
                    <a:pt x="14" y="7"/>
                  </a:cubicBezTo>
                  <a:cubicBezTo>
                    <a:pt x="10" y="7"/>
                    <a:pt x="8" y="10"/>
                    <a:pt x="8" y="14"/>
                  </a:cubicBezTo>
                  <a:cubicBezTo>
                    <a:pt x="8" y="24"/>
                    <a:pt x="8" y="24"/>
                    <a:pt x="8" y="24"/>
                  </a:cubicBezTo>
                  <a:cubicBezTo>
                    <a:pt x="0" y="24"/>
                    <a:pt x="0" y="24"/>
                    <a:pt x="0" y="24"/>
                  </a:cubicBezTo>
                  <a:cubicBezTo>
                    <a:pt x="0" y="0"/>
                    <a:pt x="0" y="0"/>
                    <a:pt x="0" y="0"/>
                  </a:cubicBezTo>
                  <a:cubicBezTo>
                    <a:pt x="7" y="0"/>
                    <a:pt x="7" y="0"/>
                    <a:pt x="7" y="0"/>
                  </a:cubicBezTo>
                  <a:cubicBezTo>
                    <a:pt x="7" y="5"/>
                    <a:pt x="7" y="5"/>
                    <a:pt x="7" y="5"/>
                  </a:cubicBezTo>
                  <a:cubicBezTo>
                    <a:pt x="8" y="5"/>
                    <a:pt x="8" y="5"/>
                    <a:pt x="8" y="5"/>
                  </a:cubicBezTo>
                  <a:cubicBezTo>
                    <a:pt x="9" y="2"/>
                    <a:pt x="11" y="0"/>
                    <a:pt x="15" y="0"/>
                  </a:cubicBezTo>
                  <a:cubicBezTo>
                    <a:pt x="16" y="0"/>
                    <a:pt x="17" y="0"/>
                    <a:pt x="17" y="0"/>
                  </a:cubicBezTo>
                  <a:lnTo>
                    <a:pt x="17" y="7"/>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 name="Freeform 1436"/>
            <p:cNvSpPr>
              <a:spLocks/>
            </p:cNvSpPr>
            <p:nvPr userDrawn="1"/>
          </p:nvSpPr>
          <p:spPr bwMode="auto">
            <a:xfrm>
              <a:off x="1218" y="262"/>
              <a:ext cx="50" cy="48"/>
            </a:xfrm>
            <a:custGeom>
              <a:avLst/>
              <a:gdLst/>
              <a:ahLst/>
              <a:cxnLst>
                <a:cxn ang="0">
                  <a:pos x="0" y="0"/>
                </a:cxn>
                <a:cxn ang="0">
                  <a:pos x="7" y="0"/>
                </a:cxn>
                <a:cxn ang="0">
                  <a:pos x="7" y="5"/>
                </a:cxn>
                <a:cxn ang="0">
                  <a:pos x="7" y="5"/>
                </a:cxn>
                <a:cxn ang="0">
                  <a:pos x="16" y="0"/>
                </a:cxn>
                <a:cxn ang="0">
                  <a:pos x="25" y="9"/>
                </a:cxn>
                <a:cxn ang="0">
                  <a:pos x="25" y="24"/>
                </a:cxn>
                <a:cxn ang="0">
                  <a:pos x="17" y="24"/>
                </a:cxn>
                <a:cxn ang="0">
                  <a:pos x="17" y="13"/>
                </a:cxn>
                <a:cxn ang="0">
                  <a:pos x="13" y="7"/>
                </a:cxn>
                <a:cxn ang="0">
                  <a:pos x="8" y="14"/>
                </a:cxn>
                <a:cxn ang="0">
                  <a:pos x="8" y="24"/>
                </a:cxn>
                <a:cxn ang="0">
                  <a:pos x="0" y="24"/>
                </a:cxn>
                <a:cxn ang="0">
                  <a:pos x="0" y="0"/>
                </a:cxn>
              </a:cxnLst>
              <a:rect l="0" t="0" r="r" b="b"/>
              <a:pathLst>
                <a:path w="25" h="24">
                  <a:moveTo>
                    <a:pt x="0" y="0"/>
                  </a:moveTo>
                  <a:cubicBezTo>
                    <a:pt x="7" y="0"/>
                    <a:pt x="7" y="0"/>
                    <a:pt x="7" y="0"/>
                  </a:cubicBezTo>
                  <a:cubicBezTo>
                    <a:pt x="7" y="5"/>
                    <a:pt x="7" y="5"/>
                    <a:pt x="7" y="5"/>
                  </a:cubicBezTo>
                  <a:cubicBezTo>
                    <a:pt x="7" y="5"/>
                    <a:pt x="7" y="5"/>
                    <a:pt x="7" y="5"/>
                  </a:cubicBezTo>
                  <a:cubicBezTo>
                    <a:pt x="9" y="1"/>
                    <a:pt x="12" y="0"/>
                    <a:pt x="16" y="0"/>
                  </a:cubicBezTo>
                  <a:cubicBezTo>
                    <a:pt x="22" y="0"/>
                    <a:pt x="25" y="4"/>
                    <a:pt x="25" y="9"/>
                  </a:cubicBezTo>
                  <a:cubicBezTo>
                    <a:pt x="25" y="24"/>
                    <a:pt x="25" y="24"/>
                    <a:pt x="25" y="24"/>
                  </a:cubicBezTo>
                  <a:cubicBezTo>
                    <a:pt x="17" y="24"/>
                    <a:pt x="17" y="24"/>
                    <a:pt x="17" y="24"/>
                  </a:cubicBezTo>
                  <a:cubicBezTo>
                    <a:pt x="17" y="13"/>
                    <a:pt x="17" y="13"/>
                    <a:pt x="17" y="13"/>
                  </a:cubicBezTo>
                  <a:cubicBezTo>
                    <a:pt x="17" y="8"/>
                    <a:pt x="15" y="7"/>
                    <a:pt x="13" y="7"/>
                  </a:cubicBezTo>
                  <a:cubicBezTo>
                    <a:pt x="10" y="7"/>
                    <a:pt x="8" y="9"/>
                    <a:pt x="8" y="14"/>
                  </a:cubicBezTo>
                  <a:cubicBezTo>
                    <a:pt x="8" y="24"/>
                    <a:pt x="8" y="24"/>
                    <a:pt x="8" y="24"/>
                  </a:cubicBezTo>
                  <a:cubicBezTo>
                    <a:pt x="0" y="24"/>
                    <a:pt x="0" y="24"/>
                    <a:pt x="0" y="24"/>
                  </a:cubicBez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 name="Freeform 1437"/>
            <p:cNvSpPr>
              <a:spLocks noEditPoints="1"/>
            </p:cNvSpPr>
            <p:nvPr userDrawn="1"/>
          </p:nvSpPr>
          <p:spPr bwMode="auto">
            <a:xfrm>
              <a:off x="1274" y="262"/>
              <a:ext cx="50" cy="50"/>
            </a:xfrm>
            <a:custGeom>
              <a:avLst/>
              <a:gdLst/>
              <a:ahLst/>
              <a:cxnLst>
                <a:cxn ang="0">
                  <a:pos x="17" y="24"/>
                </a:cxn>
                <a:cxn ang="0">
                  <a:pos x="17" y="20"/>
                </a:cxn>
                <a:cxn ang="0">
                  <a:pos x="17" y="20"/>
                </a:cxn>
                <a:cxn ang="0">
                  <a:pos x="9" y="25"/>
                </a:cxn>
                <a:cxn ang="0">
                  <a:pos x="0" y="17"/>
                </a:cxn>
                <a:cxn ang="0">
                  <a:pos x="13" y="9"/>
                </a:cxn>
                <a:cxn ang="0">
                  <a:pos x="17" y="9"/>
                </a:cxn>
                <a:cxn ang="0">
                  <a:pos x="11" y="5"/>
                </a:cxn>
                <a:cxn ang="0">
                  <a:pos x="4" y="7"/>
                </a:cxn>
                <a:cxn ang="0">
                  <a:pos x="3" y="2"/>
                </a:cxn>
                <a:cxn ang="0">
                  <a:pos x="13" y="0"/>
                </a:cxn>
                <a:cxn ang="0">
                  <a:pos x="24" y="10"/>
                </a:cxn>
                <a:cxn ang="0">
                  <a:pos x="24" y="19"/>
                </a:cxn>
                <a:cxn ang="0">
                  <a:pos x="25" y="24"/>
                </a:cxn>
                <a:cxn ang="0">
                  <a:pos x="17" y="24"/>
                </a:cxn>
                <a:cxn ang="0">
                  <a:pos x="11" y="19"/>
                </a:cxn>
                <a:cxn ang="0">
                  <a:pos x="17" y="14"/>
                </a:cxn>
                <a:cxn ang="0">
                  <a:pos x="13" y="14"/>
                </a:cxn>
                <a:cxn ang="0">
                  <a:pos x="8" y="17"/>
                </a:cxn>
                <a:cxn ang="0">
                  <a:pos x="11" y="19"/>
                </a:cxn>
              </a:cxnLst>
              <a:rect l="0" t="0" r="r" b="b"/>
              <a:pathLst>
                <a:path w="25" h="25">
                  <a:moveTo>
                    <a:pt x="17" y="24"/>
                  </a:moveTo>
                  <a:cubicBezTo>
                    <a:pt x="17" y="23"/>
                    <a:pt x="17" y="22"/>
                    <a:pt x="17" y="20"/>
                  </a:cubicBezTo>
                  <a:cubicBezTo>
                    <a:pt x="17" y="20"/>
                    <a:pt x="17" y="20"/>
                    <a:pt x="17" y="20"/>
                  </a:cubicBezTo>
                  <a:cubicBezTo>
                    <a:pt x="15" y="23"/>
                    <a:pt x="13" y="25"/>
                    <a:pt x="9" y="25"/>
                  </a:cubicBezTo>
                  <a:cubicBezTo>
                    <a:pt x="5" y="25"/>
                    <a:pt x="0" y="22"/>
                    <a:pt x="0" y="17"/>
                  </a:cubicBezTo>
                  <a:cubicBezTo>
                    <a:pt x="0" y="10"/>
                    <a:pt x="8" y="9"/>
                    <a:pt x="13" y="9"/>
                  </a:cubicBezTo>
                  <a:cubicBezTo>
                    <a:pt x="14" y="9"/>
                    <a:pt x="16" y="9"/>
                    <a:pt x="17" y="9"/>
                  </a:cubicBezTo>
                  <a:cubicBezTo>
                    <a:pt x="17" y="6"/>
                    <a:pt x="14" y="5"/>
                    <a:pt x="11" y="5"/>
                  </a:cubicBezTo>
                  <a:cubicBezTo>
                    <a:pt x="8" y="5"/>
                    <a:pt x="6" y="6"/>
                    <a:pt x="4" y="7"/>
                  </a:cubicBezTo>
                  <a:cubicBezTo>
                    <a:pt x="3" y="2"/>
                    <a:pt x="3" y="2"/>
                    <a:pt x="3" y="2"/>
                  </a:cubicBezTo>
                  <a:cubicBezTo>
                    <a:pt x="6" y="0"/>
                    <a:pt x="9" y="0"/>
                    <a:pt x="13" y="0"/>
                  </a:cubicBezTo>
                  <a:cubicBezTo>
                    <a:pt x="19" y="0"/>
                    <a:pt x="24" y="2"/>
                    <a:pt x="24" y="10"/>
                  </a:cubicBezTo>
                  <a:cubicBezTo>
                    <a:pt x="24" y="19"/>
                    <a:pt x="24" y="19"/>
                    <a:pt x="24" y="19"/>
                  </a:cubicBezTo>
                  <a:cubicBezTo>
                    <a:pt x="24" y="20"/>
                    <a:pt x="24" y="22"/>
                    <a:pt x="25" y="24"/>
                  </a:cubicBezTo>
                  <a:lnTo>
                    <a:pt x="17" y="24"/>
                  </a:lnTo>
                  <a:close/>
                  <a:moveTo>
                    <a:pt x="11" y="19"/>
                  </a:moveTo>
                  <a:cubicBezTo>
                    <a:pt x="15" y="19"/>
                    <a:pt x="17" y="16"/>
                    <a:pt x="17" y="14"/>
                  </a:cubicBezTo>
                  <a:cubicBezTo>
                    <a:pt x="16" y="14"/>
                    <a:pt x="14" y="14"/>
                    <a:pt x="13" y="14"/>
                  </a:cubicBezTo>
                  <a:cubicBezTo>
                    <a:pt x="10" y="14"/>
                    <a:pt x="8" y="14"/>
                    <a:pt x="8" y="17"/>
                  </a:cubicBezTo>
                  <a:cubicBezTo>
                    <a:pt x="8" y="18"/>
                    <a:pt x="10" y="19"/>
                    <a:pt x="11" y="19"/>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 name="Freeform 1438"/>
            <p:cNvSpPr>
              <a:spLocks/>
            </p:cNvSpPr>
            <p:nvPr userDrawn="1"/>
          </p:nvSpPr>
          <p:spPr bwMode="auto">
            <a:xfrm>
              <a:off x="1328" y="248"/>
              <a:ext cx="36" cy="64"/>
            </a:xfrm>
            <a:custGeom>
              <a:avLst/>
              <a:gdLst/>
              <a:ahLst/>
              <a:cxnLst>
                <a:cxn ang="0">
                  <a:pos x="0" y="7"/>
                </a:cxn>
                <a:cxn ang="0">
                  <a:pos x="5" y="7"/>
                </a:cxn>
                <a:cxn ang="0">
                  <a:pos x="5" y="2"/>
                </a:cxn>
                <a:cxn ang="0">
                  <a:pos x="13" y="0"/>
                </a:cxn>
                <a:cxn ang="0">
                  <a:pos x="13" y="7"/>
                </a:cxn>
                <a:cxn ang="0">
                  <a:pos x="19" y="7"/>
                </a:cxn>
                <a:cxn ang="0">
                  <a:pos x="19" y="13"/>
                </a:cxn>
                <a:cxn ang="0">
                  <a:pos x="13" y="13"/>
                </a:cxn>
                <a:cxn ang="0">
                  <a:pos x="13" y="22"/>
                </a:cxn>
                <a:cxn ang="0">
                  <a:pos x="16" y="26"/>
                </a:cxn>
                <a:cxn ang="0">
                  <a:pos x="19" y="26"/>
                </a:cxn>
                <a:cxn ang="0">
                  <a:pos x="19" y="31"/>
                </a:cxn>
                <a:cxn ang="0">
                  <a:pos x="14" y="32"/>
                </a:cxn>
                <a:cxn ang="0">
                  <a:pos x="5" y="23"/>
                </a:cxn>
                <a:cxn ang="0">
                  <a:pos x="5" y="13"/>
                </a:cxn>
                <a:cxn ang="0">
                  <a:pos x="0" y="13"/>
                </a:cxn>
                <a:cxn ang="0">
                  <a:pos x="0" y="7"/>
                </a:cxn>
              </a:cxnLst>
              <a:rect l="0" t="0" r="r" b="b"/>
              <a:pathLst>
                <a:path w="19" h="32">
                  <a:moveTo>
                    <a:pt x="0" y="7"/>
                  </a:moveTo>
                  <a:cubicBezTo>
                    <a:pt x="5" y="7"/>
                    <a:pt x="5" y="7"/>
                    <a:pt x="5" y="7"/>
                  </a:cubicBezTo>
                  <a:cubicBezTo>
                    <a:pt x="5" y="2"/>
                    <a:pt x="5" y="2"/>
                    <a:pt x="5" y="2"/>
                  </a:cubicBezTo>
                  <a:cubicBezTo>
                    <a:pt x="13" y="0"/>
                    <a:pt x="13" y="0"/>
                    <a:pt x="13" y="0"/>
                  </a:cubicBezTo>
                  <a:cubicBezTo>
                    <a:pt x="13" y="7"/>
                    <a:pt x="13" y="7"/>
                    <a:pt x="13" y="7"/>
                  </a:cubicBezTo>
                  <a:cubicBezTo>
                    <a:pt x="19" y="7"/>
                    <a:pt x="19" y="7"/>
                    <a:pt x="19" y="7"/>
                  </a:cubicBezTo>
                  <a:cubicBezTo>
                    <a:pt x="19" y="13"/>
                    <a:pt x="19" y="13"/>
                    <a:pt x="19" y="13"/>
                  </a:cubicBezTo>
                  <a:cubicBezTo>
                    <a:pt x="13" y="13"/>
                    <a:pt x="13" y="13"/>
                    <a:pt x="13" y="13"/>
                  </a:cubicBezTo>
                  <a:cubicBezTo>
                    <a:pt x="13" y="22"/>
                    <a:pt x="13" y="22"/>
                    <a:pt x="13" y="22"/>
                  </a:cubicBezTo>
                  <a:cubicBezTo>
                    <a:pt x="13" y="25"/>
                    <a:pt x="14" y="26"/>
                    <a:pt x="16" y="26"/>
                  </a:cubicBezTo>
                  <a:cubicBezTo>
                    <a:pt x="17" y="26"/>
                    <a:pt x="18" y="26"/>
                    <a:pt x="19" y="26"/>
                  </a:cubicBezTo>
                  <a:cubicBezTo>
                    <a:pt x="19" y="31"/>
                    <a:pt x="19" y="31"/>
                    <a:pt x="19" y="31"/>
                  </a:cubicBezTo>
                  <a:cubicBezTo>
                    <a:pt x="17" y="31"/>
                    <a:pt x="16" y="32"/>
                    <a:pt x="14" y="32"/>
                  </a:cubicBezTo>
                  <a:cubicBezTo>
                    <a:pt x="6" y="32"/>
                    <a:pt x="5" y="29"/>
                    <a:pt x="5" y="23"/>
                  </a:cubicBezTo>
                  <a:cubicBezTo>
                    <a:pt x="5" y="13"/>
                    <a:pt x="5" y="13"/>
                    <a:pt x="5" y="13"/>
                  </a:cubicBezTo>
                  <a:cubicBezTo>
                    <a:pt x="0" y="13"/>
                    <a:pt x="0" y="13"/>
                    <a:pt x="0" y="13"/>
                  </a:cubicBezTo>
                  <a:lnTo>
                    <a:pt x="0" y="7"/>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 name="Freeform 1439"/>
            <p:cNvSpPr>
              <a:spLocks noEditPoints="1"/>
            </p:cNvSpPr>
            <p:nvPr userDrawn="1"/>
          </p:nvSpPr>
          <p:spPr bwMode="auto">
            <a:xfrm>
              <a:off x="1374" y="244"/>
              <a:ext cx="16" cy="68"/>
            </a:xfrm>
            <a:custGeom>
              <a:avLst/>
              <a:gdLst/>
              <a:ahLst/>
              <a:cxnLst>
                <a:cxn ang="0">
                  <a:pos x="16" y="12"/>
                </a:cxn>
                <a:cxn ang="0">
                  <a:pos x="0" y="12"/>
                </a:cxn>
                <a:cxn ang="0">
                  <a:pos x="0" y="0"/>
                </a:cxn>
                <a:cxn ang="0">
                  <a:pos x="16" y="0"/>
                </a:cxn>
                <a:cxn ang="0">
                  <a:pos x="16" y="12"/>
                </a:cxn>
                <a:cxn ang="0">
                  <a:pos x="0" y="18"/>
                </a:cxn>
                <a:cxn ang="0">
                  <a:pos x="16" y="18"/>
                </a:cxn>
                <a:cxn ang="0">
                  <a:pos x="16" y="66"/>
                </a:cxn>
                <a:cxn ang="0">
                  <a:pos x="0" y="66"/>
                </a:cxn>
                <a:cxn ang="0">
                  <a:pos x="0" y="18"/>
                </a:cxn>
              </a:cxnLst>
              <a:rect l="0" t="0" r="r" b="b"/>
              <a:pathLst>
                <a:path w="16" h="66">
                  <a:moveTo>
                    <a:pt x="16" y="12"/>
                  </a:moveTo>
                  <a:lnTo>
                    <a:pt x="0" y="12"/>
                  </a:lnTo>
                  <a:lnTo>
                    <a:pt x="0" y="0"/>
                  </a:lnTo>
                  <a:lnTo>
                    <a:pt x="16" y="0"/>
                  </a:lnTo>
                  <a:lnTo>
                    <a:pt x="16" y="12"/>
                  </a:lnTo>
                  <a:close/>
                  <a:moveTo>
                    <a:pt x="0" y="18"/>
                  </a:moveTo>
                  <a:lnTo>
                    <a:pt x="16" y="18"/>
                  </a:lnTo>
                  <a:lnTo>
                    <a:pt x="16" y="66"/>
                  </a:lnTo>
                  <a:lnTo>
                    <a:pt x="0" y="66"/>
                  </a:lnTo>
                  <a:lnTo>
                    <a:pt x="0" y="18"/>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 name="Freeform 1440"/>
            <p:cNvSpPr>
              <a:spLocks noEditPoints="1"/>
            </p:cNvSpPr>
            <p:nvPr userDrawn="1"/>
          </p:nvSpPr>
          <p:spPr bwMode="auto">
            <a:xfrm>
              <a:off x="1398" y="262"/>
              <a:ext cx="60" cy="50"/>
            </a:xfrm>
            <a:custGeom>
              <a:avLst/>
              <a:gdLst/>
              <a:ahLst/>
              <a:cxnLst>
                <a:cxn ang="0">
                  <a:pos x="0" y="12"/>
                </a:cxn>
                <a:cxn ang="0">
                  <a:pos x="14" y="0"/>
                </a:cxn>
                <a:cxn ang="0">
                  <a:pos x="28" y="12"/>
                </a:cxn>
                <a:cxn ang="0">
                  <a:pos x="14" y="25"/>
                </a:cxn>
                <a:cxn ang="0">
                  <a:pos x="0" y="12"/>
                </a:cxn>
                <a:cxn ang="0">
                  <a:pos x="20" y="12"/>
                </a:cxn>
                <a:cxn ang="0">
                  <a:pos x="14" y="6"/>
                </a:cxn>
                <a:cxn ang="0">
                  <a:pos x="9" y="12"/>
                </a:cxn>
                <a:cxn ang="0">
                  <a:pos x="14" y="19"/>
                </a:cxn>
                <a:cxn ang="0">
                  <a:pos x="20" y="12"/>
                </a:cxn>
              </a:cxnLst>
              <a:rect l="0" t="0" r="r" b="b"/>
              <a:pathLst>
                <a:path w="28" h="25">
                  <a:moveTo>
                    <a:pt x="0" y="12"/>
                  </a:moveTo>
                  <a:cubicBezTo>
                    <a:pt x="0" y="4"/>
                    <a:pt x="6" y="0"/>
                    <a:pt x="14" y="0"/>
                  </a:cubicBezTo>
                  <a:cubicBezTo>
                    <a:pt x="22" y="0"/>
                    <a:pt x="28" y="4"/>
                    <a:pt x="28" y="12"/>
                  </a:cubicBezTo>
                  <a:cubicBezTo>
                    <a:pt x="28" y="20"/>
                    <a:pt x="22" y="25"/>
                    <a:pt x="14" y="25"/>
                  </a:cubicBezTo>
                  <a:cubicBezTo>
                    <a:pt x="6" y="25"/>
                    <a:pt x="0" y="20"/>
                    <a:pt x="0" y="12"/>
                  </a:cubicBezTo>
                  <a:close/>
                  <a:moveTo>
                    <a:pt x="20" y="12"/>
                  </a:moveTo>
                  <a:cubicBezTo>
                    <a:pt x="20" y="9"/>
                    <a:pt x="18" y="6"/>
                    <a:pt x="14" y="6"/>
                  </a:cubicBezTo>
                  <a:cubicBezTo>
                    <a:pt x="11" y="6"/>
                    <a:pt x="9" y="9"/>
                    <a:pt x="9" y="12"/>
                  </a:cubicBezTo>
                  <a:cubicBezTo>
                    <a:pt x="9" y="16"/>
                    <a:pt x="11" y="19"/>
                    <a:pt x="14" y="19"/>
                  </a:cubicBezTo>
                  <a:cubicBezTo>
                    <a:pt x="18" y="19"/>
                    <a:pt x="20" y="16"/>
                    <a:pt x="20" y="12"/>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 name="Freeform 1441"/>
            <p:cNvSpPr>
              <a:spLocks/>
            </p:cNvSpPr>
            <p:nvPr userDrawn="1"/>
          </p:nvSpPr>
          <p:spPr bwMode="auto">
            <a:xfrm>
              <a:off x="1463" y="262"/>
              <a:ext cx="50" cy="48"/>
            </a:xfrm>
            <a:custGeom>
              <a:avLst/>
              <a:gdLst/>
              <a:ahLst/>
              <a:cxnLst>
                <a:cxn ang="0">
                  <a:pos x="0" y="0"/>
                </a:cxn>
                <a:cxn ang="0">
                  <a:pos x="7" y="0"/>
                </a:cxn>
                <a:cxn ang="0">
                  <a:pos x="7" y="5"/>
                </a:cxn>
                <a:cxn ang="0">
                  <a:pos x="7" y="5"/>
                </a:cxn>
                <a:cxn ang="0">
                  <a:pos x="16" y="0"/>
                </a:cxn>
                <a:cxn ang="0">
                  <a:pos x="25" y="9"/>
                </a:cxn>
                <a:cxn ang="0">
                  <a:pos x="25" y="24"/>
                </a:cxn>
                <a:cxn ang="0">
                  <a:pos x="17" y="24"/>
                </a:cxn>
                <a:cxn ang="0">
                  <a:pos x="17" y="13"/>
                </a:cxn>
                <a:cxn ang="0">
                  <a:pos x="13" y="7"/>
                </a:cxn>
                <a:cxn ang="0">
                  <a:pos x="8" y="14"/>
                </a:cxn>
                <a:cxn ang="0">
                  <a:pos x="8" y="24"/>
                </a:cxn>
                <a:cxn ang="0">
                  <a:pos x="0" y="24"/>
                </a:cxn>
                <a:cxn ang="0">
                  <a:pos x="0" y="0"/>
                </a:cxn>
              </a:cxnLst>
              <a:rect l="0" t="0" r="r" b="b"/>
              <a:pathLst>
                <a:path w="25" h="24">
                  <a:moveTo>
                    <a:pt x="0" y="0"/>
                  </a:moveTo>
                  <a:cubicBezTo>
                    <a:pt x="7" y="0"/>
                    <a:pt x="7" y="0"/>
                    <a:pt x="7" y="0"/>
                  </a:cubicBezTo>
                  <a:cubicBezTo>
                    <a:pt x="7" y="5"/>
                    <a:pt x="7" y="5"/>
                    <a:pt x="7" y="5"/>
                  </a:cubicBezTo>
                  <a:cubicBezTo>
                    <a:pt x="7" y="5"/>
                    <a:pt x="7" y="5"/>
                    <a:pt x="7" y="5"/>
                  </a:cubicBezTo>
                  <a:cubicBezTo>
                    <a:pt x="9" y="1"/>
                    <a:pt x="12" y="0"/>
                    <a:pt x="16" y="0"/>
                  </a:cubicBezTo>
                  <a:cubicBezTo>
                    <a:pt x="22" y="0"/>
                    <a:pt x="25" y="4"/>
                    <a:pt x="25" y="9"/>
                  </a:cubicBezTo>
                  <a:cubicBezTo>
                    <a:pt x="25" y="24"/>
                    <a:pt x="25" y="24"/>
                    <a:pt x="25" y="24"/>
                  </a:cubicBezTo>
                  <a:cubicBezTo>
                    <a:pt x="17" y="24"/>
                    <a:pt x="17" y="24"/>
                    <a:pt x="17" y="24"/>
                  </a:cubicBezTo>
                  <a:cubicBezTo>
                    <a:pt x="17" y="13"/>
                    <a:pt x="17" y="13"/>
                    <a:pt x="17" y="13"/>
                  </a:cubicBezTo>
                  <a:cubicBezTo>
                    <a:pt x="17" y="8"/>
                    <a:pt x="15" y="7"/>
                    <a:pt x="13" y="7"/>
                  </a:cubicBezTo>
                  <a:cubicBezTo>
                    <a:pt x="10" y="7"/>
                    <a:pt x="8" y="9"/>
                    <a:pt x="8" y="14"/>
                  </a:cubicBezTo>
                  <a:cubicBezTo>
                    <a:pt x="8" y="24"/>
                    <a:pt x="8" y="24"/>
                    <a:pt x="8" y="24"/>
                  </a:cubicBezTo>
                  <a:cubicBezTo>
                    <a:pt x="0" y="24"/>
                    <a:pt x="0" y="24"/>
                    <a:pt x="0" y="24"/>
                  </a:cubicBez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 name="Freeform 1442"/>
            <p:cNvSpPr>
              <a:spLocks noEditPoints="1"/>
            </p:cNvSpPr>
            <p:nvPr userDrawn="1"/>
          </p:nvSpPr>
          <p:spPr bwMode="auto">
            <a:xfrm>
              <a:off x="1519" y="262"/>
              <a:ext cx="50" cy="50"/>
            </a:xfrm>
            <a:custGeom>
              <a:avLst/>
              <a:gdLst/>
              <a:ahLst/>
              <a:cxnLst>
                <a:cxn ang="0">
                  <a:pos x="17" y="24"/>
                </a:cxn>
                <a:cxn ang="0">
                  <a:pos x="17" y="20"/>
                </a:cxn>
                <a:cxn ang="0">
                  <a:pos x="17" y="20"/>
                </a:cxn>
                <a:cxn ang="0">
                  <a:pos x="9" y="25"/>
                </a:cxn>
                <a:cxn ang="0">
                  <a:pos x="0" y="17"/>
                </a:cxn>
                <a:cxn ang="0">
                  <a:pos x="13" y="9"/>
                </a:cxn>
                <a:cxn ang="0">
                  <a:pos x="17" y="9"/>
                </a:cxn>
                <a:cxn ang="0">
                  <a:pos x="11" y="5"/>
                </a:cxn>
                <a:cxn ang="0">
                  <a:pos x="4" y="7"/>
                </a:cxn>
                <a:cxn ang="0">
                  <a:pos x="3" y="2"/>
                </a:cxn>
                <a:cxn ang="0">
                  <a:pos x="13" y="0"/>
                </a:cxn>
                <a:cxn ang="0">
                  <a:pos x="24" y="10"/>
                </a:cxn>
                <a:cxn ang="0">
                  <a:pos x="24" y="19"/>
                </a:cxn>
                <a:cxn ang="0">
                  <a:pos x="25" y="24"/>
                </a:cxn>
                <a:cxn ang="0">
                  <a:pos x="17" y="24"/>
                </a:cxn>
                <a:cxn ang="0">
                  <a:pos x="12" y="19"/>
                </a:cxn>
                <a:cxn ang="0">
                  <a:pos x="17" y="14"/>
                </a:cxn>
                <a:cxn ang="0">
                  <a:pos x="13" y="14"/>
                </a:cxn>
                <a:cxn ang="0">
                  <a:pos x="8" y="17"/>
                </a:cxn>
                <a:cxn ang="0">
                  <a:pos x="12" y="19"/>
                </a:cxn>
              </a:cxnLst>
              <a:rect l="0" t="0" r="r" b="b"/>
              <a:pathLst>
                <a:path w="25" h="25">
                  <a:moveTo>
                    <a:pt x="17" y="24"/>
                  </a:moveTo>
                  <a:cubicBezTo>
                    <a:pt x="17" y="23"/>
                    <a:pt x="17" y="22"/>
                    <a:pt x="17" y="20"/>
                  </a:cubicBezTo>
                  <a:cubicBezTo>
                    <a:pt x="17" y="20"/>
                    <a:pt x="17" y="20"/>
                    <a:pt x="17" y="20"/>
                  </a:cubicBezTo>
                  <a:cubicBezTo>
                    <a:pt x="15" y="23"/>
                    <a:pt x="13" y="25"/>
                    <a:pt x="9" y="25"/>
                  </a:cubicBezTo>
                  <a:cubicBezTo>
                    <a:pt x="5" y="25"/>
                    <a:pt x="0" y="22"/>
                    <a:pt x="0" y="17"/>
                  </a:cubicBezTo>
                  <a:cubicBezTo>
                    <a:pt x="0" y="10"/>
                    <a:pt x="8" y="9"/>
                    <a:pt x="13" y="9"/>
                  </a:cubicBezTo>
                  <a:cubicBezTo>
                    <a:pt x="14" y="9"/>
                    <a:pt x="16" y="9"/>
                    <a:pt x="17" y="9"/>
                  </a:cubicBezTo>
                  <a:cubicBezTo>
                    <a:pt x="17" y="6"/>
                    <a:pt x="14" y="5"/>
                    <a:pt x="11" y="5"/>
                  </a:cubicBezTo>
                  <a:cubicBezTo>
                    <a:pt x="9" y="5"/>
                    <a:pt x="6" y="6"/>
                    <a:pt x="4" y="7"/>
                  </a:cubicBezTo>
                  <a:cubicBezTo>
                    <a:pt x="3" y="2"/>
                    <a:pt x="3" y="2"/>
                    <a:pt x="3" y="2"/>
                  </a:cubicBezTo>
                  <a:cubicBezTo>
                    <a:pt x="6" y="0"/>
                    <a:pt x="9" y="0"/>
                    <a:pt x="13" y="0"/>
                  </a:cubicBezTo>
                  <a:cubicBezTo>
                    <a:pt x="19" y="0"/>
                    <a:pt x="24" y="2"/>
                    <a:pt x="24" y="10"/>
                  </a:cubicBezTo>
                  <a:cubicBezTo>
                    <a:pt x="24" y="19"/>
                    <a:pt x="24" y="19"/>
                    <a:pt x="24" y="19"/>
                  </a:cubicBezTo>
                  <a:cubicBezTo>
                    <a:pt x="24" y="20"/>
                    <a:pt x="24" y="22"/>
                    <a:pt x="25" y="24"/>
                  </a:cubicBezTo>
                  <a:lnTo>
                    <a:pt x="17" y="24"/>
                  </a:lnTo>
                  <a:close/>
                  <a:moveTo>
                    <a:pt x="12" y="19"/>
                  </a:moveTo>
                  <a:cubicBezTo>
                    <a:pt x="15" y="19"/>
                    <a:pt x="17" y="16"/>
                    <a:pt x="17" y="14"/>
                  </a:cubicBezTo>
                  <a:cubicBezTo>
                    <a:pt x="16" y="14"/>
                    <a:pt x="14" y="14"/>
                    <a:pt x="13" y="14"/>
                  </a:cubicBezTo>
                  <a:cubicBezTo>
                    <a:pt x="10" y="14"/>
                    <a:pt x="8" y="14"/>
                    <a:pt x="8" y="17"/>
                  </a:cubicBezTo>
                  <a:cubicBezTo>
                    <a:pt x="8" y="18"/>
                    <a:pt x="10" y="19"/>
                    <a:pt x="12" y="19"/>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 name="Rectangle 1443"/>
            <p:cNvSpPr>
              <a:spLocks noChangeArrowheads="1"/>
            </p:cNvSpPr>
            <p:nvPr userDrawn="1"/>
          </p:nvSpPr>
          <p:spPr bwMode="auto">
            <a:xfrm>
              <a:off x="1579" y="242"/>
              <a:ext cx="16" cy="68"/>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22" name="Freeform 1444"/>
            <p:cNvSpPr>
              <a:spLocks/>
            </p:cNvSpPr>
            <p:nvPr userDrawn="1"/>
          </p:nvSpPr>
          <p:spPr bwMode="auto">
            <a:xfrm>
              <a:off x="994" y="334"/>
              <a:ext cx="42" cy="65"/>
            </a:xfrm>
            <a:custGeom>
              <a:avLst/>
              <a:gdLst/>
              <a:ahLst/>
              <a:cxnLst>
                <a:cxn ang="0">
                  <a:pos x="0" y="0"/>
                </a:cxn>
                <a:cxn ang="0">
                  <a:pos x="42" y="0"/>
                </a:cxn>
                <a:cxn ang="0">
                  <a:pos x="42" y="13"/>
                </a:cxn>
                <a:cxn ang="0">
                  <a:pos x="16" y="13"/>
                </a:cxn>
                <a:cxn ang="0">
                  <a:pos x="16" y="27"/>
                </a:cxn>
                <a:cxn ang="0">
                  <a:pos x="42" y="27"/>
                </a:cxn>
                <a:cxn ang="0">
                  <a:pos x="42" y="39"/>
                </a:cxn>
                <a:cxn ang="0">
                  <a:pos x="16" y="39"/>
                </a:cxn>
                <a:cxn ang="0">
                  <a:pos x="16" y="65"/>
                </a:cxn>
                <a:cxn ang="0">
                  <a:pos x="0" y="65"/>
                </a:cxn>
                <a:cxn ang="0">
                  <a:pos x="0" y="0"/>
                </a:cxn>
              </a:cxnLst>
              <a:rect l="0" t="0" r="r" b="b"/>
              <a:pathLst>
                <a:path w="42" h="65">
                  <a:moveTo>
                    <a:pt x="0" y="0"/>
                  </a:moveTo>
                  <a:lnTo>
                    <a:pt x="42" y="0"/>
                  </a:lnTo>
                  <a:lnTo>
                    <a:pt x="42" y="13"/>
                  </a:lnTo>
                  <a:lnTo>
                    <a:pt x="16" y="13"/>
                  </a:lnTo>
                  <a:lnTo>
                    <a:pt x="16" y="27"/>
                  </a:lnTo>
                  <a:lnTo>
                    <a:pt x="42" y="27"/>
                  </a:lnTo>
                  <a:lnTo>
                    <a:pt x="42" y="39"/>
                  </a:lnTo>
                  <a:lnTo>
                    <a:pt x="16" y="39"/>
                  </a:lnTo>
                  <a:lnTo>
                    <a:pt x="16" y="65"/>
                  </a:lnTo>
                  <a:lnTo>
                    <a:pt x="0" y="65"/>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 name="Freeform 1445"/>
            <p:cNvSpPr>
              <a:spLocks noEditPoints="1"/>
            </p:cNvSpPr>
            <p:nvPr userDrawn="1"/>
          </p:nvSpPr>
          <p:spPr bwMode="auto">
            <a:xfrm>
              <a:off x="1046" y="330"/>
              <a:ext cx="16" cy="69"/>
            </a:xfrm>
            <a:custGeom>
              <a:avLst/>
              <a:gdLst/>
              <a:ahLst/>
              <a:cxnLst>
                <a:cxn ang="0">
                  <a:pos x="16" y="13"/>
                </a:cxn>
                <a:cxn ang="0">
                  <a:pos x="0" y="13"/>
                </a:cxn>
                <a:cxn ang="0">
                  <a:pos x="0" y="0"/>
                </a:cxn>
                <a:cxn ang="0">
                  <a:pos x="16" y="0"/>
                </a:cxn>
                <a:cxn ang="0">
                  <a:pos x="16" y="13"/>
                </a:cxn>
                <a:cxn ang="0">
                  <a:pos x="0" y="21"/>
                </a:cxn>
                <a:cxn ang="0">
                  <a:pos x="16" y="21"/>
                </a:cxn>
                <a:cxn ang="0">
                  <a:pos x="16" y="69"/>
                </a:cxn>
                <a:cxn ang="0">
                  <a:pos x="0" y="69"/>
                </a:cxn>
                <a:cxn ang="0">
                  <a:pos x="0" y="21"/>
                </a:cxn>
              </a:cxnLst>
              <a:rect l="0" t="0" r="r" b="b"/>
              <a:pathLst>
                <a:path w="16" h="69">
                  <a:moveTo>
                    <a:pt x="16" y="13"/>
                  </a:moveTo>
                  <a:lnTo>
                    <a:pt x="0" y="13"/>
                  </a:lnTo>
                  <a:lnTo>
                    <a:pt x="0" y="0"/>
                  </a:lnTo>
                  <a:lnTo>
                    <a:pt x="16" y="0"/>
                  </a:lnTo>
                  <a:lnTo>
                    <a:pt x="16" y="13"/>
                  </a:lnTo>
                  <a:close/>
                  <a:moveTo>
                    <a:pt x="0" y="21"/>
                  </a:moveTo>
                  <a:lnTo>
                    <a:pt x="16" y="21"/>
                  </a:lnTo>
                  <a:lnTo>
                    <a:pt x="16" y="69"/>
                  </a:lnTo>
                  <a:lnTo>
                    <a:pt x="0" y="69"/>
                  </a:lnTo>
                  <a:lnTo>
                    <a:pt x="0" y="21"/>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 name="Freeform 1446"/>
            <p:cNvSpPr>
              <a:spLocks/>
            </p:cNvSpPr>
            <p:nvPr userDrawn="1"/>
          </p:nvSpPr>
          <p:spPr bwMode="auto">
            <a:xfrm>
              <a:off x="1072" y="349"/>
              <a:ext cx="52" cy="52"/>
            </a:xfrm>
            <a:custGeom>
              <a:avLst/>
              <a:gdLst/>
              <a:ahLst/>
              <a:cxnLst>
                <a:cxn ang="0">
                  <a:pos x="0" y="1"/>
                </a:cxn>
                <a:cxn ang="0">
                  <a:pos x="8" y="1"/>
                </a:cxn>
                <a:cxn ang="0">
                  <a:pos x="8" y="5"/>
                </a:cxn>
                <a:cxn ang="0">
                  <a:pos x="8" y="5"/>
                </a:cxn>
                <a:cxn ang="0">
                  <a:pos x="17" y="0"/>
                </a:cxn>
                <a:cxn ang="0">
                  <a:pos x="26" y="10"/>
                </a:cxn>
                <a:cxn ang="0">
                  <a:pos x="26" y="25"/>
                </a:cxn>
                <a:cxn ang="0">
                  <a:pos x="17" y="25"/>
                </a:cxn>
                <a:cxn ang="0">
                  <a:pos x="17" y="13"/>
                </a:cxn>
                <a:cxn ang="0">
                  <a:pos x="14" y="7"/>
                </a:cxn>
                <a:cxn ang="0">
                  <a:pos x="9" y="14"/>
                </a:cxn>
                <a:cxn ang="0">
                  <a:pos x="9" y="25"/>
                </a:cxn>
                <a:cxn ang="0">
                  <a:pos x="0" y="25"/>
                </a:cxn>
                <a:cxn ang="0">
                  <a:pos x="0" y="1"/>
                </a:cxn>
              </a:cxnLst>
              <a:rect l="0" t="0" r="r" b="b"/>
              <a:pathLst>
                <a:path w="26" h="25">
                  <a:moveTo>
                    <a:pt x="0" y="1"/>
                  </a:moveTo>
                  <a:cubicBezTo>
                    <a:pt x="8" y="1"/>
                    <a:pt x="8" y="1"/>
                    <a:pt x="8" y="1"/>
                  </a:cubicBezTo>
                  <a:cubicBezTo>
                    <a:pt x="8" y="5"/>
                    <a:pt x="8" y="5"/>
                    <a:pt x="8" y="5"/>
                  </a:cubicBezTo>
                  <a:cubicBezTo>
                    <a:pt x="8" y="5"/>
                    <a:pt x="8" y="5"/>
                    <a:pt x="8" y="5"/>
                  </a:cubicBezTo>
                  <a:cubicBezTo>
                    <a:pt x="10" y="2"/>
                    <a:pt x="13" y="0"/>
                    <a:pt x="17" y="0"/>
                  </a:cubicBezTo>
                  <a:cubicBezTo>
                    <a:pt x="23" y="0"/>
                    <a:pt x="26" y="5"/>
                    <a:pt x="26" y="10"/>
                  </a:cubicBezTo>
                  <a:cubicBezTo>
                    <a:pt x="26" y="25"/>
                    <a:pt x="26" y="25"/>
                    <a:pt x="26" y="25"/>
                  </a:cubicBezTo>
                  <a:cubicBezTo>
                    <a:pt x="17" y="25"/>
                    <a:pt x="17" y="25"/>
                    <a:pt x="17" y="25"/>
                  </a:cubicBezTo>
                  <a:cubicBezTo>
                    <a:pt x="17" y="13"/>
                    <a:pt x="17" y="13"/>
                    <a:pt x="17" y="13"/>
                  </a:cubicBezTo>
                  <a:cubicBezTo>
                    <a:pt x="17" y="9"/>
                    <a:pt x="16" y="7"/>
                    <a:pt x="14" y="7"/>
                  </a:cubicBezTo>
                  <a:cubicBezTo>
                    <a:pt x="10" y="7"/>
                    <a:pt x="9" y="9"/>
                    <a:pt x="9" y="14"/>
                  </a:cubicBezTo>
                  <a:cubicBezTo>
                    <a:pt x="9" y="25"/>
                    <a:pt x="9" y="25"/>
                    <a:pt x="9" y="25"/>
                  </a:cubicBezTo>
                  <a:cubicBezTo>
                    <a:pt x="0" y="25"/>
                    <a:pt x="0" y="25"/>
                    <a:pt x="0" y="25"/>
                  </a:cubicBezTo>
                  <a:lnTo>
                    <a:pt x="0" y="1"/>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5" name="Freeform 1447"/>
            <p:cNvSpPr>
              <a:spLocks noEditPoints="1"/>
            </p:cNvSpPr>
            <p:nvPr userDrawn="1"/>
          </p:nvSpPr>
          <p:spPr bwMode="auto">
            <a:xfrm>
              <a:off x="1130" y="349"/>
              <a:ext cx="48" cy="52"/>
            </a:xfrm>
            <a:custGeom>
              <a:avLst/>
              <a:gdLst/>
              <a:ahLst/>
              <a:cxnLst>
                <a:cxn ang="0">
                  <a:pos x="17" y="25"/>
                </a:cxn>
                <a:cxn ang="0">
                  <a:pos x="17" y="21"/>
                </a:cxn>
                <a:cxn ang="0">
                  <a:pos x="17" y="21"/>
                </a:cxn>
                <a:cxn ang="0">
                  <a:pos x="9" y="25"/>
                </a:cxn>
                <a:cxn ang="0">
                  <a:pos x="0" y="18"/>
                </a:cxn>
                <a:cxn ang="0">
                  <a:pos x="12" y="9"/>
                </a:cxn>
                <a:cxn ang="0">
                  <a:pos x="16" y="10"/>
                </a:cxn>
                <a:cxn ang="0">
                  <a:pos x="11" y="6"/>
                </a:cxn>
                <a:cxn ang="0">
                  <a:pos x="3" y="7"/>
                </a:cxn>
                <a:cxn ang="0">
                  <a:pos x="3" y="2"/>
                </a:cxn>
                <a:cxn ang="0">
                  <a:pos x="13" y="0"/>
                </a:cxn>
                <a:cxn ang="0">
                  <a:pos x="24" y="10"/>
                </a:cxn>
                <a:cxn ang="0">
                  <a:pos x="24" y="19"/>
                </a:cxn>
                <a:cxn ang="0">
                  <a:pos x="24" y="25"/>
                </a:cxn>
                <a:cxn ang="0">
                  <a:pos x="17" y="25"/>
                </a:cxn>
                <a:cxn ang="0">
                  <a:pos x="11" y="20"/>
                </a:cxn>
                <a:cxn ang="0">
                  <a:pos x="16" y="14"/>
                </a:cxn>
                <a:cxn ang="0">
                  <a:pos x="13" y="14"/>
                </a:cxn>
                <a:cxn ang="0">
                  <a:pos x="8" y="17"/>
                </a:cxn>
                <a:cxn ang="0">
                  <a:pos x="11" y="20"/>
                </a:cxn>
              </a:cxnLst>
              <a:rect l="0" t="0" r="r" b="b"/>
              <a:pathLst>
                <a:path w="24" h="25">
                  <a:moveTo>
                    <a:pt x="17" y="25"/>
                  </a:moveTo>
                  <a:cubicBezTo>
                    <a:pt x="17" y="23"/>
                    <a:pt x="17" y="22"/>
                    <a:pt x="17" y="21"/>
                  </a:cubicBezTo>
                  <a:cubicBezTo>
                    <a:pt x="17" y="21"/>
                    <a:pt x="17" y="21"/>
                    <a:pt x="17" y="21"/>
                  </a:cubicBezTo>
                  <a:cubicBezTo>
                    <a:pt x="15" y="24"/>
                    <a:pt x="12" y="25"/>
                    <a:pt x="9" y="25"/>
                  </a:cubicBezTo>
                  <a:cubicBezTo>
                    <a:pt x="4" y="25"/>
                    <a:pt x="0" y="23"/>
                    <a:pt x="0" y="18"/>
                  </a:cubicBezTo>
                  <a:cubicBezTo>
                    <a:pt x="0" y="10"/>
                    <a:pt x="8" y="9"/>
                    <a:pt x="12" y="9"/>
                  </a:cubicBezTo>
                  <a:cubicBezTo>
                    <a:pt x="14" y="9"/>
                    <a:pt x="15" y="10"/>
                    <a:pt x="16" y="10"/>
                  </a:cubicBezTo>
                  <a:cubicBezTo>
                    <a:pt x="16" y="7"/>
                    <a:pt x="14" y="6"/>
                    <a:pt x="11" y="6"/>
                  </a:cubicBezTo>
                  <a:cubicBezTo>
                    <a:pt x="8" y="6"/>
                    <a:pt x="6" y="6"/>
                    <a:pt x="3" y="7"/>
                  </a:cubicBezTo>
                  <a:cubicBezTo>
                    <a:pt x="3" y="2"/>
                    <a:pt x="3" y="2"/>
                    <a:pt x="3" y="2"/>
                  </a:cubicBezTo>
                  <a:cubicBezTo>
                    <a:pt x="6" y="1"/>
                    <a:pt x="9" y="0"/>
                    <a:pt x="13" y="0"/>
                  </a:cubicBezTo>
                  <a:cubicBezTo>
                    <a:pt x="19" y="0"/>
                    <a:pt x="24" y="3"/>
                    <a:pt x="24" y="10"/>
                  </a:cubicBezTo>
                  <a:cubicBezTo>
                    <a:pt x="24" y="19"/>
                    <a:pt x="24" y="19"/>
                    <a:pt x="24" y="19"/>
                  </a:cubicBezTo>
                  <a:cubicBezTo>
                    <a:pt x="24" y="21"/>
                    <a:pt x="24" y="23"/>
                    <a:pt x="24" y="25"/>
                  </a:cubicBezTo>
                  <a:lnTo>
                    <a:pt x="17" y="25"/>
                  </a:lnTo>
                  <a:close/>
                  <a:moveTo>
                    <a:pt x="11" y="20"/>
                  </a:moveTo>
                  <a:cubicBezTo>
                    <a:pt x="14" y="20"/>
                    <a:pt x="16" y="17"/>
                    <a:pt x="16" y="14"/>
                  </a:cubicBezTo>
                  <a:cubicBezTo>
                    <a:pt x="15" y="14"/>
                    <a:pt x="14" y="14"/>
                    <a:pt x="13" y="14"/>
                  </a:cubicBezTo>
                  <a:cubicBezTo>
                    <a:pt x="10" y="14"/>
                    <a:pt x="8" y="15"/>
                    <a:pt x="8" y="17"/>
                  </a:cubicBezTo>
                  <a:cubicBezTo>
                    <a:pt x="8" y="19"/>
                    <a:pt x="9" y="20"/>
                    <a:pt x="11" y="20"/>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6" name="Freeform 1448"/>
            <p:cNvSpPr>
              <a:spLocks/>
            </p:cNvSpPr>
            <p:nvPr userDrawn="1"/>
          </p:nvSpPr>
          <p:spPr bwMode="auto">
            <a:xfrm>
              <a:off x="1188" y="349"/>
              <a:ext cx="50" cy="52"/>
            </a:xfrm>
            <a:custGeom>
              <a:avLst/>
              <a:gdLst/>
              <a:ahLst/>
              <a:cxnLst>
                <a:cxn ang="0">
                  <a:pos x="0" y="1"/>
                </a:cxn>
                <a:cxn ang="0">
                  <a:pos x="7" y="1"/>
                </a:cxn>
                <a:cxn ang="0">
                  <a:pos x="7" y="5"/>
                </a:cxn>
                <a:cxn ang="0">
                  <a:pos x="7" y="5"/>
                </a:cxn>
                <a:cxn ang="0">
                  <a:pos x="16" y="0"/>
                </a:cxn>
                <a:cxn ang="0">
                  <a:pos x="25" y="10"/>
                </a:cxn>
                <a:cxn ang="0">
                  <a:pos x="25" y="25"/>
                </a:cxn>
                <a:cxn ang="0">
                  <a:pos x="17" y="25"/>
                </a:cxn>
                <a:cxn ang="0">
                  <a:pos x="17" y="13"/>
                </a:cxn>
                <a:cxn ang="0">
                  <a:pos x="13" y="7"/>
                </a:cxn>
                <a:cxn ang="0">
                  <a:pos x="8" y="14"/>
                </a:cxn>
                <a:cxn ang="0">
                  <a:pos x="8" y="25"/>
                </a:cxn>
                <a:cxn ang="0">
                  <a:pos x="0" y="25"/>
                </a:cxn>
                <a:cxn ang="0">
                  <a:pos x="0" y="1"/>
                </a:cxn>
              </a:cxnLst>
              <a:rect l="0" t="0" r="r" b="b"/>
              <a:pathLst>
                <a:path w="25" h="25">
                  <a:moveTo>
                    <a:pt x="0" y="1"/>
                  </a:moveTo>
                  <a:cubicBezTo>
                    <a:pt x="7" y="1"/>
                    <a:pt x="7" y="1"/>
                    <a:pt x="7" y="1"/>
                  </a:cubicBezTo>
                  <a:cubicBezTo>
                    <a:pt x="7" y="5"/>
                    <a:pt x="7" y="5"/>
                    <a:pt x="7" y="5"/>
                  </a:cubicBezTo>
                  <a:cubicBezTo>
                    <a:pt x="7" y="5"/>
                    <a:pt x="7" y="5"/>
                    <a:pt x="7" y="5"/>
                  </a:cubicBezTo>
                  <a:cubicBezTo>
                    <a:pt x="9" y="2"/>
                    <a:pt x="12" y="0"/>
                    <a:pt x="16" y="0"/>
                  </a:cubicBezTo>
                  <a:cubicBezTo>
                    <a:pt x="23" y="0"/>
                    <a:pt x="25" y="5"/>
                    <a:pt x="25" y="10"/>
                  </a:cubicBezTo>
                  <a:cubicBezTo>
                    <a:pt x="25" y="25"/>
                    <a:pt x="25" y="25"/>
                    <a:pt x="25" y="25"/>
                  </a:cubicBezTo>
                  <a:cubicBezTo>
                    <a:pt x="17" y="25"/>
                    <a:pt x="17" y="25"/>
                    <a:pt x="17" y="25"/>
                  </a:cubicBezTo>
                  <a:cubicBezTo>
                    <a:pt x="17" y="13"/>
                    <a:pt x="17" y="13"/>
                    <a:pt x="17" y="13"/>
                  </a:cubicBezTo>
                  <a:cubicBezTo>
                    <a:pt x="17" y="9"/>
                    <a:pt x="15" y="7"/>
                    <a:pt x="13" y="7"/>
                  </a:cubicBezTo>
                  <a:cubicBezTo>
                    <a:pt x="10" y="7"/>
                    <a:pt x="8" y="9"/>
                    <a:pt x="8" y="14"/>
                  </a:cubicBezTo>
                  <a:cubicBezTo>
                    <a:pt x="8" y="25"/>
                    <a:pt x="8" y="25"/>
                    <a:pt x="8" y="25"/>
                  </a:cubicBezTo>
                  <a:cubicBezTo>
                    <a:pt x="0" y="25"/>
                    <a:pt x="0" y="25"/>
                    <a:pt x="0" y="25"/>
                  </a:cubicBezTo>
                  <a:lnTo>
                    <a:pt x="0" y="1"/>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 name="Freeform 1449"/>
            <p:cNvSpPr>
              <a:spLocks/>
            </p:cNvSpPr>
            <p:nvPr userDrawn="1"/>
          </p:nvSpPr>
          <p:spPr bwMode="auto">
            <a:xfrm>
              <a:off x="1246" y="349"/>
              <a:ext cx="40" cy="52"/>
            </a:xfrm>
            <a:custGeom>
              <a:avLst/>
              <a:gdLst/>
              <a:ahLst/>
              <a:cxnLst>
                <a:cxn ang="0">
                  <a:pos x="19" y="8"/>
                </a:cxn>
                <a:cxn ang="0">
                  <a:pos x="14" y="6"/>
                </a:cxn>
                <a:cxn ang="0">
                  <a:pos x="8" y="13"/>
                </a:cxn>
                <a:cxn ang="0">
                  <a:pos x="15" y="19"/>
                </a:cxn>
                <a:cxn ang="0">
                  <a:pos x="20" y="18"/>
                </a:cxn>
                <a:cxn ang="0">
                  <a:pos x="20" y="24"/>
                </a:cxn>
                <a:cxn ang="0">
                  <a:pos x="13" y="25"/>
                </a:cxn>
                <a:cxn ang="0">
                  <a:pos x="0" y="13"/>
                </a:cxn>
                <a:cxn ang="0">
                  <a:pos x="13" y="0"/>
                </a:cxn>
                <a:cxn ang="0">
                  <a:pos x="20" y="1"/>
                </a:cxn>
                <a:cxn ang="0">
                  <a:pos x="19" y="8"/>
                </a:cxn>
              </a:cxnLst>
              <a:rect l="0" t="0" r="r" b="b"/>
              <a:pathLst>
                <a:path w="20" h="25">
                  <a:moveTo>
                    <a:pt x="19" y="8"/>
                  </a:moveTo>
                  <a:cubicBezTo>
                    <a:pt x="18" y="7"/>
                    <a:pt x="16" y="6"/>
                    <a:pt x="14" y="6"/>
                  </a:cubicBezTo>
                  <a:cubicBezTo>
                    <a:pt x="11" y="6"/>
                    <a:pt x="8" y="9"/>
                    <a:pt x="8" y="13"/>
                  </a:cubicBezTo>
                  <a:cubicBezTo>
                    <a:pt x="8" y="17"/>
                    <a:pt x="11" y="19"/>
                    <a:pt x="15" y="19"/>
                  </a:cubicBezTo>
                  <a:cubicBezTo>
                    <a:pt x="17" y="19"/>
                    <a:pt x="19" y="19"/>
                    <a:pt x="20" y="18"/>
                  </a:cubicBezTo>
                  <a:cubicBezTo>
                    <a:pt x="20" y="24"/>
                    <a:pt x="20" y="24"/>
                    <a:pt x="20" y="24"/>
                  </a:cubicBezTo>
                  <a:cubicBezTo>
                    <a:pt x="18" y="25"/>
                    <a:pt x="16" y="25"/>
                    <a:pt x="13" y="25"/>
                  </a:cubicBezTo>
                  <a:cubicBezTo>
                    <a:pt x="6" y="25"/>
                    <a:pt x="0" y="20"/>
                    <a:pt x="0" y="13"/>
                  </a:cubicBezTo>
                  <a:cubicBezTo>
                    <a:pt x="0" y="5"/>
                    <a:pt x="6" y="0"/>
                    <a:pt x="13" y="0"/>
                  </a:cubicBezTo>
                  <a:cubicBezTo>
                    <a:pt x="16" y="0"/>
                    <a:pt x="18" y="1"/>
                    <a:pt x="20" y="1"/>
                  </a:cubicBezTo>
                  <a:lnTo>
                    <a:pt x="19" y="8"/>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 name="Freeform 1450"/>
            <p:cNvSpPr>
              <a:spLocks noEditPoints="1"/>
            </p:cNvSpPr>
            <p:nvPr userDrawn="1"/>
          </p:nvSpPr>
          <p:spPr bwMode="auto">
            <a:xfrm>
              <a:off x="1290" y="349"/>
              <a:ext cx="50" cy="52"/>
            </a:xfrm>
            <a:custGeom>
              <a:avLst/>
              <a:gdLst/>
              <a:ahLst/>
              <a:cxnLst>
                <a:cxn ang="0">
                  <a:pos x="8" y="15"/>
                </a:cxn>
                <a:cxn ang="0">
                  <a:pos x="15" y="20"/>
                </a:cxn>
                <a:cxn ang="0">
                  <a:pos x="23" y="18"/>
                </a:cxn>
                <a:cxn ang="0">
                  <a:pos x="23" y="24"/>
                </a:cxn>
                <a:cxn ang="0">
                  <a:pos x="14" y="25"/>
                </a:cxn>
                <a:cxn ang="0">
                  <a:pos x="0" y="13"/>
                </a:cxn>
                <a:cxn ang="0">
                  <a:pos x="13" y="0"/>
                </a:cxn>
                <a:cxn ang="0">
                  <a:pos x="25" y="14"/>
                </a:cxn>
                <a:cxn ang="0">
                  <a:pos x="25" y="15"/>
                </a:cxn>
                <a:cxn ang="0">
                  <a:pos x="8" y="15"/>
                </a:cxn>
                <a:cxn ang="0">
                  <a:pos x="17" y="10"/>
                </a:cxn>
                <a:cxn ang="0">
                  <a:pos x="13" y="5"/>
                </a:cxn>
                <a:cxn ang="0">
                  <a:pos x="8" y="10"/>
                </a:cxn>
                <a:cxn ang="0">
                  <a:pos x="17" y="10"/>
                </a:cxn>
              </a:cxnLst>
              <a:rect l="0" t="0" r="r" b="b"/>
              <a:pathLst>
                <a:path w="25" h="25">
                  <a:moveTo>
                    <a:pt x="8" y="15"/>
                  </a:moveTo>
                  <a:cubicBezTo>
                    <a:pt x="9" y="18"/>
                    <a:pt x="11" y="20"/>
                    <a:pt x="15" y="20"/>
                  </a:cubicBezTo>
                  <a:cubicBezTo>
                    <a:pt x="18" y="20"/>
                    <a:pt x="20" y="19"/>
                    <a:pt x="23" y="18"/>
                  </a:cubicBezTo>
                  <a:cubicBezTo>
                    <a:pt x="23" y="24"/>
                    <a:pt x="23" y="24"/>
                    <a:pt x="23" y="24"/>
                  </a:cubicBezTo>
                  <a:cubicBezTo>
                    <a:pt x="20" y="25"/>
                    <a:pt x="17" y="25"/>
                    <a:pt x="14" y="25"/>
                  </a:cubicBezTo>
                  <a:cubicBezTo>
                    <a:pt x="6" y="25"/>
                    <a:pt x="0" y="20"/>
                    <a:pt x="0" y="13"/>
                  </a:cubicBezTo>
                  <a:cubicBezTo>
                    <a:pt x="0" y="5"/>
                    <a:pt x="5" y="0"/>
                    <a:pt x="13" y="0"/>
                  </a:cubicBezTo>
                  <a:cubicBezTo>
                    <a:pt x="22" y="0"/>
                    <a:pt x="25" y="6"/>
                    <a:pt x="25" y="14"/>
                  </a:cubicBezTo>
                  <a:cubicBezTo>
                    <a:pt x="25" y="15"/>
                    <a:pt x="25" y="15"/>
                    <a:pt x="25" y="15"/>
                  </a:cubicBezTo>
                  <a:lnTo>
                    <a:pt x="8" y="15"/>
                  </a:lnTo>
                  <a:close/>
                  <a:moveTo>
                    <a:pt x="17" y="10"/>
                  </a:moveTo>
                  <a:cubicBezTo>
                    <a:pt x="17" y="8"/>
                    <a:pt x="16" y="5"/>
                    <a:pt x="13" y="5"/>
                  </a:cubicBezTo>
                  <a:cubicBezTo>
                    <a:pt x="10" y="5"/>
                    <a:pt x="8" y="8"/>
                    <a:pt x="8" y="10"/>
                  </a:cubicBezTo>
                  <a:lnTo>
                    <a:pt x="17" y="1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 name="Freeform 1451"/>
            <p:cNvSpPr>
              <a:spLocks/>
            </p:cNvSpPr>
            <p:nvPr userDrawn="1"/>
          </p:nvSpPr>
          <p:spPr bwMode="auto">
            <a:xfrm>
              <a:off x="1372" y="332"/>
              <a:ext cx="56" cy="68"/>
            </a:xfrm>
            <a:custGeom>
              <a:avLst/>
              <a:gdLst/>
              <a:ahLst/>
              <a:cxnLst>
                <a:cxn ang="0">
                  <a:pos x="28" y="32"/>
                </a:cxn>
                <a:cxn ang="0">
                  <a:pos x="19" y="33"/>
                </a:cxn>
                <a:cxn ang="0">
                  <a:pos x="0" y="17"/>
                </a:cxn>
                <a:cxn ang="0">
                  <a:pos x="19" y="0"/>
                </a:cxn>
                <a:cxn ang="0">
                  <a:pos x="28" y="2"/>
                </a:cxn>
                <a:cxn ang="0">
                  <a:pos x="27" y="9"/>
                </a:cxn>
                <a:cxn ang="0">
                  <a:pos x="19" y="6"/>
                </a:cxn>
                <a:cxn ang="0">
                  <a:pos x="9" y="17"/>
                </a:cxn>
                <a:cxn ang="0">
                  <a:pos x="20" y="27"/>
                </a:cxn>
                <a:cxn ang="0">
                  <a:pos x="28" y="25"/>
                </a:cxn>
                <a:cxn ang="0">
                  <a:pos x="28" y="32"/>
                </a:cxn>
              </a:cxnLst>
              <a:rect l="0" t="0" r="r" b="b"/>
              <a:pathLst>
                <a:path w="28" h="33">
                  <a:moveTo>
                    <a:pt x="28" y="32"/>
                  </a:moveTo>
                  <a:cubicBezTo>
                    <a:pt x="26" y="32"/>
                    <a:pt x="23" y="33"/>
                    <a:pt x="19" y="33"/>
                  </a:cubicBezTo>
                  <a:cubicBezTo>
                    <a:pt x="10" y="33"/>
                    <a:pt x="0" y="29"/>
                    <a:pt x="0" y="17"/>
                  </a:cubicBezTo>
                  <a:cubicBezTo>
                    <a:pt x="0" y="6"/>
                    <a:pt x="8" y="0"/>
                    <a:pt x="19" y="0"/>
                  </a:cubicBezTo>
                  <a:cubicBezTo>
                    <a:pt x="22" y="0"/>
                    <a:pt x="25" y="1"/>
                    <a:pt x="28" y="2"/>
                  </a:cubicBezTo>
                  <a:cubicBezTo>
                    <a:pt x="27" y="9"/>
                    <a:pt x="27" y="9"/>
                    <a:pt x="27" y="9"/>
                  </a:cubicBezTo>
                  <a:cubicBezTo>
                    <a:pt x="25" y="7"/>
                    <a:pt x="22" y="6"/>
                    <a:pt x="19" y="6"/>
                  </a:cubicBezTo>
                  <a:cubicBezTo>
                    <a:pt x="13" y="6"/>
                    <a:pt x="9" y="11"/>
                    <a:pt x="9" y="17"/>
                  </a:cubicBezTo>
                  <a:cubicBezTo>
                    <a:pt x="9" y="23"/>
                    <a:pt x="13" y="27"/>
                    <a:pt x="20" y="27"/>
                  </a:cubicBezTo>
                  <a:cubicBezTo>
                    <a:pt x="22" y="27"/>
                    <a:pt x="25" y="26"/>
                    <a:pt x="28" y="25"/>
                  </a:cubicBezTo>
                  <a:lnTo>
                    <a:pt x="28" y="3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0" name="Freeform 1452"/>
            <p:cNvSpPr>
              <a:spLocks noEditPoints="1"/>
            </p:cNvSpPr>
            <p:nvPr userDrawn="1"/>
          </p:nvSpPr>
          <p:spPr bwMode="auto">
            <a:xfrm>
              <a:off x="1432" y="349"/>
              <a:ext cx="57" cy="52"/>
            </a:xfrm>
            <a:custGeom>
              <a:avLst/>
              <a:gdLst/>
              <a:ahLst/>
              <a:cxnLst>
                <a:cxn ang="0">
                  <a:pos x="0" y="13"/>
                </a:cxn>
                <a:cxn ang="0">
                  <a:pos x="14" y="0"/>
                </a:cxn>
                <a:cxn ang="0">
                  <a:pos x="28" y="13"/>
                </a:cxn>
                <a:cxn ang="0">
                  <a:pos x="14" y="25"/>
                </a:cxn>
                <a:cxn ang="0">
                  <a:pos x="0" y="13"/>
                </a:cxn>
                <a:cxn ang="0">
                  <a:pos x="19" y="13"/>
                </a:cxn>
                <a:cxn ang="0">
                  <a:pos x="14" y="6"/>
                </a:cxn>
                <a:cxn ang="0">
                  <a:pos x="8" y="13"/>
                </a:cxn>
                <a:cxn ang="0">
                  <a:pos x="14" y="19"/>
                </a:cxn>
                <a:cxn ang="0">
                  <a:pos x="19" y="13"/>
                </a:cxn>
              </a:cxnLst>
              <a:rect l="0" t="0" r="r" b="b"/>
              <a:pathLst>
                <a:path w="28" h="25">
                  <a:moveTo>
                    <a:pt x="0" y="13"/>
                  </a:moveTo>
                  <a:cubicBezTo>
                    <a:pt x="0" y="5"/>
                    <a:pt x="6" y="0"/>
                    <a:pt x="14" y="0"/>
                  </a:cubicBezTo>
                  <a:cubicBezTo>
                    <a:pt x="22" y="0"/>
                    <a:pt x="28" y="5"/>
                    <a:pt x="28" y="13"/>
                  </a:cubicBezTo>
                  <a:cubicBezTo>
                    <a:pt x="28" y="20"/>
                    <a:pt x="22" y="25"/>
                    <a:pt x="14" y="25"/>
                  </a:cubicBezTo>
                  <a:cubicBezTo>
                    <a:pt x="6" y="25"/>
                    <a:pt x="0" y="20"/>
                    <a:pt x="0" y="13"/>
                  </a:cubicBezTo>
                  <a:close/>
                  <a:moveTo>
                    <a:pt x="19" y="13"/>
                  </a:moveTo>
                  <a:cubicBezTo>
                    <a:pt x="19" y="9"/>
                    <a:pt x="18" y="6"/>
                    <a:pt x="14" y="6"/>
                  </a:cubicBezTo>
                  <a:cubicBezTo>
                    <a:pt x="10" y="6"/>
                    <a:pt x="8" y="9"/>
                    <a:pt x="8" y="13"/>
                  </a:cubicBezTo>
                  <a:cubicBezTo>
                    <a:pt x="8" y="16"/>
                    <a:pt x="10" y="19"/>
                    <a:pt x="14" y="19"/>
                  </a:cubicBezTo>
                  <a:cubicBezTo>
                    <a:pt x="18" y="19"/>
                    <a:pt x="19" y="16"/>
                    <a:pt x="19" y="13"/>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1" name="Freeform 1453"/>
            <p:cNvSpPr>
              <a:spLocks/>
            </p:cNvSpPr>
            <p:nvPr userDrawn="1"/>
          </p:nvSpPr>
          <p:spPr bwMode="auto">
            <a:xfrm>
              <a:off x="1495" y="349"/>
              <a:ext cx="34" cy="52"/>
            </a:xfrm>
            <a:custGeom>
              <a:avLst/>
              <a:gdLst/>
              <a:ahLst/>
              <a:cxnLst>
                <a:cxn ang="0">
                  <a:pos x="17" y="7"/>
                </a:cxn>
                <a:cxn ang="0">
                  <a:pos x="14" y="7"/>
                </a:cxn>
                <a:cxn ang="0">
                  <a:pos x="8" y="14"/>
                </a:cxn>
                <a:cxn ang="0">
                  <a:pos x="8" y="25"/>
                </a:cxn>
                <a:cxn ang="0">
                  <a:pos x="0" y="25"/>
                </a:cxn>
                <a:cxn ang="0">
                  <a:pos x="0" y="1"/>
                </a:cxn>
                <a:cxn ang="0">
                  <a:pos x="8" y="1"/>
                </a:cxn>
                <a:cxn ang="0">
                  <a:pos x="8" y="5"/>
                </a:cxn>
                <a:cxn ang="0">
                  <a:pos x="8" y="5"/>
                </a:cxn>
                <a:cxn ang="0">
                  <a:pos x="15" y="0"/>
                </a:cxn>
                <a:cxn ang="0">
                  <a:pos x="17" y="0"/>
                </a:cxn>
                <a:cxn ang="0">
                  <a:pos x="17" y="7"/>
                </a:cxn>
              </a:cxnLst>
              <a:rect l="0" t="0" r="r" b="b"/>
              <a:pathLst>
                <a:path w="17" h="25">
                  <a:moveTo>
                    <a:pt x="17" y="7"/>
                  </a:moveTo>
                  <a:cubicBezTo>
                    <a:pt x="16" y="7"/>
                    <a:pt x="15" y="7"/>
                    <a:pt x="14" y="7"/>
                  </a:cubicBezTo>
                  <a:cubicBezTo>
                    <a:pt x="10" y="7"/>
                    <a:pt x="8" y="10"/>
                    <a:pt x="8" y="14"/>
                  </a:cubicBezTo>
                  <a:cubicBezTo>
                    <a:pt x="8" y="25"/>
                    <a:pt x="8" y="25"/>
                    <a:pt x="8" y="25"/>
                  </a:cubicBezTo>
                  <a:cubicBezTo>
                    <a:pt x="0" y="25"/>
                    <a:pt x="0" y="25"/>
                    <a:pt x="0" y="25"/>
                  </a:cubicBezTo>
                  <a:cubicBezTo>
                    <a:pt x="0" y="1"/>
                    <a:pt x="0" y="1"/>
                    <a:pt x="0" y="1"/>
                  </a:cubicBezTo>
                  <a:cubicBezTo>
                    <a:pt x="8" y="1"/>
                    <a:pt x="8" y="1"/>
                    <a:pt x="8" y="1"/>
                  </a:cubicBezTo>
                  <a:cubicBezTo>
                    <a:pt x="8" y="5"/>
                    <a:pt x="8" y="5"/>
                    <a:pt x="8" y="5"/>
                  </a:cubicBezTo>
                  <a:cubicBezTo>
                    <a:pt x="8" y="5"/>
                    <a:pt x="8" y="5"/>
                    <a:pt x="8" y="5"/>
                  </a:cubicBezTo>
                  <a:cubicBezTo>
                    <a:pt x="9" y="2"/>
                    <a:pt x="11" y="0"/>
                    <a:pt x="15" y="0"/>
                  </a:cubicBezTo>
                  <a:cubicBezTo>
                    <a:pt x="16" y="0"/>
                    <a:pt x="17" y="0"/>
                    <a:pt x="17" y="0"/>
                  </a:cubicBezTo>
                  <a:lnTo>
                    <a:pt x="17" y="7"/>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2" name="Freeform 1454"/>
            <p:cNvSpPr>
              <a:spLocks noEditPoints="1"/>
            </p:cNvSpPr>
            <p:nvPr userDrawn="1"/>
          </p:nvSpPr>
          <p:spPr bwMode="auto">
            <a:xfrm>
              <a:off x="1535" y="349"/>
              <a:ext cx="52" cy="68"/>
            </a:xfrm>
            <a:custGeom>
              <a:avLst/>
              <a:gdLst/>
              <a:ahLst/>
              <a:cxnLst>
                <a:cxn ang="0">
                  <a:pos x="0" y="1"/>
                </a:cxn>
                <a:cxn ang="0">
                  <a:pos x="8" y="1"/>
                </a:cxn>
                <a:cxn ang="0">
                  <a:pos x="8" y="5"/>
                </a:cxn>
                <a:cxn ang="0">
                  <a:pos x="8" y="5"/>
                </a:cxn>
                <a:cxn ang="0">
                  <a:pos x="17" y="0"/>
                </a:cxn>
                <a:cxn ang="0">
                  <a:pos x="27" y="12"/>
                </a:cxn>
                <a:cxn ang="0">
                  <a:pos x="16" y="25"/>
                </a:cxn>
                <a:cxn ang="0">
                  <a:pos x="8" y="21"/>
                </a:cxn>
                <a:cxn ang="0">
                  <a:pos x="8" y="21"/>
                </a:cxn>
                <a:cxn ang="0">
                  <a:pos x="8" y="34"/>
                </a:cxn>
                <a:cxn ang="0">
                  <a:pos x="0" y="34"/>
                </a:cxn>
                <a:cxn ang="0">
                  <a:pos x="0" y="1"/>
                </a:cxn>
                <a:cxn ang="0">
                  <a:pos x="13" y="6"/>
                </a:cxn>
                <a:cxn ang="0">
                  <a:pos x="8" y="13"/>
                </a:cxn>
                <a:cxn ang="0">
                  <a:pos x="13" y="19"/>
                </a:cxn>
                <a:cxn ang="0">
                  <a:pos x="18" y="12"/>
                </a:cxn>
                <a:cxn ang="0">
                  <a:pos x="13" y="6"/>
                </a:cxn>
              </a:cxnLst>
              <a:rect l="0" t="0" r="r" b="b"/>
              <a:pathLst>
                <a:path w="27" h="34">
                  <a:moveTo>
                    <a:pt x="0" y="1"/>
                  </a:moveTo>
                  <a:cubicBezTo>
                    <a:pt x="8" y="1"/>
                    <a:pt x="8" y="1"/>
                    <a:pt x="8" y="1"/>
                  </a:cubicBezTo>
                  <a:cubicBezTo>
                    <a:pt x="8" y="5"/>
                    <a:pt x="8" y="5"/>
                    <a:pt x="8" y="5"/>
                  </a:cubicBezTo>
                  <a:cubicBezTo>
                    <a:pt x="8" y="5"/>
                    <a:pt x="8" y="5"/>
                    <a:pt x="8" y="5"/>
                  </a:cubicBezTo>
                  <a:cubicBezTo>
                    <a:pt x="9" y="2"/>
                    <a:pt x="13" y="0"/>
                    <a:pt x="17" y="0"/>
                  </a:cubicBezTo>
                  <a:cubicBezTo>
                    <a:pt x="23" y="0"/>
                    <a:pt x="27" y="6"/>
                    <a:pt x="27" y="12"/>
                  </a:cubicBezTo>
                  <a:cubicBezTo>
                    <a:pt x="27" y="19"/>
                    <a:pt x="23" y="25"/>
                    <a:pt x="16" y="25"/>
                  </a:cubicBezTo>
                  <a:cubicBezTo>
                    <a:pt x="13" y="25"/>
                    <a:pt x="10" y="24"/>
                    <a:pt x="8" y="21"/>
                  </a:cubicBezTo>
                  <a:cubicBezTo>
                    <a:pt x="8" y="21"/>
                    <a:pt x="8" y="21"/>
                    <a:pt x="8" y="21"/>
                  </a:cubicBezTo>
                  <a:cubicBezTo>
                    <a:pt x="8" y="34"/>
                    <a:pt x="8" y="34"/>
                    <a:pt x="8" y="34"/>
                  </a:cubicBezTo>
                  <a:cubicBezTo>
                    <a:pt x="0" y="34"/>
                    <a:pt x="0" y="34"/>
                    <a:pt x="0" y="34"/>
                  </a:cubicBezTo>
                  <a:lnTo>
                    <a:pt x="0" y="1"/>
                  </a:lnTo>
                  <a:close/>
                  <a:moveTo>
                    <a:pt x="13" y="6"/>
                  </a:moveTo>
                  <a:cubicBezTo>
                    <a:pt x="10" y="6"/>
                    <a:pt x="8" y="9"/>
                    <a:pt x="8" y="13"/>
                  </a:cubicBezTo>
                  <a:cubicBezTo>
                    <a:pt x="8" y="16"/>
                    <a:pt x="11" y="19"/>
                    <a:pt x="13" y="19"/>
                  </a:cubicBezTo>
                  <a:cubicBezTo>
                    <a:pt x="16" y="19"/>
                    <a:pt x="18" y="16"/>
                    <a:pt x="18" y="12"/>
                  </a:cubicBezTo>
                  <a:cubicBezTo>
                    <a:pt x="18" y="9"/>
                    <a:pt x="17" y="6"/>
                    <a:pt x="13" y="6"/>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3" name="Freeform 1455"/>
            <p:cNvSpPr>
              <a:spLocks noEditPoints="1"/>
            </p:cNvSpPr>
            <p:nvPr userDrawn="1"/>
          </p:nvSpPr>
          <p:spPr bwMode="auto">
            <a:xfrm>
              <a:off x="1593" y="349"/>
              <a:ext cx="56" cy="52"/>
            </a:xfrm>
            <a:custGeom>
              <a:avLst/>
              <a:gdLst/>
              <a:ahLst/>
              <a:cxnLst>
                <a:cxn ang="0">
                  <a:pos x="0" y="13"/>
                </a:cxn>
                <a:cxn ang="0">
                  <a:pos x="14" y="0"/>
                </a:cxn>
                <a:cxn ang="0">
                  <a:pos x="28" y="13"/>
                </a:cxn>
                <a:cxn ang="0">
                  <a:pos x="14" y="25"/>
                </a:cxn>
                <a:cxn ang="0">
                  <a:pos x="0" y="13"/>
                </a:cxn>
                <a:cxn ang="0">
                  <a:pos x="19" y="13"/>
                </a:cxn>
                <a:cxn ang="0">
                  <a:pos x="14" y="6"/>
                </a:cxn>
                <a:cxn ang="0">
                  <a:pos x="9" y="13"/>
                </a:cxn>
                <a:cxn ang="0">
                  <a:pos x="14" y="19"/>
                </a:cxn>
                <a:cxn ang="0">
                  <a:pos x="19" y="13"/>
                </a:cxn>
              </a:cxnLst>
              <a:rect l="0" t="0" r="r" b="b"/>
              <a:pathLst>
                <a:path w="28" h="25">
                  <a:moveTo>
                    <a:pt x="0" y="13"/>
                  </a:moveTo>
                  <a:cubicBezTo>
                    <a:pt x="0" y="5"/>
                    <a:pt x="6" y="0"/>
                    <a:pt x="14" y="0"/>
                  </a:cubicBezTo>
                  <a:cubicBezTo>
                    <a:pt x="22" y="0"/>
                    <a:pt x="28" y="5"/>
                    <a:pt x="28" y="13"/>
                  </a:cubicBezTo>
                  <a:cubicBezTo>
                    <a:pt x="28" y="20"/>
                    <a:pt x="22" y="25"/>
                    <a:pt x="14" y="25"/>
                  </a:cubicBezTo>
                  <a:cubicBezTo>
                    <a:pt x="6" y="25"/>
                    <a:pt x="0" y="20"/>
                    <a:pt x="0" y="13"/>
                  </a:cubicBezTo>
                  <a:close/>
                  <a:moveTo>
                    <a:pt x="19" y="13"/>
                  </a:moveTo>
                  <a:cubicBezTo>
                    <a:pt x="19" y="9"/>
                    <a:pt x="18" y="6"/>
                    <a:pt x="14" y="6"/>
                  </a:cubicBezTo>
                  <a:cubicBezTo>
                    <a:pt x="10" y="6"/>
                    <a:pt x="9" y="9"/>
                    <a:pt x="9" y="13"/>
                  </a:cubicBezTo>
                  <a:cubicBezTo>
                    <a:pt x="9" y="16"/>
                    <a:pt x="10" y="19"/>
                    <a:pt x="14" y="19"/>
                  </a:cubicBezTo>
                  <a:cubicBezTo>
                    <a:pt x="18" y="19"/>
                    <a:pt x="19" y="16"/>
                    <a:pt x="19" y="13"/>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4" name="Freeform 1456"/>
            <p:cNvSpPr>
              <a:spLocks/>
            </p:cNvSpPr>
            <p:nvPr userDrawn="1"/>
          </p:nvSpPr>
          <p:spPr bwMode="auto">
            <a:xfrm>
              <a:off x="1655" y="349"/>
              <a:ext cx="36" cy="52"/>
            </a:xfrm>
            <a:custGeom>
              <a:avLst/>
              <a:gdLst/>
              <a:ahLst/>
              <a:cxnLst>
                <a:cxn ang="0">
                  <a:pos x="17" y="7"/>
                </a:cxn>
                <a:cxn ang="0">
                  <a:pos x="15" y="7"/>
                </a:cxn>
                <a:cxn ang="0">
                  <a:pos x="9" y="14"/>
                </a:cxn>
                <a:cxn ang="0">
                  <a:pos x="9" y="25"/>
                </a:cxn>
                <a:cxn ang="0">
                  <a:pos x="0" y="25"/>
                </a:cxn>
                <a:cxn ang="0">
                  <a:pos x="0" y="1"/>
                </a:cxn>
                <a:cxn ang="0">
                  <a:pos x="8" y="1"/>
                </a:cxn>
                <a:cxn ang="0">
                  <a:pos x="8" y="5"/>
                </a:cxn>
                <a:cxn ang="0">
                  <a:pos x="8" y="5"/>
                </a:cxn>
                <a:cxn ang="0">
                  <a:pos x="15" y="0"/>
                </a:cxn>
                <a:cxn ang="0">
                  <a:pos x="18" y="0"/>
                </a:cxn>
                <a:cxn ang="0">
                  <a:pos x="17" y="7"/>
                </a:cxn>
              </a:cxnLst>
              <a:rect l="0" t="0" r="r" b="b"/>
              <a:pathLst>
                <a:path w="18" h="25">
                  <a:moveTo>
                    <a:pt x="17" y="7"/>
                  </a:moveTo>
                  <a:cubicBezTo>
                    <a:pt x="16" y="7"/>
                    <a:pt x="16" y="7"/>
                    <a:pt x="15" y="7"/>
                  </a:cubicBezTo>
                  <a:cubicBezTo>
                    <a:pt x="11" y="7"/>
                    <a:pt x="9" y="10"/>
                    <a:pt x="9" y="14"/>
                  </a:cubicBezTo>
                  <a:cubicBezTo>
                    <a:pt x="9" y="25"/>
                    <a:pt x="9" y="25"/>
                    <a:pt x="9" y="25"/>
                  </a:cubicBezTo>
                  <a:cubicBezTo>
                    <a:pt x="0" y="25"/>
                    <a:pt x="0" y="25"/>
                    <a:pt x="0" y="25"/>
                  </a:cubicBezTo>
                  <a:cubicBezTo>
                    <a:pt x="0" y="1"/>
                    <a:pt x="0" y="1"/>
                    <a:pt x="0" y="1"/>
                  </a:cubicBezTo>
                  <a:cubicBezTo>
                    <a:pt x="8" y="1"/>
                    <a:pt x="8" y="1"/>
                    <a:pt x="8" y="1"/>
                  </a:cubicBezTo>
                  <a:cubicBezTo>
                    <a:pt x="8" y="5"/>
                    <a:pt x="8" y="5"/>
                    <a:pt x="8" y="5"/>
                  </a:cubicBezTo>
                  <a:cubicBezTo>
                    <a:pt x="8" y="5"/>
                    <a:pt x="8" y="5"/>
                    <a:pt x="8" y="5"/>
                  </a:cubicBezTo>
                  <a:cubicBezTo>
                    <a:pt x="9" y="2"/>
                    <a:pt x="11" y="0"/>
                    <a:pt x="15" y="0"/>
                  </a:cubicBezTo>
                  <a:cubicBezTo>
                    <a:pt x="16" y="0"/>
                    <a:pt x="17" y="0"/>
                    <a:pt x="18" y="0"/>
                  </a:cubicBezTo>
                  <a:lnTo>
                    <a:pt x="17" y="7"/>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5" name="Freeform 1457"/>
            <p:cNvSpPr>
              <a:spLocks noEditPoints="1"/>
            </p:cNvSpPr>
            <p:nvPr userDrawn="1"/>
          </p:nvSpPr>
          <p:spPr bwMode="auto">
            <a:xfrm>
              <a:off x="1693" y="349"/>
              <a:ext cx="48" cy="52"/>
            </a:xfrm>
            <a:custGeom>
              <a:avLst/>
              <a:gdLst/>
              <a:ahLst/>
              <a:cxnLst>
                <a:cxn ang="0">
                  <a:pos x="17" y="25"/>
                </a:cxn>
                <a:cxn ang="0">
                  <a:pos x="17" y="21"/>
                </a:cxn>
                <a:cxn ang="0">
                  <a:pos x="16" y="21"/>
                </a:cxn>
                <a:cxn ang="0">
                  <a:pos x="9" y="25"/>
                </a:cxn>
                <a:cxn ang="0">
                  <a:pos x="0" y="18"/>
                </a:cxn>
                <a:cxn ang="0">
                  <a:pos x="12" y="9"/>
                </a:cxn>
                <a:cxn ang="0">
                  <a:pos x="16" y="10"/>
                </a:cxn>
                <a:cxn ang="0">
                  <a:pos x="11" y="6"/>
                </a:cxn>
                <a:cxn ang="0">
                  <a:pos x="3" y="7"/>
                </a:cxn>
                <a:cxn ang="0">
                  <a:pos x="3" y="2"/>
                </a:cxn>
                <a:cxn ang="0">
                  <a:pos x="13" y="0"/>
                </a:cxn>
                <a:cxn ang="0">
                  <a:pos x="24" y="10"/>
                </a:cxn>
                <a:cxn ang="0">
                  <a:pos x="24" y="19"/>
                </a:cxn>
                <a:cxn ang="0">
                  <a:pos x="24" y="25"/>
                </a:cxn>
                <a:cxn ang="0">
                  <a:pos x="17" y="25"/>
                </a:cxn>
                <a:cxn ang="0">
                  <a:pos x="11" y="20"/>
                </a:cxn>
                <a:cxn ang="0">
                  <a:pos x="16" y="14"/>
                </a:cxn>
                <a:cxn ang="0">
                  <a:pos x="13" y="14"/>
                </a:cxn>
                <a:cxn ang="0">
                  <a:pos x="8" y="17"/>
                </a:cxn>
                <a:cxn ang="0">
                  <a:pos x="11" y="20"/>
                </a:cxn>
              </a:cxnLst>
              <a:rect l="0" t="0" r="r" b="b"/>
              <a:pathLst>
                <a:path w="24" h="25">
                  <a:moveTo>
                    <a:pt x="17" y="25"/>
                  </a:moveTo>
                  <a:cubicBezTo>
                    <a:pt x="17" y="23"/>
                    <a:pt x="17" y="22"/>
                    <a:pt x="17" y="21"/>
                  </a:cubicBezTo>
                  <a:cubicBezTo>
                    <a:pt x="16" y="21"/>
                    <a:pt x="16" y="21"/>
                    <a:pt x="16" y="21"/>
                  </a:cubicBezTo>
                  <a:cubicBezTo>
                    <a:pt x="15" y="24"/>
                    <a:pt x="12" y="25"/>
                    <a:pt x="9" y="25"/>
                  </a:cubicBezTo>
                  <a:cubicBezTo>
                    <a:pt x="4" y="25"/>
                    <a:pt x="0" y="23"/>
                    <a:pt x="0" y="18"/>
                  </a:cubicBezTo>
                  <a:cubicBezTo>
                    <a:pt x="0" y="10"/>
                    <a:pt x="8" y="9"/>
                    <a:pt x="12" y="9"/>
                  </a:cubicBezTo>
                  <a:cubicBezTo>
                    <a:pt x="14" y="9"/>
                    <a:pt x="15" y="10"/>
                    <a:pt x="16" y="10"/>
                  </a:cubicBezTo>
                  <a:cubicBezTo>
                    <a:pt x="16" y="7"/>
                    <a:pt x="14" y="6"/>
                    <a:pt x="11" y="6"/>
                  </a:cubicBezTo>
                  <a:cubicBezTo>
                    <a:pt x="8" y="6"/>
                    <a:pt x="5" y="6"/>
                    <a:pt x="3" y="7"/>
                  </a:cubicBezTo>
                  <a:cubicBezTo>
                    <a:pt x="3" y="2"/>
                    <a:pt x="3" y="2"/>
                    <a:pt x="3" y="2"/>
                  </a:cubicBezTo>
                  <a:cubicBezTo>
                    <a:pt x="6" y="1"/>
                    <a:pt x="9" y="0"/>
                    <a:pt x="13" y="0"/>
                  </a:cubicBezTo>
                  <a:cubicBezTo>
                    <a:pt x="19" y="0"/>
                    <a:pt x="24" y="3"/>
                    <a:pt x="24" y="10"/>
                  </a:cubicBezTo>
                  <a:cubicBezTo>
                    <a:pt x="24" y="19"/>
                    <a:pt x="24" y="19"/>
                    <a:pt x="24" y="19"/>
                  </a:cubicBezTo>
                  <a:cubicBezTo>
                    <a:pt x="24" y="21"/>
                    <a:pt x="24" y="23"/>
                    <a:pt x="24" y="25"/>
                  </a:cubicBezTo>
                  <a:lnTo>
                    <a:pt x="17" y="25"/>
                  </a:lnTo>
                  <a:close/>
                  <a:moveTo>
                    <a:pt x="11" y="20"/>
                  </a:moveTo>
                  <a:cubicBezTo>
                    <a:pt x="14" y="20"/>
                    <a:pt x="16" y="17"/>
                    <a:pt x="16" y="14"/>
                  </a:cubicBezTo>
                  <a:cubicBezTo>
                    <a:pt x="15" y="14"/>
                    <a:pt x="14" y="14"/>
                    <a:pt x="13" y="14"/>
                  </a:cubicBezTo>
                  <a:cubicBezTo>
                    <a:pt x="10" y="14"/>
                    <a:pt x="8" y="15"/>
                    <a:pt x="8" y="17"/>
                  </a:cubicBezTo>
                  <a:cubicBezTo>
                    <a:pt x="8" y="19"/>
                    <a:pt x="9" y="20"/>
                    <a:pt x="11" y="20"/>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6" name="Freeform 1458"/>
            <p:cNvSpPr>
              <a:spLocks/>
            </p:cNvSpPr>
            <p:nvPr userDrawn="1"/>
          </p:nvSpPr>
          <p:spPr bwMode="auto">
            <a:xfrm>
              <a:off x="1747" y="334"/>
              <a:ext cx="38" cy="65"/>
            </a:xfrm>
            <a:custGeom>
              <a:avLst/>
              <a:gdLst/>
              <a:ahLst/>
              <a:cxnLst>
                <a:cxn ang="0">
                  <a:pos x="0" y="8"/>
                </a:cxn>
                <a:cxn ang="0">
                  <a:pos x="4" y="8"/>
                </a:cxn>
                <a:cxn ang="0">
                  <a:pos x="4" y="2"/>
                </a:cxn>
                <a:cxn ang="0">
                  <a:pos x="12" y="0"/>
                </a:cxn>
                <a:cxn ang="0">
                  <a:pos x="12" y="8"/>
                </a:cxn>
                <a:cxn ang="0">
                  <a:pos x="18" y="8"/>
                </a:cxn>
                <a:cxn ang="0">
                  <a:pos x="18" y="13"/>
                </a:cxn>
                <a:cxn ang="0">
                  <a:pos x="12" y="13"/>
                </a:cxn>
                <a:cxn ang="0">
                  <a:pos x="12" y="22"/>
                </a:cxn>
                <a:cxn ang="0">
                  <a:pos x="16" y="27"/>
                </a:cxn>
                <a:cxn ang="0">
                  <a:pos x="18" y="26"/>
                </a:cxn>
                <a:cxn ang="0">
                  <a:pos x="19" y="32"/>
                </a:cxn>
                <a:cxn ang="0">
                  <a:pos x="13" y="32"/>
                </a:cxn>
                <a:cxn ang="0">
                  <a:pos x="4" y="23"/>
                </a:cxn>
                <a:cxn ang="0">
                  <a:pos x="4" y="13"/>
                </a:cxn>
                <a:cxn ang="0">
                  <a:pos x="0" y="13"/>
                </a:cxn>
                <a:cxn ang="0">
                  <a:pos x="0" y="8"/>
                </a:cxn>
              </a:cxnLst>
              <a:rect l="0" t="0" r="r" b="b"/>
              <a:pathLst>
                <a:path w="19" h="32">
                  <a:moveTo>
                    <a:pt x="0" y="8"/>
                  </a:moveTo>
                  <a:cubicBezTo>
                    <a:pt x="4" y="8"/>
                    <a:pt x="4" y="8"/>
                    <a:pt x="4" y="8"/>
                  </a:cubicBezTo>
                  <a:cubicBezTo>
                    <a:pt x="4" y="2"/>
                    <a:pt x="4" y="2"/>
                    <a:pt x="4" y="2"/>
                  </a:cubicBezTo>
                  <a:cubicBezTo>
                    <a:pt x="12" y="0"/>
                    <a:pt x="12" y="0"/>
                    <a:pt x="12" y="0"/>
                  </a:cubicBezTo>
                  <a:cubicBezTo>
                    <a:pt x="12" y="8"/>
                    <a:pt x="12" y="8"/>
                    <a:pt x="12" y="8"/>
                  </a:cubicBezTo>
                  <a:cubicBezTo>
                    <a:pt x="18" y="8"/>
                    <a:pt x="18" y="8"/>
                    <a:pt x="18" y="8"/>
                  </a:cubicBezTo>
                  <a:cubicBezTo>
                    <a:pt x="18" y="13"/>
                    <a:pt x="18" y="13"/>
                    <a:pt x="18" y="13"/>
                  </a:cubicBezTo>
                  <a:cubicBezTo>
                    <a:pt x="12" y="13"/>
                    <a:pt x="12" y="13"/>
                    <a:pt x="12" y="13"/>
                  </a:cubicBezTo>
                  <a:cubicBezTo>
                    <a:pt x="12" y="22"/>
                    <a:pt x="12" y="22"/>
                    <a:pt x="12" y="22"/>
                  </a:cubicBezTo>
                  <a:cubicBezTo>
                    <a:pt x="12" y="25"/>
                    <a:pt x="13" y="27"/>
                    <a:pt x="16" y="27"/>
                  </a:cubicBezTo>
                  <a:cubicBezTo>
                    <a:pt x="17" y="27"/>
                    <a:pt x="17" y="26"/>
                    <a:pt x="18" y="26"/>
                  </a:cubicBezTo>
                  <a:cubicBezTo>
                    <a:pt x="19" y="32"/>
                    <a:pt x="19" y="32"/>
                    <a:pt x="19" y="32"/>
                  </a:cubicBezTo>
                  <a:cubicBezTo>
                    <a:pt x="17" y="32"/>
                    <a:pt x="15" y="32"/>
                    <a:pt x="13" y="32"/>
                  </a:cubicBezTo>
                  <a:cubicBezTo>
                    <a:pt x="6" y="32"/>
                    <a:pt x="4" y="29"/>
                    <a:pt x="4" y="23"/>
                  </a:cubicBezTo>
                  <a:cubicBezTo>
                    <a:pt x="4" y="13"/>
                    <a:pt x="4" y="13"/>
                    <a:pt x="4" y="13"/>
                  </a:cubicBezTo>
                  <a:cubicBezTo>
                    <a:pt x="0" y="13"/>
                    <a:pt x="0" y="13"/>
                    <a:pt x="0" y="13"/>
                  </a:cubicBezTo>
                  <a:lnTo>
                    <a:pt x="0" y="8"/>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7" name="Freeform 1459"/>
            <p:cNvSpPr>
              <a:spLocks noEditPoints="1"/>
            </p:cNvSpPr>
            <p:nvPr userDrawn="1"/>
          </p:nvSpPr>
          <p:spPr bwMode="auto">
            <a:xfrm>
              <a:off x="1791" y="330"/>
              <a:ext cx="18" cy="69"/>
            </a:xfrm>
            <a:custGeom>
              <a:avLst/>
              <a:gdLst/>
              <a:ahLst/>
              <a:cxnLst>
                <a:cxn ang="0">
                  <a:pos x="18" y="13"/>
                </a:cxn>
                <a:cxn ang="0">
                  <a:pos x="0" y="13"/>
                </a:cxn>
                <a:cxn ang="0">
                  <a:pos x="0" y="0"/>
                </a:cxn>
                <a:cxn ang="0">
                  <a:pos x="18" y="0"/>
                </a:cxn>
                <a:cxn ang="0">
                  <a:pos x="18" y="13"/>
                </a:cxn>
                <a:cxn ang="0">
                  <a:pos x="0" y="21"/>
                </a:cxn>
                <a:cxn ang="0">
                  <a:pos x="18" y="21"/>
                </a:cxn>
                <a:cxn ang="0">
                  <a:pos x="18" y="69"/>
                </a:cxn>
                <a:cxn ang="0">
                  <a:pos x="0" y="69"/>
                </a:cxn>
                <a:cxn ang="0">
                  <a:pos x="0" y="21"/>
                </a:cxn>
              </a:cxnLst>
              <a:rect l="0" t="0" r="r" b="b"/>
              <a:pathLst>
                <a:path w="18" h="69">
                  <a:moveTo>
                    <a:pt x="18" y="13"/>
                  </a:moveTo>
                  <a:lnTo>
                    <a:pt x="0" y="13"/>
                  </a:lnTo>
                  <a:lnTo>
                    <a:pt x="0" y="0"/>
                  </a:lnTo>
                  <a:lnTo>
                    <a:pt x="18" y="0"/>
                  </a:lnTo>
                  <a:lnTo>
                    <a:pt x="18" y="13"/>
                  </a:lnTo>
                  <a:close/>
                  <a:moveTo>
                    <a:pt x="0" y="21"/>
                  </a:moveTo>
                  <a:lnTo>
                    <a:pt x="18" y="21"/>
                  </a:lnTo>
                  <a:lnTo>
                    <a:pt x="18" y="69"/>
                  </a:lnTo>
                  <a:lnTo>
                    <a:pt x="0" y="69"/>
                  </a:lnTo>
                  <a:lnTo>
                    <a:pt x="0" y="21"/>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8" name="Freeform 1460"/>
            <p:cNvSpPr>
              <a:spLocks noEditPoints="1"/>
            </p:cNvSpPr>
            <p:nvPr userDrawn="1"/>
          </p:nvSpPr>
          <p:spPr bwMode="auto">
            <a:xfrm>
              <a:off x="1817" y="349"/>
              <a:ext cx="56" cy="52"/>
            </a:xfrm>
            <a:custGeom>
              <a:avLst/>
              <a:gdLst/>
              <a:ahLst/>
              <a:cxnLst>
                <a:cxn ang="0">
                  <a:pos x="0" y="13"/>
                </a:cxn>
                <a:cxn ang="0">
                  <a:pos x="14" y="0"/>
                </a:cxn>
                <a:cxn ang="0">
                  <a:pos x="28" y="13"/>
                </a:cxn>
                <a:cxn ang="0">
                  <a:pos x="14" y="25"/>
                </a:cxn>
                <a:cxn ang="0">
                  <a:pos x="0" y="13"/>
                </a:cxn>
                <a:cxn ang="0">
                  <a:pos x="19" y="13"/>
                </a:cxn>
                <a:cxn ang="0">
                  <a:pos x="14" y="6"/>
                </a:cxn>
                <a:cxn ang="0">
                  <a:pos x="9" y="13"/>
                </a:cxn>
                <a:cxn ang="0">
                  <a:pos x="14" y="19"/>
                </a:cxn>
                <a:cxn ang="0">
                  <a:pos x="19" y="13"/>
                </a:cxn>
              </a:cxnLst>
              <a:rect l="0" t="0" r="r" b="b"/>
              <a:pathLst>
                <a:path w="28" h="25">
                  <a:moveTo>
                    <a:pt x="0" y="13"/>
                  </a:moveTo>
                  <a:cubicBezTo>
                    <a:pt x="0" y="5"/>
                    <a:pt x="6" y="0"/>
                    <a:pt x="14" y="0"/>
                  </a:cubicBezTo>
                  <a:cubicBezTo>
                    <a:pt x="22" y="0"/>
                    <a:pt x="28" y="5"/>
                    <a:pt x="28" y="13"/>
                  </a:cubicBezTo>
                  <a:cubicBezTo>
                    <a:pt x="28" y="20"/>
                    <a:pt x="22" y="25"/>
                    <a:pt x="14" y="25"/>
                  </a:cubicBezTo>
                  <a:cubicBezTo>
                    <a:pt x="6" y="25"/>
                    <a:pt x="0" y="20"/>
                    <a:pt x="0" y="13"/>
                  </a:cubicBezTo>
                  <a:close/>
                  <a:moveTo>
                    <a:pt x="19" y="13"/>
                  </a:moveTo>
                  <a:cubicBezTo>
                    <a:pt x="19" y="9"/>
                    <a:pt x="18" y="6"/>
                    <a:pt x="14" y="6"/>
                  </a:cubicBezTo>
                  <a:cubicBezTo>
                    <a:pt x="10" y="6"/>
                    <a:pt x="9" y="9"/>
                    <a:pt x="9" y="13"/>
                  </a:cubicBezTo>
                  <a:cubicBezTo>
                    <a:pt x="9" y="16"/>
                    <a:pt x="10" y="19"/>
                    <a:pt x="14" y="19"/>
                  </a:cubicBezTo>
                  <a:cubicBezTo>
                    <a:pt x="18" y="19"/>
                    <a:pt x="19" y="16"/>
                    <a:pt x="19" y="13"/>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9" name="Freeform 1461"/>
            <p:cNvSpPr>
              <a:spLocks/>
            </p:cNvSpPr>
            <p:nvPr userDrawn="1"/>
          </p:nvSpPr>
          <p:spPr bwMode="auto">
            <a:xfrm>
              <a:off x="1879" y="349"/>
              <a:ext cx="52" cy="52"/>
            </a:xfrm>
            <a:custGeom>
              <a:avLst/>
              <a:gdLst/>
              <a:ahLst/>
              <a:cxnLst>
                <a:cxn ang="0">
                  <a:pos x="0" y="1"/>
                </a:cxn>
                <a:cxn ang="0">
                  <a:pos x="8" y="1"/>
                </a:cxn>
                <a:cxn ang="0">
                  <a:pos x="8" y="5"/>
                </a:cxn>
                <a:cxn ang="0">
                  <a:pos x="8" y="5"/>
                </a:cxn>
                <a:cxn ang="0">
                  <a:pos x="16" y="0"/>
                </a:cxn>
                <a:cxn ang="0">
                  <a:pos x="26" y="10"/>
                </a:cxn>
                <a:cxn ang="0">
                  <a:pos x="26" y="25"/>
                </a:cxn>
                <a:cxn ang="0">
                  <a:pos x="17" y="25"/>
                </a:cxn>
                <a:cxn ang="0">
                  <a:pos x="17" y="13"/>
                </a:cxn>
                <a:cxn ang="0">
                  <a:pos x="14" y="7"/>
                </a:cxn>
                <a:cxn ang="0">
                  <a:pos x="8" y="14"/>
                </a:cxn>
                <a:cxn ang="0">
                  <a:pos x="8" y="25"/>
                </a:cxn>
                <a:cxn ang="0">
                  <a:pos x="0" y="25"/>
                </a:cxn>
                <a:cxn ang="0">
                  <a:pos x="0" y="1"/>
                </a:cxn>
              </a:cxnLst>
              <a:rect l="0" t="0" r="r" b="b"/>
              <a:pathLst>
                <a:path w="26" h="25">
                  <a:moveTo>
                    <a:pt x="0" y="1"/>
                  </a:moveTo>
                  <a:cubicBezTo>
                    <a:pt x="8" y="1"/>
                    <a:pt x="8" y="1"/>
                    <a:pt x="8" y="1"/>
                  </a:cubicBezTo>
                  <a:cubicBezTo>
                    <a:pt x="8" y="5"/>
                    <a:pt x="8" y="5"/>
                    <a:pt x="8" y="5"/>
                  </a:cubicBezTo>
                  <a:cubicBezTo>
                    <a:pt x="8" y="5"/>
                    <a:pt x="8" y="5"/>
                    <a:pt x="8" y="5"/>
                  </a:cubicBezTo>
                  <a:cubicBezTo>
                    <a:pt x="9" y="2"/>
                    <a:pt x="13" y="0"/>
                    <a:pt x="16" y="0"/>
                  </a:cubicBezTo>
                  <a:cubicBezTo>
                    <a:pt x="23" y="0"/>
                    <a:pt x="26" y="5"/>
                    <a:pt x="26" y="10"/>
                  </a:cubicBezTo>
                  <a:cubicBezTo>
                    <a:pt x="26" y="25"/>
                    <a:pt x="26" y="25"/>
                    <a:pt x="26" y="25"/>
                  </a:cubicBezTo>
                  <a:cubicBezTo>
                    <a:pt x="17" y="25"/>
                    <a:pt x="17" y="25"/>
                    <a:pt x="17" y="25"/>
                  </a:cubicBezTo>
                  <a:cubicBezTo>
                    <a:pt x="17" y="13"/>
                    <a:pt x="17" y="13"/>
                    <a:pt x="17" y="13"/>
                  </a:cubicBezTo>
                  <a:cubicBezTo>
                    <a:pt x="17" y="9"/>
                    <a:pt x="16" y="7"/>
                    <a:pt x="14" y="7"/>
                  </a:cubicBezTo>
                  <a:cubicBezTo>
                    <a:pt x="10" y="7"/>
                    <a:pt x="8" y="9"/>
                    <a:pt x="8" y="14"/>
                  </a:cubicBezTo>
                  <a:cubicBezTo>
                    <a:pt x="8" y="25"/>
                    <a:pt x="8" y="25"/>
                    <a:pt x="8" y="25"/>
                  </a:cubicBezTo>
                  <a:cubicBezTo>
                    <a:pt x="0" y="25"/>
                    <a:pt x="0" y="25"/>
                    <a:pt x="0" y="25"/>
                  </a:cubicBezTo>
                  <a:lnTo>
                    <a:pt x="0" y="1"/>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40" name="Freeform 1462"/>
            <p:cNvSpPr>
              <a:spLocks/>
            </p:cNvSpPr>
            <p:nvPr userDrawn="1"/>
          </p:nvSpPr>
          <p:spPr bwMode="auto">
            <a:xfrm>
              <a:off x="990" y="425"/>
              <a:ext cx="48" cy="38"/>
            </a:xfrm>
            <a:custGeom>
              <a:avLst/>
              <a:gdLst/>
              <a:ahLst/>
              <a:cxnLst>
                <a:cxn ang="0">
                  <a:pos x="38" y="38"/>
                </a:cxn>
                <a:cxn ang="0">
                  <a:pos x="34" y="38"/>
                </a:cxn>
                <a:cxn ang="0">
                  <a:pos x="24" y="4"/>
                </a:cxn>
                <a:cxn ang="0">
                  <a:pos x="24" y="4"/>
                </a:cxn>
                <a:cxn ang="0">
                  <a:pos x="16" y="38"/>
                </a:cxn>
                <a:cxn ang="0">
                  <a:pos x="10" y="38"/>
                </a:cxn>
                <a:cxn ang="0">
                  <a:pos x="0" y="0"/>
                </a:cxn>
                <a:cxn ang="0">
                  <a:pos x="4" y="0"/>
                </a:cxn>
                <a:cxn ang="0">
                  <a:pos x="14" y="34"/>
                </a:cxn>
                <a:cxn ang="0">
                  <a:pos x="14" y="34"/>
                </a:cxn>
                <a:cxn ang="0">
                  <a:pos x="22" y="0"/>
                </a:cxn>
                <a:cxn ang="0">
                  <a:pos x="26" y="0"/>
                </a:cxn>
                <a:cxn ang="0">
                  <a:pos x="36" y="34"/>
                </a:cxn>
                <a:cxn ang="0">
                  <a:pos x="36" y="34"/>
                </a:cxn>
                <a:cxn ang="0">
                  <a:pos x="46" y="0"/>
                </a:cxn>
                <a:cxn ang="0">
                  <a:pos x="48" y="0"/>
                </a:cxn>
                <a:cxn ang="0">
                  <a:pos x="38" y="38"/>
                </a:cxn>
              </a:cxnLst>
              <a:rect l="0" t="0" r="r" b="b"/>
              <a:pathLst>
                <a:path w="48" h="38">
                  <a:moveTo>
                    <a:pt x="38" y="38"/>
                  </a:moveTo>
                  <a:lnTo>
                    <a:pt x="34" y="38"/>
                  </a:lnTo>
                  <a:lnTo>
                    <a:pt x="24" y="4"/>
                  </a:lnTo>
                  <a:lnTo>
                    <a:pt x="24" y="4"/>
                  </a:lnTo>
                  <a:lnTo>
                    <a:pt x="16" y="38"/>
                  </a:lnTo>
                  <a:lnTo>
                    <a:pt x="10" y="38"/>
                  </a:lnTo>
                  <a:lnTo>
                    <a:pt x="0" y="0"/>
                  </a:lnTo>
                  <a:lnTo>
                    <a:pt x="4" y="0"/>
                  </a:lnTo>
                  <a:lnTo>
                    <a:pt x="14" y="34"/>
                  </a:lnTo>
                  <a:lnTo>
                    <a:pt x="14" y="34"/>
                  </a:lnTo>
                  <a:lnTo>
                    <a:pt x="22" y="0"/>
                  </a:lnTo>
                  <a:lnTo>
                    <a:pt x="26" y="0"/>
                  </a:lnTo>
                  <a:lnTo>
                    <a:pt x="36" y="34"/>
                  </a:lnTo>
                  <a:lnTo>
                    <a:pt x="36" y="34"/>
                  </a:lnTo>
                  <a:lnTo>
                    <a:pt x="46" y="0"/>
                  </a:lnTo>
                  <a:lnTo>
                    <a:pt x="48" y="0"/>
                  </a:lnTo>
                  <a:lnTo>
                    <a:pt x="38" y="38"/>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41" name="Freeform 1463"/>
            <p:cNvSpPr>
              <a:spLocks noEditPoints="1"/>
            </p:cNvSpPr>
            <p:nvPr userDrawn="1"/>
          </p:nvSpPr>
          <p:spPr bwMode="auto">
            <a:xfrm>
              <a:off x="1040" y="435"/>
              <a:ext cx="24" cy="28"/>
            </a:xfrm>
            <a:custGeom>
              <a:avLst/>
              <a:gdLst/>
              <a:ahLst/>
              <a:cxnLst>
                <a:cxn ang="0">
                  <a:pos x="6" y="0"/>
                </a:cxn>
                <a:cxn ang="0">
                  <a:pos x="12" y="7"/>
                </a:cxn>
                <a:cxn ang="0">
                  <a:pos x="6" y="14"/>
                </a:cxn>
                <a:cxn ang="0">
                  <a:pos x="0" y="7"/>
                </a:cxn>
                <a:cxn ang="0">
                  <a:pos x="6" y="0"/>
                </a:cxn>
                <a:cxn ang="0">
                  <a:pos x="6" y="13"/>
                </a:cxn>
                <a:cxn ang="0">
                  <a:pos x="11" y="7"/>
                </a:cxn>
                <a:cxn ang="0">
                  <a:pos x="6" y="1"/>
                </a:cxn>
                <a:cxn ang="0">
                  <a:pos x="2" y="7"/>
                </a:cxn>
                <a:cxn ang="0">
                  <a:pos x="6" y="13"/>
                </a:cxn>
              </a:cxnLst>
              <a:rect l="0" t="0" r="r" b="b"/>
              <a:pathLst>
                <a:path w="12" h="14">
                  <a:moveTo>
                    <a:pt x="6" y="0"/>
                  </a:moveTo>
                  <a:cubicBezTo>
                    <a:pt x="10" y="0"/>
                    <a:pt x="12" y="3"/>
                    <a:pt x="12" y="7"/>
                  </a:cubicBezTo>
                  <a:cubicBezTo>
                    <a:pt x="12" y="11"/>
                    <a:pt x="10" y="14"/>
                    <a:pt x="6" y="14"/>
                  </a:cubicBezTo>
                  <a:cubicBezTo>
                    <a:pt x="2" y="14"/>
                    <a:pt x="0" y="11"/>
                    <a:pt x="0" y="7"/>
                  </a:cubicBezTo>
                  <a:cubicBezTo>
                    <a:pt x="0" y="3"/>
                    <a:pt x="2" y="0"/>
                    <a:pt x="6" y="0"/>
                  </a:cubicBezTo>
                  <a:close/>
                  <a:moveTo>
                    <a:pt x="6" y="13"/>
                  </a:moveTo>
                  <a:cubicBezTo>
                    <a:pt x="9" y="13"/>
                    <a:pt x="11" y="10"/>
                    <a:pt x="11" y="7"/>
                  </a:cubicBezTo>
                  <a:cubicBezTo>
                    <a:pt x="11" y="4"/>
                    <a:pt x="9" y="1"/>
                    <a:pt x="6" y="1"/>
                  </a:cubicBezTo>
                  <a:cubicBezTo>
                    <a:pt x="3" y="1"/>
                    <a:pt x="2" y="4"/>
                    <a:pt x="2" y="7"/>
                  </a:cubicBezTo>
                  <a:cubicBezTo>
                    <a:pt x="2" y="10"/>
                    <a:pt x="3" y="13"/>
                    <a:pt x="6" y="13"/>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42" name="Freeform 1464"/>
            <p:cNvSpPr>
              <a:spLocks/>
            </p:cNvSpPr>
            <p:nvPr userDrawn="1"/>
          </p:nvSpPr>
          <p:spPr bwMode="auto">
            <a:xfrm>
              <a:off x="1070" y="435"/>
              <a:ext cx="12" cy="28"/>
            </a:xfrm>
            <a:custGeom>
              <a:avLst/>
              <a:gdLst/>
              <a:ahLst/>
              <a:cxnLst>
                <a:cxn ang="0">
                  <a:pos x="0" y="3"/>
                </a:cxn>
                <a:cxn ang="0">
                  <a:pos x="0" y="0"/>
                </a:cxn>
                <a:cxn ang="0">
                  <a:pos x="2" y="0"/>
                </a:cxn>
                <a:cxn ang="0">
                  <a:pos x="2" y="3"/>
                </a:cxn>
                <a:cxn ang="0">
                  <a:pos x="2" y="3"/>
                </a:cxn>
                <a:cxn ang="0">
                  <a:pos x="5" y="0"/>
                </a:cxn>
                <a:cxn ang="0">
                  <a:pos x="6" y="0"/>
                </a:cxn>
                <a:cxn ang="0">
                  <a:pos x="6" y="2"/>
                </a:cxn>
                <a:cxn ang="0">
                  <a:pos x="5" y="2"/>
                </a:cxn>
                <a:cxn ang="0">
                  <a:pos x="2" y="7"/>
                </a:cxn>
                <a:cxn ang="0">
                  <a:pos x="2" y="14"/>
                </a:cxn>
                <a:cxn ang="0">
                  <a:pos x="0" y="14"/>
                </a:cxn>
                <a:cxn ang="0">
                  <a:pos x="0" y="3"/>
                </a:cxn>
              </a:cxnLst>
              <a:rect l="0" t="0" r="r" b="b"/>
              <a:pathLst>
                <a:path w="6" h="14">
                  <a:moveTo>
                    <a:pt x="0" y="3"/>
                  </a:moveTo>
                  <a:cubicBezTo>
                    <a:pt x="0" y="2"/>
                    <a:pt x="0" y="1"/>
                    <a:pt x="0" y="0"/>
                  </a:cubicBezTo>
                  <a:cubicBezTo>
                    <a:pt x="2" y="0"/>
                    <a:pt x="2" y="0"/>
                    <a:pt x="2" y="0"/>
                  </a:cubicBezTo>
                  <a:cubicBezTo>
                    <a:pt x="2" y="3"/>
                    <a:pt x="2" y="3"/>
                    <a:pt x="2" y="3"/>
                  </a:cubicBezTo>
                  <a:cubicBezTo>
                    <a:pt x="2" y="3"/>
                    <a:pt x="2" y="3"/>
                    <a:pt x="2" y="3"/>
                  </a:cubicBezTo>
                  <a:cubicBezTo>
                    <a:pt x="2" y="1"/>
                    <a:pt x="3" y="0"/>
                    <a:pt x="5" y="0"/>
                  </a:cubicBezTo>
                  <a:cubicBezTo>
                    <a:pt x="6" y="0"/>
                    <a:pt x="6" y="0"/>
                    <a:pt x="6" y="0"/>
                  </a:cubicBezTo>
                  <a:cubicBezTo>
                    <a:pt x="6" y="2"/>
                    <a:pt x="6" y="2"/>
                    <a:pt x="6" y="2"/>
                  </a:cubicBezTo>
                  <a:cubicBezTo>
                    <a:pt x="6" y="2"/>
                    <a:pt x="6" y="2"/>
                    <a:pt x="5" y="2"/>
                  </a:cubicBezTo>
                  <a:cubicBezTo>
                    <a:pt x="3" y="2"/>
                    <a:pt x="2" y="5"/>
                    <a:pt x="2" y="7"/>
                  </a:cubicBezTo>
                  <a:cubicBezTo>
                    <a:pt x="2" y="14"/>
                    <a:pt x="2" y="14"/>
                    <a:pt x="2" y="14"/>
                  </a:cubicBezTo>
                  <a:cubicBezTo>
                    <a:pt x="0" y="14"/>
                    <a:pt x="0" y="14"/>
                    <a:pt x="0" y="14"/>
                  </a:cubicBezTo>
                  <a:lnTo>
                    <a:pt x="0" y="3"/>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43" name="Rectangle 1465"/>
            <p:cNvSpPr>
              <a:spLocks noChangeArrowheads="1"/>
            </p:cNvSpPr>
            <p:nvPr userDrawn="1"/>
          </p:nvSpPr>
          <p:spPr bwMode="auto">
            <a:xfrm>
              <a:off x="1088" y="423"/>
              <a:ext cx="2" cy="40"/>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44" name="Freeform 1466"/>
            <p:cNvSpPr>
              <a:spLocks noEditPoints="1"/>
            </p:cNvSpPr>
            <p:nvPr userDrawn="1"/>
          </p:nvSpPr>
          <p:spPr bwMode="auto">
            <a:xfrm>
              <a:off x="1096" y="423"/>
              <a:ext cx="24" cy="40"/>
            </a:xfrm>
            <a:custGeom>
              <a:avLst/>
              <a:gdLst/>
              <a:ahLst/>
              <a:cxnLst>
                <a:cxn ang="0">
                  <a:pos x="12" y="20"/>
                </a:cxn>
                <a:cxn ang="0">
                  <a:pos x="10" y="20"/>
                </a:cxn>
                <a:cxn ang="0">
                  <a:pos x="10" y="17"/>
                </a:cxn>
                <a:cxn ang="0">
                  <a:pos x="10" y="17"/>
                </a:cxn>
                <a:cxn ang="0">
                  <a:pos x="6" y="20"/>
                </a:cxn>
                <a:cxn ang="0">
                  <a:pos x="0" y="13"/>
                </a:cxn>
                <a:cxn ang="0">
                  <a:pos x="6" y="6"/>
                </a:cxn>
                <a:cxn ang="0">
                  <a:pos x="10" y="9"/>
                </a:cxn>
                <a:cxn ang="0">
                  <a:pos x="10" y="9"/>
                </a:cxn>
                <a:cxn ang="0">
                  <a:pos x="10" y="0"/>
                </a:cxn>
                <a:cxn ang="0">
                  <a:pos x="12" y="0"/>
                </a:cxn>
                <a:cxn ang="0">
                  <a:pos x="12" y="20"/>
                </a:cxn>
                <a:cxn ang="0">
                  <a:pos x="6" y="19"/>
                </a:cxn>
                <a:cxn ang="0">
                  <a:pos x="10" y="13"/>
                </a:cxn>
                <a:cxn ang="0">
                  <a:pos x="6" y="7"/>
                </a:cxn>
                <a:cxn ang="0">
                  <a:pos x="2" y="13"/>
                </a:cxn>
                <a:cxn ang="0">
                  <a:pos x="6" y="19"/>
                </a:cxn>
              </a:cxnLst>
              <a:rect l="0" t="0" r="r" b="b"/>
              <a:pathLst>
                <a:path w="12" h="20">
                  <a:moveTo>
                    <a:pt x="12" y="20"/>
                  </a:moveTo>
                  <a:cubicBezTo>
                    <a:pt x="10" y="20"/>
                    <a:pt x="10" y="20"/>
                    <a:pt x="10" y="20"/>
                  </a:cubicBezTo>
                  <a:cubicBezTo>
                    <a:pt x="10" y="17"/>
                    <a:pt x="10" y="17"/>
                    <a:pt x="10" y="17"/>
                  </a:cubicBezTo>
                  <a:cubicBezTo>
                    <a:pt x="10" y="17"/>
                    <a:pt x="10" y="17"/>
                    <a:pt x="10" y="17"/>
                  </a:cubicBezTo>
                  <a:cubicBezTo>
                    <a:pt x="9" y="19"/>
                    <a:pt x="8" y="20"/>
                    <a:pt x="6" y="20"/>
                  </a:cubicBezTo>
                  <a:cubicBezTo>
                    <a:pt x="2" y="20"/>
                    <a:pt x="0" y="17"/>
                    <a:pt x="0" y="13"/>
                  </a:cubicBezTo>
                  <a:cubicBezTo>
                    <a:pt x="0" y="9"/>
                    <a:pt x="2" y="6"/>
                    <a:pt x="6" y="6"/>
                  </a:cubicBezTo>
                  <a:cubicBezTo>
                    <a:pt x="8" y="6"/>
                    <a:pt x="10" y="8"/>
                    <a:pt x="10" y="9"/>
                  </a:cubicBezTo>
                  <a:cubicBezTo>
                    <a:pt x="10" y="9"/>
                    <a:pt x="10" y="9"/>
                    <a:pt x="10" y="9"/>
                  </a:cubicBezTo>
                  <a:cubicBezTo>
                    <a:pt x="10" y="0"/>
                    <a:pt x="10" y="0"/>
                    <a:pt x="10" y="0"/>
                  </a:cubicBezTo>
                  <a:cubicBezTo>
                    <a:pt x="12" y="0"/>
                    <a:pt x="12" y="0"/>
                    <a:pt x="12" y="0"/>
                  </a:cubicBezTo>
                  <a:lnTo>
                    <a:pt x="12" y="20"/>
                  </a:lnTo>
                  <a:close/>
                  <a:moveTo>
                    <a:pt x="6" y="19"/>
                  </a:moveTo>
                  <a:cubicBezTo>
                    <a:pt x="9" y="19"/>
                    <a:pt x="10" y="15"/>
                    <a:pt x="10" y="13"/>
                  </a:cubicBezTo>
                  <a:cubicBezTo>
                    <a:pt x="10" y="11"/>
                    <a:pt x="9" y="7"/>
                    <a:pt x="6" y="7"/>
                  </a:cubicBezTo>
                  <a:cubicBezTo>
                    <a:pt x="3" y="7"/>
                    <a:pt x="2" y="10"/>
                    <a:pt x="2" y="13"/>
                  </a:cubicBezTo>
                  <a:cubicBezTo>
                    <a:pt x="2" y="16"/>
                    <a:pt x="3" y="19"/>
                    <a:pt x="6" y="19"/>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45" name="Freeform 1467"/>
            <p:cNvSpPr>
              <a:spLocks noEditPoints="1"/>
            </p:cNvSpPr>
            <p:nvPr userDrawn="1"/>
          </p:nvSpPr>
          <p:spPr bwMode="auto">
            <a:xfrm>
              <a:off x="1140" y="425"/>
              <a:ext cx="22" cy="38"/>
            </a:xfrm>
            <a:custGeom>
              <a:avLst/>
              <a:gdLst/>
              <a:ahLst/>
              <a:cxnLst>
                <a:cxn ang="0">
                  <a:pos x="0" y="0"/>
                </a:cxn>
                <a:cxn ang="0">
                  <a:pos x="5" y="0"/>
                </a:cxn>
                <a:cxn ang="0">
                  <a:pos x="10" y="5"/>
                </a:cxn>
                <a:cxn ang="0">
                  <a:pos x="7" y="9"/>
                </a:cxn>
                <a:cxn ang="0">
                  <a:pos x="7" y="9"/>
                </a:cxn>
                <a:cxn ang="0">
                  <a:pos x="11" y="13"/>
                </a:cxn>
                <a:cxn ang="0">
                  <a:pos x="4" y="19"/>
                </a:cxn>
                <a:cxn ang="0">
                  <a:pos x="0" y="19"/>
                </a:cxn>
                <a:cxn ang="0">
                  <a:pos x="0" y="0"/>
                </a:cxn>
                <a:cxn ang="0">
                  <a:pos x="2" y="17"/>
                </a:cxn>
                <a:cxn ang="0">
                  <a:pos x="4" y="17"/>
                </a:cxn>
                <a:cxn ang="0">
                  <a:pos x="9" y="13"/>
                </a:cxn>
                <a:cxn ang="0">
                  <a:pos x="4" y="10"/>
                </a:cxn>
                <a:cxn ang="0">
                  <a:pos x="2" y="10"/>
                </a:cxn>
                <a:cxn ang="0">
                  <a:pos x="2" y="17"/>
                </a:cxn>
                <a:cxn ang="0">
                  <a:pos x="2" y="8"/>
                </a:cxn>
                <a:cxn ang="0">
                  <a:pos x="4" y="8"/>
                </a:cxn>
                <a:cxn ang="0">
                  <a:pos x="9" y="5"/>
                </a:cxn>
                <a:cxn ang="0">
                  <a:pos x="5" y="2"/>
                </a:cxn>
                <a:cxn ang="0">
                  <a:pos x="2" y="2"/>
                </a:cxn>
                <a:cxn ang="0">
                  <a:pos x="2" y="8"/>
                </a:cxn>
              </a:cxnLst>
              <a:rect l="0" t="0" r="r" b="b"/>
              <a:pathLst>
                <a:path w="11" h="19">
                  <a:moveTo>
                    <a:pt x="0" y="0"/>
                  </a:moveTo>
                  <a:cubicBezTo>
                    <a:pt x="5" y="0"/>
                    <a:pt x="5" y="0"/>
                    <a:pt x="5" y="0"/>
                  </a:cubicBezTo>
                  <a:cubicBezTo>
                    <a:pt x="8" y="0"/>
                    <a:pt x="10" y="1"/>
                    <a:pt x="10" y="5"/>
                  </a:cubicBezTo>
                  <a:cubicBezTo>
                    <a:pt x="10" y="7"/>
                    <a:pt x="9" y="9"/>
                    <a:pt x="7" y="9"/>
                  </a:cubicBezTo>
                  <a:cubicBezTo>
                    <a:pt x="7" y="9"/>
                    <a:pt x="7" y="9"/>
                    <a:pt x="7" y="9"/>
                  </a:cubicBezTo>
                  <a:cubicBezTo>
                    <a:pt x="9" y="9"/>
                    <a:pt x="11" y="11"/>
                    <a:pt x="11" y="13"/>
                  </a:cubicBezTo>
                  <a:cubicBezTo>
                    <a:pt x="11" y="17"/>
                    <a:pt x="8" y="19"/>
                    <a:pt x="4" y="19"/>
                  </a:cubicBezTo>
                  <a:cubicBezTo>
                    <a:pt x="0" y="19"/>
                    <a:pt x="0" y="19"/>
                    <a:pt x="0" y="19"/>
                  </a:cubicBezTo>
                  <a:lnTo>
                    <a:pt x="0" y="0"/>
                  </a:lnTo>
                  <a:close/>
                  <a:moveTo>
                    <a:pt x="2" y="17"/>
                  </a:moveTo>
                  <a:cubicBezTo>
                    <a:pt x="4" y="17"/>
                    <a:pt x="4" y="17"/>
                    <a:pt x="4" y="17"/>
                  </a:cubicBezTo>
                  <a:cubicBezTo>
                    <a:pt x="6" y="17"/>
                    <a:pt x="9" y="16"/>
                    <a:pt x="9" y="13"/>
                  </a:cubicBezTo>
                  <a:cubicBezTo>
                    <a:pt x="9" y="10"/>
                    <a:pt x="6" y="10"/>
                    <a:pt x="4" y="10"/>
                  </a:cubicBezTo>
                  <a:cubicBezTo>
                    <a:pt x="2" y="10"/>
                    <a:pt x="2" y="10"/>
                    <a:pt x="2" y="10"/>
                  </a:cubicBezTo>
                  <a:lnTo>
                    <a:pt x="2" y="17"/>
                  </a:lnTo>
                  <a:close/>
                  <a:moveTo>
                    <a:pt x="2" y="8"/>
                  </a:moveTo>
                  <a:cubicBezTo>
                    <a:pt x="4" y="8"/>
                    <a:pt x="4" y="8"/>
                    <a:pt x="4" y="8"/>
                  </a:cubicBezTo>
                  <a:cubicBezTo>
                    <a:pt x="6" y="8"/>
                    <a:pt x="9" y="8"/>
                    <a:pt x="9" y="5"/>
                  </a:cubicBezTo>
                  <a:cubicBezTo>
                    <a:pt x="9" y="2"/>
                    <a:pt x="6" y="2"/>
                    <a:pt x="5" y="2"/>
                  </a:cubicBezTo>
                  <a:cubicBezTo>
                    <a:pt x="2" y="2"/>
                    <a:pt x="2" y="2"/>
                    <a:pt x="2" y="2"/>
                  </a:cubicBezTo>
                  <a:lnTo>
                    <a:pt x="2" y="8"/>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46" name="Freeform 1468"/>
            <p:cNvSpPr>
              <a:spLocks noEditPoints="1"/>
            </p:cNvSpPr>
            <p:nvPr userDrawn="1"/>
          </p:nvSpPr>
          <p:spPr bwMode="auto">
            <a:xfrm>
              <a:off x="1168" y="435"/>
              <a:ext cx="20" cy="28"/>
            </a:xfrm>
            <a:custGeom>
              <a:avLst/>
              <a:gdLst/>
              <a:ahLst/>
              <a:cxnLst>
                <a:cxn ang="0">
                  <a:pos x="8" y="11"/>
                </a:cxn>
                <a:cxn ang="0">
                  <a:pos x="8" y="11"/>
                </a:cxn>
                <a:cxn ang="0">
                  <a:pos x="4" y="14"/>
                </a:cxn>
                <a:cxn ang="0">
                  <a:pos x="0" y="10"/>
                </a:cxn>
                <a:cxn ang="0">
                  <a:pos x="8" y="5"/>
                </a:cxn>
                <a:cxn ang="0">
                  <a:pos x="8" y="5"/>
                </a:cxn>
                <a:cxn ang="0">
                  <a:pos x="8" y="5"/>
                </a:cxn>
                <a:cxn ang="0">
                  <a:pos x="5" y="1"/>
                </a:cxn>
                <a:cxn ang="0">
                  <a:pos x="1" y="2"/>
                </a:cxn>
                <a:cxn ang="0">
                  <a:pos x="1" y="1"/>
                </a:cxn>
                <a:cxn ang="0">
                  <a:pos x="5" y="0"/>
                </a:cxn>
                <a:cxn ang="0">
                  <a:pos x="10" y="5"/>
                </a:cxn>
                <a:cxn ang="0">
                  <a:pos x="10" y="11"/>
                </a:cxn>
                <a:cxn ang="0">
                  <a:pos x="10" y="14"/>
                </a:cxn>
                <a:cxn ang="0">
                  <a:pos x="8" y="14"/>
                </a:cxn>
                <a:cxn ang="0">
                  <a:pos x="8" y="11"/>
                </a:cxn>
                <a:cxn ang="0">
                  <a:pos x="8" y="7"/>
                </a:cxn>
                <a:cxn ang="0">
                  <a:pos x="8" y="7"/>
                </a:cxn>
                <a:cxn ang="0">
                  <a:pos x="1" y="10"/>
                </a:cxn>
                <a:cxn ang="0">
                  <a:pos x="4" y="13"/>
                </a:cxn>
                <a:cxn ang="0">
                  <a:pos x="8" y="8"/>
                </a:cxn>
                <a:cxn ang="0">
                  <a:pos x="8" y="7"/>
                </a:cxn>
              </a:cxnLst>
              <a:rect l="0" t="0" r="r" b="b"/>
              <a:pathLst>
                <a:path w="10" h="14">
                  <a:moveTo>
                    <a:pt x="8" y="11"/>
                  </a:moveTo>
                  <a:cubicBezTo>
                    <a:pt x="8" y="11"/>
                    <a:pt x="8" y="11"/>
                    <a:pt x="8" y="11"/>
                  </a:cubicBezTo>
                  <a:cubicBezTo>
                    <a:pt x="7" y="13"/>
                    <a:pt x="6" y="14"/>
                    <a:pt x="4" y="14"/>
                  </a:cubicBezTo>
                  <a:cubicBezTo>
                    <a:pt x="0" y="14"/>
                    <a:pt x="0" y="11"/>
                    <a:pt x="0" y="10"/>
                  </a:cubicBezTo>
                  <a:cubicBezTo>
                    <a:pt x="0" y="6"/>
                    <a:pt x="4" y="5"/>
                    <a:pt x="8" y="5"/>
                  </a:cubicBezTo>
                  <a:cubicBezTo>
                    <a:pt x="8" y="5"/>
                    <a:pt x="8" y="5"/>
                    <a:pt x="8" y="5"/>
                  </a:cubicBezTo>
                  <a:cubicBezTo>
                    <a:pt x="8" y="5"/>
                    <a:pt x="8" y="5"/>
                    <a:pt x="8" y="5"/>
                  </a:cubicBezTo>
                  <a:cubicBezTo>
                    <a:pt x="8" y="3"/>
                    <a:pt x="7" y="1"/>
                    <a:pt x="5" y="1"/>
                  </a:cubicBezTo>
                  <a:cubicBezTo>
                    <a:pt x="4" y="1"/>
                    <a:pt x="2" y="2"/>
                    <a:pt x="1" y="2"/>
                  </a:cubicBezTo>
                  <a:cubicBezTo>
                    <a:pt x="1" y="1"/>
                    <a:pt x="1" y="1"/>
                    <a:pt x="1" y="1"/>
                  </a:cubicBezTo>
                  <a:cubicBezTo>
                    <a:pt x="2" y="0"/>
                    <a:pt x="4" y="0"/>
                    <a:pt x="5" y="0"/>
                  </a:cubicBezTo>
                  <a:cubicBezTo>
                    <a:pt x="8" y="0"/>
                    <a:pt x="10" y="1"/>
                    <a:pt x="10" y="5"/>
                  </a:cubicBezTo>
                  <a:cubicBezTo>
                    <a:pt x="10" y="11"/>
                    <a:pt x="10" y="11"/>
                    <a:pt x="10" y="11"/>
                  </a:cubicBezTo>
                  <a:cubicBezTo>
                    <a:pt x="10" y="12"/>
                    <a:pt x="10" y="13"/>
                    <a:pt x="10" y="14"/>
                  </a:cubicBezTo>
                  <a:cubicBezTo>
                    <a:pt x="8" y="14"/>
                    <a:pt x="8" y="14"/>
                    <a:pt x="8" y="14"/>
                  </a:cubicBezTo>
                  <a:lnTo>
                    <a:pt x="8" y="11"/>
                  </a:lnTo>
                  <a:close/>
                  <a:moveTo>
                    <a:pt x="8" y="7"/>
                  </a:moveTo>
                  <a:cubicBezTo>
                    <a:pt x="8" y="7"/>
                    <a:pt x="8" y="7"/>
                    <a:pt x="8" y="7"/>
                  </a:cubicBezTo>
                  <a:cubicBezTo>
                    <a:pt x="5" y="7"/>
                    <a:pt x="1" y="7"/>
                    <a:pt x="1" y="10"/>
                  </a:cubicBezTo>
                  <a:cubicBezTo>
                    <a:pt x="1" y="12"/>
                    <a:pt x="3" y="13"/>
                    <a:pt x="4" y="13"/>
                  </a:cubicBezTo>
                  <a:cubicBezTo>
                    <a:pt x="8" y="13"/>
                    <a:pt x="8" y="9"/>
                    <a:pt x="8" y="8"/>
                  </a:cubicBezTo>
                  <a:lnTo>
                    <a:pt x="8" y="7"/>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47" name="Freeform 1469"/>
            <p:cNvSpPr>
              <a:spLocks/>
            </p:cNvSpPr>
            <p:nvPr userDrawn="1"/>
          </p:nvSpPr>
          <p:spPr bwMode="auto">
            <a:xfrm>
              <a:off x="1194" y="435"/>
              <a:ext cx="22" cy="28"/>
            </a:xfrm>
            <a:custGeom>
              <a:avLst/>
              <a:gdLst/>
              <a:ahLst/>
              <a:cxnLst>
                <a:cxn ang="0">
                  <a:pos x="0" y="3"/>
                </a:cxn>
                <a:cxn ang="0">
                  <a:pos x="0" y="0"/>
                </a:cxn>
                <a:cxn ang="0">
                  <a:pos x="2" y="0"/>
                </a:cxn>
                <a:cxn ang="0">
                  <a:pos x="2" y="3"/>
                </a:cxn>
                <a:cxn ang="0">
                  <a:pos x="2" y="3"/>
                </a:cxn>
                <a:cxn ang="0">
                  <a:pos x="6" y="0"/>
                </a:cxn>
                <a:cxn ang="0">
                  <a:pos x="11" y="5"/>
                </a:cxn>
                <a:cxn ang="0">
                  <a:pos x="11" y="14"/>
                </a:cxn>
                <a:cxn ang="0">
                  <a:pos x="9" y="14"/>
                </a:cxn>
                <a:cxn ang="0">
                  <a:pos x="9" y="6"/>
                </a:cxn>
                <a:cxn ang="0">
                  <a:pos x="6" y="1"/>
                </a:cxn>
                <a:cxn ang="0">
                  <a:pos x="2" y="6"/>
                </a:cxn>
                <a:cxn ang="0">
                  <a:pos x="2" y="14"/>
                </a:cxn>
                <a:cxn ang="0">
                  <a:pos x="0" y="14"/>
                </a:cxn>
                <a:cxn ang="0">
                  <a:pos x="0" y="3"/>
                </a:cxn>
              </a:cxnLst>
              <a:rect l="0" t="0" r="r" b="b"/>
              <a:pathLst>
                <a:path w="11" h="14">
                  <a:moveTo>
                    <a:pt x="0" y="3"/>
                  </a:moveTo>
                  <a:cubicBezTo>
                    <a:pt x="0" y="2"/>
                    <a:pt x="0" y="1"/>
                    <a:pt x="0" y="0"/>
                  </a:cubicBezTo>
                  <a:cubicBezTo>
                    <a:pt x="2" y="0"/>
                    <a:pt x="2" y="0"/>
                    <a:pt x="2" y="0"/>
                  </a:cubicBezTo>
                  <a:cubicBezTo>
                    <a:pt x="2" y="3"/>
                    <a:pt x="2" y="3"/>
                    <a:pt x="2" y="3"/>
                  </a:cubicBezTo>
                  <a:cubicBezTo>
                    <a:pt x="2" y="3"/>
                    <a:pt x="2" y="3"/>
                    <a:pt x="2" y="3"/>
                  </a:cubicBezTo>
                  <a:cubicBezTo>
                    <a:pt x="2" y="1"/>
                    <a:pt x="3" y="0"/>
                    <a:pt x="6" y="0"/>
                  </a:cubicBezTo>
                  <a:cubicBezTo>
                    <a:pt x="9" y="0"/>
                    <a:pt x="11" y="2"/>
                    <a:pt x="11" y="5"/>
                  </a:cubicBezTo>
                  <a:cubicBezTo>
                    <a:pt x="11" y="14"/>
                    <a:pt x="11" y="14"/>
                    <a:pt x="11" y="14"/>
                  </a:cubicBezTo>
                  <a:cubicBezTo>
                    <a:pt x="9" y="14"/>
                    <a:pt x="9" y="14"/>
                    <a:pt x="9" y="14"/>
                  </a:cubicBezTo>
                  <a:cubicBezTo>
                    <a:pt x="9" y="6"/>
                    <a:pt x="9" y="6"/>
                    <a:pt x="9" y="6"/>
                  </a:cubicBezTo>
                  <a:cubicBezTo>
                    <a:pt x="9" y="3"/>
                    <a:pt x="8" y="1"/>
                    <a:pt x="6" y="1"/>
                  </a:cubicBezTo>
                  <a:cubicBezTo>
                    <a:pt x="3" y="1"/>
                    <a:pt x="2" y="4"/>
                    <a:pt x="2" y="6"/>
                  </a:cubicBezTo>
                  <a:cubicBezTo>
                    <a:pt x="2" y="14"/>
                    <a:pt x="2" y="14"/>
                    <a:pt x="2" y="14"/>
                  </a:cubicBezTo>
                  <a:cubicBezTo>
                    <a:pt x="0" y="14"/>
                    <a:pt x="0" y="14"/>
                    <a:pt x="0" y="14"/>
                  </a:cubicBezTo>
                  <a:lnTo>
                    <a:pt x="0" y="3"/>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48" name="Freeform 1470"/>
            <p:cNvSpPr>
              <a:spLocks/>
            </p:cNvSpPr>
            <p:nvPr userDrawn="1"/>
          </p:nvSpPr>
          <p:spPr bwMode="auto">
            <a:xfrm>
              <a:off x="1224" y="423"/>
              <a:ext cx="20" cy="40"/>
            </a:xfrm>
            <a:custGeom>
              <a:avLst/>
              <a:gdLst/>
              <a:ahLst/>
              <a:cxnLst>
                <a:cxn ang="0">
                  <a:pos x="0" y="0"/>
                </a:cxn>
                <a:cxn ang="0">
                  <a:pos x="2" y="0"/>
                </a:cxn>
                <a:cxn ang="0">
                  <a:pos x="2" y="24"/>
                </a:cxn>
                <a:cxn ang="0">
                  <a:pos x="14" y="12"/>
                </a:cxn>
                <a:cxn ang="0">
                  <a:pos x="18" y="12"/>
                </a:cxn>
                <a:cxn ang="0">
                  <a:pos x="6" y="24"/>
                </a:cxn>
                <a:cxn ang="0">
                  <a:pos x="20" y="40"/>
                </a:cxn>
                <a:cxn ang="0">
                  <a:pos x="16" y="40"/>
                </a:cxn>
                <a:cxn ang="0">
                  <a:pos x="2" y="26"/>
                </a:cxn>
                <a:cxn ang="0">
                  <a:pos x="2" y="40"/>
                </a:cxn>
                <a:cxn ang="0">
                  <a:pos x="0" y="40"/>
                </a:cxn>
                <a:cxn ang="0">
                  <a:pos x="0" y="0"/>
                </a:cxn>
              </a:cxnLst>
              <a:rect l="0" t="0" r="r" b="b"/>
              <a:pathLst>
                <a:path w="20" h="40">
                  <a:moveTo>
                    <a:pt x="0" y="0"/>
                  </a:moveTo>
                  <a:lnTo>
                    <a:pt x="2" y="0"/>
                  </a:lnTo>
                  <a:lnTo>
                    <a:pt x="2" y="24"/>
                  </a:lnTo>
                  <a:lnTo>
                    <a:pt x="14" y="12"/>
                  </a:lnTo>
                  <a:lnTo>
                    <a:pt x="18" y="12"/>
                  </a:lnTo>
                  <a:lnTo>
                    <a:pt x="6" y="24"/>
                  </a:lnTo>
                  <a:lnTo>
                    <a:pt x="20" y="40"/>
                  </a:lnTo>
                  <a:lnTo>
                    <a:pt x="16" y="40"/>
                  </a:lnTo>
                  <a:lnTo>
                    <a:pt x="2" y="26"/>
                  </a:lnTo>
                  <a:lnTo>
                    <a:pt x="2" y="40"/>
                  </a:lnTo>
                  <a:lnTo>
                    <a:pt x="0" y="4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49" name="Freeform 1471"/>
            <p:cNvSpPr>
              <a:spLocks/>
            </p:cNvSpPr>
            <p:nvPr userDrawn="1"/>
          </p:nvSpPr>
          <p:spPr bwMode="auto">
            <a:xfrm>
              <a:off x="1262" y="425"/>
              <a:ext cx="30" cy="38"/>
            </a:xfrm>
            <a:custGeom>
              <a:avLst/>
              <a:gdLst/>
              <a:ahLst/>
              <a:cxnLst>
                <a:cxn ang="0">
                  <a:pos x="13" y="10"/>
                </a:cxn>
                <a:cxn ang="0">
                  <a:pos x="9" y="10"/>
                </a:cxn>
                <a:cxn ang="0">
                  <a:pos x="9" y="9"/>
                </a:cxn>
                <a:cxn ang="0">
                  <a:pos x="15" y="9"/>
                </a:cxn>
                <a:cxn ang="0">
                  <a:pos x="15" y="18"/>
                </a:cxn>
                <a:cxn ang="0">
                  <a:pos x="9" y="19"/>
                </a:cxn>
                <a:cxn ang="0">
                  <a:pos x="0" y="9"/>
                </a:cxn>
                <a:cxn ang="0">
                  <a:pos x="9" y="0"/>
                </a:cxn>
                <a:cxn ang="0">
                  <a:pos x="14" y="1"/>
                </a:cxn>
                <a:cxn ang="0">
                  <a:pos x="14" y="3"/>
                </a:cxn>
                <a:cxn ang="0">
                  <a:pos x="9" y="2"/>
                </a:cxn>
                <a:cxn ang="0">
                  <a:pos x="2" y="9"/>
                </a:cxn>
                <a:cxn ang="0">
                  <a:pos x="9" y="17"/>
                </a:cxn>
                <a:cxn ang="0">
                  <a:pos x="13" y="17"/>
                </a:cxn>
                <a:cxn ang="0">
                  <a:pos x="13" y="10"/>
                </a:cxn>
              </a:cxnLst>
              <a:rect l="0" t="0" r="r" b="b"/>
              <a:pathLst>
                <a:path w="15" h="19">
                  <a:moveTo>
                    <a:pt x="13" y="10"/>
                  </a:moveTo>
                  <a:cubicBezTo>
                    <a:pt x="9" y="10"/>
                    <a:pt x="9" y="10"/>
                    <a:pt x="9" y="10"/>
                  </a:cubicBezTo>
                  <a:cubicBezTo>
                    <a:pt x="9" y="9"/>
                    <a:pt x="9" y="9"/>
                    <a:pt x="9" y="9"/>
                  </a:cubicBezTo>
                  <a:cubicBezTo>
                    <a:pt x="15" y="9"/>
                    <a:pt x="15" y="9"/>
                    <a:pt x="15" y="9"/>
                  </a:cubicBezTo>
                  <a:cubicBezTo>
                    <a:pt x="15" y="18"/>
                    <a:pt x="15" y="18"/>
                    <a:pt x="15" y="18"/>
                  </a:cubicBezTo>
                  <a:cubicBezTo>
                    <a:pt x="13" y="19"/>
                    <a:pt x="11" y="19"/>
                    <a:pt x="9" y="19"/>
                  </a:cubicBezTo>
                  <a:cubicBezTo>
                    <a:pt x="3" y="19"/>
                    <a:pt x="0" y="15"/>
                    <a:pt x="0" y="9"/>
                  </a:cubicBezTo>
                  <a:cubicBezTo>
                    <a:pt x="0" y="4"/>
                    <a:pt x="4" y="0"/>
                    <a:pt x="9" y="0"/>
                  </a:cubicBezTo>
                  <a:cubicBezTo>
                    <a:pt x="11" y="0"/>
                    <a:pt x="13" y="0"/>
                    <a:pt x="14" y="1"/>
                  </a:cubicBezTo>
                  <a:cubicBezTo>
                    <a:pt x="14" y="3"/>
                    <a:pt x="14" y="3"/>
                    <a:pt x="14" y="3"/>
                  </a:cubicBezTo>
                  <a:cubicBezTo>
                    <a:pt x="12" y="2"/>
                    <a:pt x="11" y="2"/>
                    <a:pt x="9" y="2"/>
                  </a:cubicBezTo>
                  <a:cubicBezTo>
                    <a:pt x="4" y="2"/>
                    <a:pt x="2" y="5"/>
                    <a:pt x="2" y="9"/>
                  </a:cubicBezTo>
                  <a:cubicBezTo>
                    <a:pt x="2" y="14"/>
                    <a:pt x="4" y="17"/>
                    <a:pt x="9" y="17"/>
                  </a:cubicBezTo>
                  <a:cubicBezTo>
                    <a:pt x="10" y="17"/>
                    <a:pt x="12" y="17"/>
                    <a:pt x="13" y="17"/>
                  </a:cubicBezTo>
                  <a:lnTo>
                    <a:pt x="13" y="1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0" name="Freeform 1472"/>
            <p:cNvSpPr>
              <a:spLocks/>
            </p:cNvSpPr>
            <p:nvPr userDrawn="1"/>
          </p:nvSpPr>
          <p:spPr bwMode="auto">
            <a:xfrm>
              <a:off x="1300" y="435"/>
              <a:ext cx="12" cy="28"/>
            </a:xfrm>
            <a:custGeom>
              <a:avLst/>
              <a:gdLst/>
              <a:ahLst/>
              <a:cxnLst>
                <a:cxn ang="0">
                  <a:pos x="0" y="3"/>
                </a:cxn>
                <a:cxn ang="0">
                  <a:pos x="0" y="0"/>
                </a:cxn>
                <a:cxn ang="0">
                  <a:pos x="1" y="0"/>
                </a:cxn>
                <a:cxn ang="0">
                  <a:pos x="1" y="3"/>
                </a:cxn>
                <a:cxn ang="0">
                  <a:pos x="2" y="3"/>
                </a:cxn>
                <a:cxn ang="0">
                  <a:pos x="5" y="0"/>
                </a:cxn>
                <a:cxn ang="0">
                  <a:pos x="6" y="0"/>
                </a:cxn>
                <a:cxn ang="0">
                  <a:pos x="6" y="2"/>
                </a:cxn>
                <a:cxn ang="0">
                  <a:pos x="5" y="2"/>
                </a:cxn>
                <a:cxn ang="0">
                  <a:pos x="2" y="7"/>
                </a:cxn>
                <a:cxn ang="0">
                  <a:pos x="2" y="14"/>
                </a:cxn>
                <a:cxn ang="0">
                  <a:pos x="0" y="14"/>
                </a:cxn>
                <a:cxn ang="0">
                  <a:pos x="0" y="3"/>
                </a:cxn>
              </a:cxnLst>
              <a:rect l="0" t="0" r="r" b="b"/>
              <a:pathLst>
                <a:path w="6" h="14">
                  <a:moveTo>
                    <a:pt x="0" y="3"/>
                  </a:moveTo>
                  <a:cubicBezTo>
                    <a:pt x="0" y="2"/>
                    <a:pt x="0" y="1"/>
                    <a:pt x="0" y="0"/>
                  </a:cubicBezTo>
                  <a:cubicBezTo>
                    <a:pt x="1" y="0"/>
                    <a:pt x="1" y="0"/>
                    <a:pt x="1" y="0"/>
                  </a:cubicBezTo>
                  <a:cubicBezTo>
                    <a:pt x="1" y="3"/>
                    <a:pt x="1" y="3"/>
                    <a:pt x="1" y="3"/>
                  </a:cubicBezTo>
                  <a:cubicBezTo>
                    <a:pt x="2" y="3"/>
                    <a:pt x="2" y="3"/>
                    <a:pt x="2" y="3"/>
                  </a:cubicBezTo>
                  <a:cubicBezTo>
                    <a:pt x="2" y="1"/>
                    <a:pt x="3" y="0"/>
                    <a:pt x="5" y="0"/>
                  </a:cubicBezTo>
                  <a:cubicBezTo>
                    <a:pt x="5" y="0"/>
                    <a:pt x="6" y="0"/>
                    <a:pt x="6" y="0"/>
                  </a:cubicBezTo>
                  <a:cubicBezTo>
                    <a:pt x="6" y="2"/>
                    <a:pt x="6" y="2"/>
                    <a:pt x="6" y="2"/>
                  </a:cubicBezTo>
                  <a:cubicBezTo>
                    <a:pt x="6" y="2"/>
                    <a:pt x="5" y="2"/>
                    <a:pt x="5" y="2"/>
                  </a:cubicBezTo>
                  <a:cubicBezTo>
                    <a:pt x="2" y="2"/>
                    <a:pt x="2" y="5"/>
                    <a:pt x="2" y="7"/>
                  </a:cubicBezTo>
                  <a:cubicBezTo>
                    <a:pt x="2" y="14"/>
                    <a:pt x="2" y="14"/>
                    <a:pt x="2" y="14"/>
                  </a:cubicBezTo>
                  <a:cubicBezTo>
                    <a:pt x="0" y="14"/>
                    <a:pt x="0" y="14"/>
                    <a:pt x="0" y="14"/>
                  </a:cubicBezTo>
                  <a:lnTo>
                    <a:pt x="0" y="3"/>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1" name="Freeform 1473"/>
            <p:cNvSpPr>
              <a:spLocks noEditPoints="1"/>
            </p:cNvSpPr>
            <p:nvPr userDrawn="1"/>
          </p:nvSpPr>
          <p:spPr bwMode="auto">
            <a:xfrm>
              <a:off x="1314" y="435"/>
              <a:ext cx="24" cy="28"/>
            </a:xfrm>
            <a:custGeom>
              <a:avLst/>
              <a:gdLst/>
              <a:ahLst/>
              <a:cxnLst>
                <a:cxn ang="0">
                  <a:pos x="6" y="0"/>
                </a:cxn>
                <a:cxn ang="0">
                  <a:pos x="12" y="7"/>
                </a:cxn>
                <a:cxn ang="0">
                  <a:pos x="6" y="14"/>
                </a:cxn>
                <a:cxn ang="0">
                  <a:pos x="0" y="7"/>
                </a:cxn>
                <a:cxn ang="0">
                  <a:pos x="6" y="0"/>
                </a:cxn>
                <a:cxn ang="0">
                  <a:pos x="6" y="13"/>
                </a:cxn>
                <a:cxn ang="0">
                  <a:pos x="10" y="7"/>
                </a:cxn>
                <a:cxn ang="0">
                  <a:pos x="6" y="1"/>
                </a:cxn>
                <a:cxn ang="0">
                  <a:pos x="2" y="7"/>
                </a:cxn>
                <a:cxn ang="0">
                  <a:pos x="6" y="13"/>
                </a:cxn>
              </a:cxnLst>
              <a:rect l="0" t="0" r="r" b="b"/>
              <a:pathLst>
                <a:path w="12" h="14">
                  <a:moveTo>
                    <a:pt x="6" y="0"/>
                  </a:moveTo>
                  <a:cubicBezTo>
                    <a:pt x="10" y="0"/>
                    <a:pt x="12" y="3"/>
                    <a:pt x="12" y="7"/>
                  </a:cubicBezTo>
                  <a:cubicBezTo>
                    <a:pt x="12" y="11"/>
                    <a:pt x="10" y="14"/>
                    <a:pt x="6" y="14"/>
                  </a:cubicBezTo>
                  <a:cubicBezTo>
                    <a:pt x="2" y="14"/>
                    <a:pt x="0" y="11"/>
                    <a:pt x="0" y="7"/>
                  </a:cubicBezTo>
                  <a:cubicBezTo>
                    <a:pt x="0" y="3"/>
                    <a:pt x="2" y="0"/>
                    <a:pt x="6" y="0"/>
                  </a:cubicBezTo>
                  <a:close/>
                  <a:moveTo>
                    <a:pt x="6" y="13"/>
                  </a:moveTo>
                  <a:cubicBezTo>
                    <a:pt x="9" y="13"/>
                    <a:pt x="10" y="10"/>
                    <a:pt x="10" y="7"/>
                  </a:cubicBezTo>
                  <a:cubicBezTo>
                    <a:pt x="10" y="4"/>
                    <a:pt x="9" y="1"/>
                    <a:pt x="6" y="1"/>
                  </a:cubicBezTo>
                  <a:cubicBezTo>
                    <a:pt x="3" y="1"/>
                    <a:pt x="2" y="4"/>
                    <a:pt x="2" y="7"/>
                  </a:cubicBezTo>
                  <a:cubicBezTo>
                    <a:pt x="2" y="10"/>
                    <a:pt x="3" y="13"/>
                    <a:pt x="6" y="13"/>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2" name="Freeform 1474"/>
            <p:cNvSpPr>
              <a:spLocks/>
            </p:cNvSpPr>
            <p:nvPr userDrawn="1"/>
          </p:nvSpPr>
          <p:spPr bwMode="auto">
            <a:xfrm>
              <a:off x="1344" y="435"/>
              <a:ext cx="20" cy="28"/>
            </a:xfrm>
            <a:custGeom>
              <a:avLst/>
              <a:gdLst/>
              <a:ahLst/>
              <a:cxnLst>
                <a:cxn ang="0">
                  <a:pos x="11" y="10"/>
                </a:cxn>
                <a:cxn ang="0">
                  <a:pos x="11" y="14"/>
                </a:cxn>
                <a:cxn ang="0">
                  <a:pos x="9" y="14"/>
                </a:cxn>
                <a:cxn ang="0">
                  <a:pos x="9" y="11"/>
                </a:cxn>
                <a:cxn ang="0">
                  <a:pos x="9" y="11"/>
                </a:cxn>
                <a:cxn ang="0">
                  <a:pos x="5" y="14"/>
                </a:cxn>
                <a:cxn ang="0">
                  <a:pos x="0" y="9"/>
                </a:cxn>
                <a:cxn ang="0">
                  <a:pos x="0" y="0"/>
                </a:cxn>
                <a:cxn ang="0">
                  <a:pos x="2" y="0"/>
                </a:cxn>
                <a:cxn ang="0">
                  <a:pos x="2" y="8"/>
                </a:cxn>
                <a:cxn ang="0">
                  <a:pos x="5" y="13"/>
                </a:cxn>
                <a:cxn ang="0">
                  <a:pos x="9" y="8"/>
                </a:cxn>
                <a:cxn ang="0">
                  <a:pos x="9" y="0"/>
                </a:cxn>
                <a:cxn ang="0">
                  <a:pos x="11" y="0"/>
                </a:cxn>
                <a:cxn ang="0">
                  <a:pos x="11" y="10"/>
                </a:cxn>
              </a:cxnLst>
              <a:rect l="0" t="0" r="r" b="b"/>
              <a:pathLst>
                <a:path w="11" h="14">
                  <a:moveTo>
                    <a:pt x="11" y="10"/>
                  </a:moveTo>
                  <a:cubicBezTo>
                    <a:pt x="11" y="11"/>
                    <a:pt x="11" y="13"/>
                    <a:pt x="11" y="14"/>
                  </a:cubicBezTo>
                  <a:cubicBezTo>
                    <a:pt x="9" y="14"/>
                    <a:pt x="9" y="14"/>
                    <a:pt x="9" y="14"/>
                  </a:cubicBezTo>
                  <a:cubicBezTo>
                    <a:pt x="9" y="11"/>
                    <a:pt x="9" y="11"/>
                    <a:pt x="9" y="11"/>
                  </a:cubicBezTo>
                  <a:cubicBezTo>
                    <a:pt x="9" y="11"/>
                    <a:pt x="9" y="11"/>
                    <a:pt x="9" y="11"/>
                  </a:cubicBezTo>
                  <a:cubicBezTo>
                    <a:pt x="8" y="12"/>
                    <a:pt x="7" y="14"/>
                    <a:pt x="5" y="14"/>
                  </a:cubicBezTo>
                  <a:cubicBezTo>
                    <a:pt x="1" y="14"/>
                    <a:pt x="0" y="12"/>
                    <a:pt x="0" y="9"/>
                  </a:cubicBezTo>
                  <a:cubicBezTo>
                    <a:pt x="0" y="0"/>
                    <a:pt x="0" y="0"/>
                    <a:pt x="0" y="0"/>
                  </a:cubicBezTo>
                  <a:cubicBezTo>
                    <a:pt x="2" y="0"/>
                    <a:pt x="2" y="0"/>
                    <a:pt x="2" y="0"/>
                  </a:cubicBezTo>
                  <a:cubicBezTo>
                    <a:pt x="2" y="8"/>
                    <a:pt x="2" y="8"/>
                    <a:pt x="2" y="8"/>
                  </a:cubicBezTo>
                  <a:cubicBezTo>
                    <a:pt x="2" y="11"/>
                    <a:pt x="3" y="13"/>
                    <a:pt x="5" y="13"/>
                  </a:cubicBezTo>
                  <a:cubicBezTo>
                    <a:pt x="8" y="13"/>
                    <a:pt x="9" y="10"/>
                    <a:pt x="9" y="8"/>
                  </a:cubicBezTo>
                  <a:cubicBezTo>
                    <a:pt x="9" y="0"/>
                    <a:pt x="9" y="0"/>
                    <a:pt x="9" y="0"/>
                  </a:cubicBezTo>
                  <a:cubicBezTo>
                    <a:pt x="11" y="0"/>
                    <a:pt x="11" y="0"/>
                    <a:pt x="11" y="0"/>
                  </a:cubicBezTo>
                  <a:lnTo>
                    <a:pt x="11" y="1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3" name="Freeform 1475"/>
            <p:cNvSpPr>
              <a:spLocks noEditPoints="1"/>
            </p:cNvSpPr>
            <p:nvPr userDrawn="1"/>
          </p:nvSpPr>
          <p:spPr bwMode="auto">
            <a:xfrm>
              <a:off x="1372" y="435"/>
              <a:ext cx="24" cy="38"/>
            </a:xfrm>
            <a:custGeom>
              <a:avLst/>
              <a:gdLst/>
              <a:ahLst/>
              <a:cxnLst>
                <a:cxn ang="0">
                  <a:pos x="0" y="0"/>
                </a:cxn>
                <a:cxn ang="0">
                  <a:pos x="2" y="0"/>
                </a:cxn>
                <a:cxn ang="0">
                  <a:pos x="2" y="3"/>
                </a:cxn>
                <a:cxn ang="0">
                  <a:pos x="2" y="3"/>
                </a:cxn>
                <a:cxn ang="0">
                  <a:pos x="6" y="0"/>
                </a:cxn>
                <a:cxn ang="0">
                  <a:pos x="12" y="7"/>
                </a:cxn>
                <a:cxn ang="0">
                  <a:pos x="6" y="14"/>
                </a:cxn>
                <a:cxn ang="0">
                  <a:pos x="2" y="11"/>
                </a:cxn>
                <a:cxn ang="0">
                  <a:pos x="2" y="11"/>
                </a:cxn>
                <a:cxn ang="0">
                  <a:pos x="2" y="19"/>
                </a:cxn>
                <a:cxn ang="0">
                  <a:pos x="0" y="19"/>
                </a:cxn>
                <a:cxn ang="0">
                  <a:pos x="0" y="0"/>
                </a:cxn>
                <a:cxn ang="0">
                  <a:pos x="6" y="1"/>
                </a:cxn>
                <a:cxn ang="0">
                  <a:pos x="2" y="7"/>
                </a:cxn>
                <a:cxn ang="0">
                  <a:pos x="6" y="13"/>
                </a:cxn>
                <a:cxn ang="0">
                  <a:pos x="10" y="7"/>
                </a:cxn>
                <a:cxn ang="0">
                  <a:pos x="6" y="1"/>
                </a:cxn>
              </a:cxnLst>
              <a:rect l="0" t="0" r="r" b="b"/>
              <a:pathLst>
                <a:path w="12" h="19">
                  <a:moveTo>
                    <a:pt x="0" y="0"/>
                  </a:moveTo>
                  <a:cubicBezTo>
                    <a:pt x="2" y="0"/>
                    <a:pt x="2" y="0"/>
                    <a:pt x="2" y="0"/>
                  </a:cubicBezTo>
                  <a:cubicBezTo>
                    <a:pt x="2" y="3"/>
                    <a:pt x="2" y="3"/>
                    <a:pt x="2" y="3"/>
                  </a:cubicBezTo>
                  <a:cubicBezTo>
                    <a:pt x="2" y="3"/>
                    <a:pt x="2" y="3"/>
                    <a:pt x="2" y="3"/>
                  </a:cubicBezTo>
                  <a:cubicBezTo>
                    <a:pt x="2" y="2"/>
                    <a:pt x="3" y="0"/>
                    <a:pt x="6" y="0"/>
                  </a:cubicBezTo>
                  <a:cubicBezTo>
                    <a:pt x="10" y="0"/>
                    <a:pt x="12" y="3"/>
                    <a:pt x="12" y="7"/>
                  </a:cubicBezTo>
                  <a:cubicBezTo>
                    <a:pt x="12" y="11"/>
                    <a:pt x="10" y="14"/>
                    <a:pt x="6" y="14"/>
                  </a:cubicBezTo>
                  <a:cubicBezTo>
                    <a:pt x="4" y="14"/>
                    <a:pt x="3" y="13"/>
                    <a:pt x="2" y="11"/>
                  </a:cubicBezTo>
                  <a:cubicBezTo>
                    <a:pt x="2" y="11"/>
                    <a:pt x="2" y="11"/>
                    <a:pt x="2" y="11"/>
                  </a:cubicBezTo>
                  <a:cubicBezTo>
                    <a:pt x="2" y="19"/>
                    <a:pt x="2" y="19"/>
                    <a:pt x="2" y="19"/>
                  </a:cubicBezTo>
                  <a:cubicBezTo>
                    <a:pt x="0" y="19"/>
                    <a:pt x="0" y="19"/>
                    <a:pt x="0" y="19"/>
                  </a:cubicBezTo>
                  <a:lnTo>
                    <a:pt x="0" y="0"/>
                  </a:lnTo>
                  <a:close/>
                  <a:moveTo>
                    <a:pt x="6" y="1"/>
                  </a:moveTo>
                  <a:cubicBezTo>
                    <a:pt x="3" y="1"/>
                    <a:pt x="2" y="5"/>
                    <a:pt x="2" y="7"/>
                  </a:cubicBezTo>
                  <a:cubicBezTo>
                    <a:pt x="2" y="9"/>
                    <a:pt x="3" y="13"/>
                    <a:pt x="6" y="13"/>
                  </a:cubicBezTo>
                  <a:cubicBezTo>
                    <a:pt x="9" y="13"/>
                    <a:pt x="10" y="10"/>
                    <a:pt x="10" y="7"/>
                  </a:cubicBezTo>
                  <a:cubicBezTo>
                    <a:pt x="10" y="4"/>
                    <a:pt x="9" y="1"/>
                    <a:pt x="6" y="1"/>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4" name="Freeform 1476"/>
            <p:cNvSpPr>
              <a:spLocks noEditPoints="1"/>
            </p:cNvSpPr>
            <p:nvPr userDrawn="1"/>
          </p:nvSpPr>
          <p:spPr bwMode="auto">
            <a:xfrm>
              <a:off x="257" y="248"/>
              <a:ext cx="212" cy="211"/>
            </a:xfrm>
            <a:custGeom>
              <a:avLst/>
              <a:gdLst/>
              <a:ahLst/>
              <a:cxnLst>
                <a:cxn ang="0">
                  <a:pos x="106" y="30"/>
                </a:cxn>
                <a:cxn ang="0">
                  <a:pos x="106" y="0"/>
                </a:cxn>
                <a:cxn ang="0">
                  <a:pos x="106" y="0"/>
                </a:cxn>
                <a:cxn ang="0">
                  <a:pos x="76" y="0"/>
                </a:cxn>
                <a:cxn ang="0">
                  <a:pos x="106" y="30"/>
                </a:cxn>
                <a:cxn ang="0">
                  <a:pos x="29" y="0"/>
                </a:cxn>
                <a:cxn ang="0">
                  <a:pos x="0" y="0"/>
                </a:cxn>
                <a:cxn ang="0">
                  <a:pos x="0" y="0"/>
                </a:cxn>
                <a:cxn ang="0">
                  <a:pos x="0" y="30"/>
                </a:cxn>
                <a:cxn ang="0">
                  <a:pos x="29" y="0"/>
                </a:cxn>
                <a:cxn ang="0">
                  <a:pos x="76" y="106"/>
                </a:cxn>
                <a:cxn ang="0">
                  <a:pos x="106" y="106"/>
                </a:cxn>
                <a:cxn ang="0">
                  <a:pos x="106" y="106"/>
                </a:cxn>
                <a:cxn ang="0">
                  <a:pos x="106" y="77"/>
                </a:cxn>
                <a:cxn ang="0">
                  <a:pos x="76" y="106"/>
                </a:cxn>
                <a:cxn ang="0">
                  <a:pos x="0" y="77"/>
                </a:cxn>
                <a:cxn ang="0">
                  <a:pos x="0" y="106"/>
                </a:cxn>
                <a:cxn ang="0">
                  <a:pos x="0" y="106"/>
                </a:cxn>
                <a:cxn ang="0">
                  <a:pos x="29" y="106"/>
                </a:cxn>
                <a:cxn ang="0">
                  <a:pos x="0" y="77"/>
                </a:cxn>
              </a:cxnLst>
              <a:rect l="0" t="0" r="r" b="b"/>
              <a:pathLst>
                <a:path w="106" h="106">
                  <a:moveTo>
                    <a:pt x="106" y="30"/>
                  </a:moveTo>
                  <a:cubicBezTo>
                    <a:pt x="106" y="0"/>
                    <a:pt x="106" y="0"/>
                    <a:pt x="106" y="0"/>
                  </a:cubicBezTo>
                  <a:cubicBezTo>
                    <a:pt x="106" y="0"/>
                    <a:pt x="106" y="0"/>
                    <a:pt x="106" y="0"/>
                  </a:cubicBezTo>
                  <a:cubicBezTo>
                    <a:pt x="76" y="0"/>
                    <a:pt x="76" y="0"/>
                    <a:pt x="76" y="0"/>
                  </a:cubicBezTo>
                  <a:cubicBezTo>
                    <a:pt x="90" y="6"/>
                    <a:pt x="100" y="16"/>
                    <a:pt x="106" y="30"/>
                  </a:cubicBezTo>
                  <a:close/>
                  <a:moveTo>
                    <a:pt x="29" y="0"/>
                  </a:moveTo>
                  <a:cubicBezTo>
                    <a:pt x="0" y="0"/>
                    <a:pt x="0" y="0"/>
                    <a:pt x="0" y="0"/>
                  </a:cubicBezTo>
                  <a:cubicBezTo>
                    <a:pt x="0" y="0"/>
                    <a:pt x="0" y="0"/>
                    <a:pt x="0" y="0"/>
                  </a:cubicBezTo>
                  <a:cubicBezTo>
                    <a:pt x="0" y="30"/>
                    <a:pt x="0" y="30"/>
                    <a:pt x="0" y="30"/>
                  </a:cubicBezTo>
                  <a:cubicBezTo>
                    <a:pt x="6" y="16"/>
                    <a:pt x="16" y="6"/>
                    <a:pt x="29" y="0"/>
                  </a:cubicBezTo>
                  <a:close/>
                  <a:moveTo>
                    <a:pt x="76" y="106"/>
                  </a:moveTo>
                  <a:cubicBezTo>
                    <a:pt x="106" y="106"/>
                    <a:pt x="106" y="106"/>
                    <a:pt x="106" y="106"/>
                  </a:cubicBezTo>
                  <a:cubicBezTo>
                    <a:pt x="106" y="106"/>
                    <a:pt x="106" y="106"/>
                    <a:pt x="106" y="106"/>
                  </a:cubicBezTo>
                  <a:cubicBezTo>
                    <a:pt x="106" y="77"/>
                    <a:pt x="106" y="77"/>
                    <a:pt x="106" y="77"/>
                  </a:cubicBezTo>
                  <a:cubicBezTo>
                    <a:pt x="100" y="90"/>
                    <a:pt x="90" y="101"/>
                    <a:pt x="76" y="106"/>
                  </a:cubicBezTo>
                  <a:close/>
                  <a:moveTo>
                    <a:pt x="0" y="77"/>
                  </a:moveTo>
                  <a:cubicBezTo>
                    <a:pt x="0" y="106"/>
                    <a:pt x="0" y="106"/>
                    <a:pt x="0" y="106"/>
                  </a:cubicBezTo>
                  <a:cubicBezTo>
                    <a:pt x="0" y="106"/>
                    <a:pt x="0" y="106"/>
                    <a:pt x="0" y="106"/>
                  </a:cubicBezTo>
                  <a:cubicBezTo>
                    <a:pt x="29" y="106"/>
                    <a:pt x="29" y="106"/>
                    <a:pt x="29" y="106"/>
                  </a:cubicBezTo>
                  <a:cubicBezTo>
                    <a:pt x="16" y="101"/>
                    <a:pt x="6" y="90"/>
                    <a:pt x="0" y="77"/>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5" name="Freeform 1477"/>
            <p:cNvSpPr>
              <a:spLocks/>
            </p:cNvSpPr>
            <p:nvPr userDrawn="1"/>
          </p:nvSpPr>
          <p:spPr bwMode="auto">
            <a:xfrm>
              <a:off x="295" y="395"/>
              <a:ext cx="56" cy="58"/>
            </a:xfrm>
            <a:custGeom>
              <a:avLst/>
              <a:gdLst/>
              <a:ahLst/>
              <a:cxnLst>
                <a:cxn ang="0">
                  <a:pos x="2" y="3"/>
                </a:cxn>
                <a:cxn ang="0">
                  <a:pos x="1" y="6"/>
                </a:cxn>
                <a:cxn ang="0">
                  <a:pos x="2" y="7"/>
                </a:cxn>
                <a:cxn ang="0">
                  <a:pos x="2" y="7"/>
                </a:cxn>
                <a:cxn ang="0">
                  <a:pos x="11" y="15"/>
                </a:cxn>
                <a:cxn ang="0">
                  <a:pos x="14" y="21"/>
                </a:cxn>
                <a:cxn ang="0">
                  <a:pos x="15" y="24"/>
                </a:cxn>
                <a:cxn ang="0">
                  <a:pos x="17" y="26"/>
                </a:cxn>
                <a:cxn ang="0">
                  <a:pos x="16" y="25"/>
                </a:cxn>
                <a:cxn ang="0">
                  <a:pos x="16" y="26"/>
                </a:cxn>
                <a:cxn ang="0">
                  <a:pos x="18" y="27"/>
                </a:cxn>
                <a:cxn ang="0">
                  <a:pos x="17" y="26"/>
                </a:cxn>
                <a:cxn ang="0">
                  <a:pos x="18" y="28"/>
                </a:cxn>
                <a:cxn ang="0">
                  <a:pos x="18" y="27"/>
                </a:cxn>
                <a:cxn ang="0">
                  <a:pos x="19" y="28"/>
                </a:cxn>
                <a:cxn ang="0">
                  <a:pos x="19" y="28"/>
                </a:cxn>
                <a:cxn ang="0">
                  <a:pos x="19" y="28"/>
                </a:cxn>
                <a:cxn ang="0">
                  <a:pos x="19" y="28"/>
                </a:cxn>
                <a:cxn ang="0">
                  <a:pos x="19" y="28"/>
                </a:cxn>
                <a:cxn ang="0">
                  <a:pos x="21" y="29"/>
                </a:cxn>
                <a:cxn ang="0">
                  <a:pos x="21" y="29"/>
                </a:cxn>
                <a:cxn ang="0">
                  <a:pos x="21" y="29"/>
                </a:cxn>
                <a:cxn ang="0">
                  <a:pos x="21" y="29"/>
                </a:cxn>
                <a:cxn ang="0">
                  <a:pos x="22" y="29"/>
                </a:cxn>
                <a:cxn ang="0">
                  <a:pos x="21" y="27"/>
                </a:cxn>
                <a:cxn ang="0">
                  <a:pos x="20" y="26"/>
                </a:cxn>
                <a:cxn ang="0">
                  <a:pos x="20" y="25"/>
                </a:cxn>
                <a:cxn ang="0">
                  <a:pos x="20" y="25"/>
                </a:cxn>
                <a:cxn ang="0">
                  <a:pos x="20" y="25"/>
                </a:cxn>
                <a:cxn ang="0">
                  <a:pos x="19" y="24"/>
                </a:cxn>
                <a:cxn ang="0">
                  <a:pos x="20" y="24"/>
                </a:cxn>
                <a:cxn ang="0">
                  <a:pos x="20" y="23"/>
                </a:cxn>
                <a:cxn ang="0">
                  <a:pos x="20" y="21"/>
                </a:cxn>
                <a:cxn ang="0">
                  <a:pos x="23" y="21"/>
                </a:cxn>
                <a:cxn ang="0">
                  <a:pos x="24" y="19"/>
                </a:cxn>
                <a:cxn ang="0">
                  <a:pos x="23" y="17"/>
                </a:cxn>
                <a:cxn ang="0">
                  <a:pos x="26" y="16"/>
                </a:cxn>
                <a:cxn ang="0">
                  <a:pos x="26" y="13"/>
                </a:cxn>
                <a:cxn ang="0">
                  <a:pos x="26" y="11"/>
                </a:cxn>
                <a:cxn ang="0">
                  <a:pos x="27" y="8"/>
                </a:cxn>
                <a:cxn ang="0">
                  <a:pos x="21" y="7"/>
                </a:cxn>
                <a:cxn ang="0">
                  <a:pos x="18" y="6"/>
                </a:cxn>
                <a:cxn ang="0">
                  <a:pos x="17" y="7"/>
                </a:cxn>
                <a:cxn ang="0">
                  <a:pos x="17" y="6"/>
                </a:cxn>
                <a:cxn ang="0">
                  <a:pos x="15" y="3"/>
                </a:cxn>
                <a:cxn ang="0">
                  <a:pos x="12" y="3"/>
                </a:cxn>
                <a:cxn ang="0">
                  <a:pos x="10" y="2"/>
                </a:cxn>
                <a:cxn ang="0">
                  <a:pos x="8" y="1"/>
                </a:cxn>
                <a:cxn ang="0">
                  <a:pos x="9" y="1"/>
                </a:cxn>
                <a:cxn ang="0">
                  <a:pos x="5" y="0"/>
                </a:cxn>
                <a:cxn ang="0">
                  <a:pos x="4" y="2"/>
                </a:cxn>
                <a:cxn ang="0">
                  <a:pos x="4" y="2"/>
                </a:cxn>
                <a:cxn ang="0">
                  <a:pos x="4" y="0"/>
                </a:cxn>
                <a:cxn ang="0">
                  <a:pos x="2" y="3"/>
                </a:cxn>
              </a:cxnLst>
              <a:rect l="0" t="0" r="r" b="b"/>
              <a:pathLst>
                <a:path w="28" h="29">
                  <a:moveTo>
                    <a:pt x="2" y="3"/>
                  </a:moveTo>
                  <a:cubicBezTo>
                    <a:pt x="2" y="5"/>
                    <a:pt x="2" y="5"/>
                    <a:pt x="1" y="6"/>
                  </a:cubicBezTo>
                  <a:cubicBezTo>
                    <a:pt x="1" y="6"/>
                    <a:pt x="1" y="7"/>
                    <a:pt x="2" y="7"/>
                  </a:cubicBezTo>
                  <a:cubicBezTo>
                    <a:pt x="2" y="7"/>
                    <a:pt x="2" y="7"/>
                    <a:pt x="2" y="7"/>
                  </a:cubicBezTo>
                  <a:cubicBezTo>
                    <a:pt x="0" y="9"/>
                    <a:pt x="9" y="13"/>
                    <a:pt x="11" y="15"/>
                  </a:cubicBezTo>
                  <a:cubicBezTo>
                    <a:pt x="12" y="16"/>
                    <a:pt x="13" y="19"/>
                    <a:pt x="14" y="21"/>
                  </a:cubicBezTo>
                  <a:cubicBezTo>
                    <a:pt x="14" y="22"/>
                    <a:pt x="14" y="23"/>
                    <a:pt x="15" y="24"/>
                  </a:cubicBezTo>
                  <a:cubicBezTo>
                    <a:pt x="16" y="24"/>
                    <a:pt x="16" y="24"/>
                    <a:pt x="17" y="26"/>
                  </a:cubicBezTo>
                  <a:cubicBezTo>
                    <a:pt x="16" y="25"/>
                    <a:pt x="16" y="25"/>
                    <a:pt x="16" y="25"/>
                  </a:cubicBezTo>
                  <a:cubicBezTo>
                    <a:pt x="16" y="25"/>
                    <a:pt x="16" y="26"/>
                    <a:pt x="16" y="26"/>
                  </a:cubicBezTo>
                  <a:cubicBezTo>
                    <a:pt x="17" y="26"/>
                    <a:pt x="17" y="26"/>
                    <a:pt x="18" y="27"/>
                  </a:cubicBezTo>
                  <a:cubicBezTo>
                    <a:pt x="17" y="26"/>
                    <a:pt x="17" y="26"/>
                    <a:pt x="17" y="26"/>
                  </a:cubicBezTo>
                  <a:cubicBezTo>
                    <a:pt x="17" y="27"/>
                    <a:pt x="18" y="27"/>
                    <a:pt x="18" y="28"/>
                  </a:cubicBezTo>
                  <a:cubicBezTo>
                    <a:pt x="18" y="27"/>
                    <a:pt x="18" y="27"/>
                    <a:pt x="18" y="27"/>
                  </a:cubicBezTo>
                  <a:cubicBezTo>
                    <a:pt x="19" y="28"/>
                    <a:pt x="19" y="28"/>
                    <a:pt x="19" y="28"/>
                  </a:cubicBezTo>
                  <a:cubicBezTo>
                    <a:pt x="18" y="27"/>
                    <a:pt x="19" y="28"/>
                    <a:pt x="19" y="28"/>
                  </a:cubicBezTo>
                  <a:cubicBezTo>
                    <a:pt x="19" y="28"/>
                    <a:pt x="19" y="28"/>
                    <a:pt x="19" y="28"/>
                  </a:cubicBezTo>
                  <a:cubicBezTo>
                    <a:pt x="19" y="28"/>
                    <a:pt x="19" y="28"/>
                    <a:pt x="19" y="28"/>
                  </a:cubicBezTo>
                  <a:cubicBezTo>
                    <a:pt x="19" y="28"/>
                    <a:pt x="19" y="28"/>
                    <a:pt x="19" y="28"/>
                  </a:cubicBezTo>
                  <a:cubicBezTo>
                    <a:pt x="20" y="28"/>
                    <a:pt x="20" y="29"/>
                    <a:pt x="21" y="29"/>
                  </a:cubicBezTo>
                  <a:cubicBezTo>
                    <a:pt x="21" y="29"/>
                    <a:pt x="21" y="29"/>
                    <a:pt x="21" y="29"/>
                  </a:cubicBezTo>
                  <a:cubicBezTo>
                    <a:pt x="21" y="29"/>
                    <a:pt x="21" y="29"/>
                    <a:pt x="21" y="29"/>
                  </a:cubicBezTo>
                  <a:cubicBezTo>
                    <a:pt x="21" y="29"/>
                    <a:pt x="21" y="29"/>
                    <a:pt x="21" y="29"/>
                  </a:cubicBezTo>
                  <a:cubicBezTo>
                    <a:pt x="22" y="29"/>
                    <a:pt x="22" y="29"/>
                    <a:pt x="22" y="29"/>
                  </a:cubicBezTo>
                  <a:cubicBezTo>
                    <a:pt x="20" y="28"/>
                    <a:pt x="22" y="28"/>
                    <a:pt x="21" y="27"/>
                  </a:cubicBezTo>
                  <a:cubicBezTo>
                    <a:pt x="21" y="26"/>
                    <a:pt x="19" y="26"/>
                    <a:pt x="20" y="26"/>
                  </a:cubicBezTo>
                  <a:cubicBezTo>
                    <a:pt x="20" y="25"/>
                    <a:pt x="20" y="25"/>
                    <a:pt x="20" y="25"/>
                  </a:cubicBezTo>
                  <a:cubicBezTo>
                    <a:pt x="20" y="25"/>
                    <a:pt x="20" y="25"/>
                    <a:pt x="20" y="25"/>
                  </a:cubicBezTo>
                  <a:cubicBezTo>
                    <a:pt x="20" y="25"/>
                    <a:pt x="20" y="25"/>
                    <a:pt x="20" y="25"/>
                  </a:cubicBezTo>
                  <a:cubicBezTo>
                    <a:pt x="20" y="25"/>
                    <a:pt x="20" y="24"/>
                    <a:pt x="19" y="24"/>
                  </a:cubicBezTo>
                  <a:cubicBezTo>
                    <a:pt x="19" y="24"/>
                    <a:pt x="20" y="24"/>
                    <a:pt x="20" y="24"/>
                  </a:cubicBezTo>
                  <a:cubicBezTo>
                    <a:pt x="20" y="23"/>
                    <a:pt x="20" y="23"/>
                    <a:pt x="20" y="23"/>
                  </a:cubicBezTo>
                  <a:cubicBezTo>
                    <a:pt x="23" y="24"/>
                    <a:pt x="22" y="22"/>
                    <a:pt x="20" y="21"/>
                  </a:cubicBezTo>
                  <a:cubicBezTo>
                    <a:pt x="22" y="22"/>
                    <a:pt x="22" y="21"/>
                    <a:pt x="23" y="21"/>
                  </a:cubicBezTo>
                  <a:cubicBezTo>
                    <a:pt x="23" y="20"/>
                    <a:pt x="23" y="20"/>
                    <a:pt x="24" y="19"/>
                  </a:cubicBezTo>
                  <a:cubicBezTo>
                    <a:pt x="24" y="18"/>
                    <a:pt x="23" y="18"/>
                    <a:pt x="23" y="17"/>
                  </a:cubicBezTo>
                  <a:cubicBezTo>
                    <a:pt x="24" y="16"/>
                    <a:pt x="25" y="17"/>
                    <a:pt x="26" y="16"/>
                  </a:cubicBezTo>
                  <a:cubicBezTo>
                    <a:pt x="26" y="15"/>
                    <a:pt x="27" y="15"/>
                    <a:pt x="26" y="13"/>
                  </a:cubicBezTo>
                  <a:cubicBezTo>
                    <a:pt x="26" y="12"/>
                    <a:pt x="26" y="12"/>
                    <a:pt x="26" y="11"/>
                  </a:cubicBezTo>
                  <a:cubicBezTo>
                    <a:pt x="27" y="10"/>
                    <a:pt x="28" y="9"/>
                    <a:pt x="27" y="8"/>
                  </a:cubicBezTo>
                  <a:cubicBezTo>
                    <a:pt x="26" y="7"/>
                    <a:pt x="22" y="6"/>
                    <a:pt x="21" y="7"/>
                  </a:cubicBezTo>
                  <a:cubicBezTo>
                    <a:pt x="20" y="6"/>
                    <a:pt x="19" y="6"/>
                    <a:pt x="18" y="6"/>
                  </a:cubicBezTo>
                  <a:cubicBezTo>
                    <a:pt x="18" y="6"/>
                    <a:pt x="17" y="6"/>
                    <a:pt x="17" y="7"/>
                  </a:cubicBezTo>
                  <a:cubicBezTo>
                    <a:pt x="17" y="6"/>
                    <a:pt x="17" y="6"/>
                    <a:pt x="17" y="6"/>
                  </a:cubicBezTo>
                  <a:cubicBezTo>
                    <a:pt x="17" y="5"/>
                    <a:pt x="16" y="4"/>
                    <a:pt x="15" y="3"/>
                  </a:cubicBezTo>
                  <a:cubicBezTo>
                    <a:pt x="14" y="3"/>
                    <a:pt x="13" y="3"/>
                    <a:pt x="12" y="3"/>
                  </a:cubicBezTo>
                  <a:cubicBezTo>
                    <a:pt x="11" y="3"/>
                    <a:pt x="11" y="2"/>
                    <a:pt x="10" y="2"/>
                  </a:cubicBezTo>
                  <a:cubicBezTo>
                    <a:pt x="9" y="2"/>
                    <a:pt x="9" y="1"/>
                    <a:pt x="8" y="1"/>
                  </a:cubicBezTo>
                  <a:cubicBezTo>
                    <a:pt x="9" y="1"/>
                    <a:pt x="9" y="1"/>
                    <a:pt x="9" y="1"/>
                  </a:cubicBezTo>
                  <a:cubicBezTo>
                    <a:pt x="7" y="1"/>
                    <a:pt x="6" y="1"/>
                    <a:pt x="5" y="0"/>
                  </a:cubicBezTo>
                  <a:cubicBezTo>
                    <a:pt x="4" y="1"/>
                    <a:pt x="4" y="1"/>
                    <a:pt x="4" y="2"/>
                  </a:cubicBezTo>
                  <a:cubicBezTo>
                    <a:pt x="4" y="2"/>
                    <a:pt x="4" y="2"/>
                    <a:pt x="4" y="2"/>
                  </a:cubicBezTo>
                  <a:cubicBezTo>
                    <a:pt x="4" y="1"/>
                    <a:pt x="4" y="1"/>
                    <a:pt x="4" y="0"/>
                  </a:cubicBezTo>
                  <a:cubicBezTo>
                    <a:pt x="2" y="1"/>
                    <a:pt x="2" y="1"/>
                    <a:pt x="2" y="3"/>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6" name="Freeform 1478"/>
            <p:cNvSpPr>
              <a:spLocks/>
            </p:cNvSpPr>
            <p:nvPr userDrawn="1"/>
          </p:nvSpPr>
          <p:spPr bwMode="auto">
            <a:xfrm>
              <a:off x="295" y="389"/>
              <a:ext cx="2" cy="4"/>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7" name="Freeform 1479"/>
            <p:cNvSpPr>
              <a:spLocks/>
            </p:cNvSpPr>
            <p:nvPr userDrawn="1"/>
          </p:nvSpPr>
          <p:spPr bwMode="auto">
            <a:xfrm>
              <a:off x="295" y="389"/>
              <a:ext cx="4" cy="4"/>
            </a:xfrm>
            <a:custGeom>
              <a:avLst/>
              <a:gdLst/>
              <a:ahLst/>
              <a:cxnLst>
                <a:cxn ang="0">
                  <a:pos x="0" y="0"/>
                </a:cxn>
                <a:cxn ang="0">
                  <a:pos x="1" y="1"/>
                </a:cxn>
                <a:cxn ang="0">
                  <a:pos x="1" y="1"/>
                </a:cxn>
                <a:cxn ang="0">
                  <a:pos x="2" y="0"/>
                </a:cxn>
                <a:cxn ang="0">
                  <a:pos x="2" y="0"/>
                </a:cxn>
                <a:cxn ang="0">
                  <a:pos x="1" y="0"/>
                </a:cxn>
                <a:cxn ang="0">
                  <a:pos x="0" y="0"/>
                </a:cxn>
                <a:cxn ang="0">
                  <a:pos x="0" y="0"/>
                </a:cxn>
                <a:cxn ang="0">
                  <a:pos x="0" y="0"/>
                </a:cxn>
                <a:cxn ang="0">
                  <a:pos x="0" y="0"/>
                </a:cxn>
                <a:cxn ang="0">
                  <a:pos x="0" y="0"/>
                </a:cxn>
                <a:cxn ang="0">
                  <a:pos x="0" y="0"/>
                </a:cxn>
                <a:cxn ang="0">
                  <a:pos x="0" y="0"/>
                </a:cxn>
                <a:cxn ang="0">
                  <a:pos x="0" y="0"/>
                </a:cxn>
                <a:cxn ang="0">
                  <a:pos x="0" y="0"/>
                </a:cxn>
                <a:cxn ang="0">
                  <a:pos x="1" y="0"/>
                </a:cxn>
                <a:cxn ang="0">
                  <a:pos x="1" y="1"/>
                </a:cxn>
                <a:cxn ang="0">
                  <a:pos x="1" y="0"/>
                </a:cxn>
                <a:cxn ang="0">
                  <a:pos x="1" y="0"/>
                </a:cxn>
                <a:cxn ang="0">
                  <a:pos x="1" y="0"/>
                </a:cxn>
                <a:cxn ang="0">
                  <a:pos x="0" y="0"/>
                </a:cxn>
                <a:cxn ang="0">
                  <a:pos x="0" y="0"/>
                </a:cxn>
                <a:cxn ang="0">
                  <a:pos x="0" y="0"/>
                </a:cxn>
              </a:cxnLst>
              <a:rect l="0" t="0" r="r" b="b"/>
              <a:pathLst>
                <a:path w="2" h="1">
                  <a:moveTo>
                    <a:pt x="0" y="0"/>
                  </a:moveTo>
                  <a:cubicBezTo>
                    <a:pt x="1" y="0"/>
                    <a:pt x="1" y="1"/>
                    <a:pt x="1" y="1"/>
                  </a:cubicBezTo>
                  <a:cubicBezTo>
                    <a:pt x="1" y="1"/>
                    <a:pt x="1" y="1"/>
                    <a:pt x="1" y="1"/>
                  </a:cubicBezTo>
                  <a:cubicBezTo>
                    <a:pt x="2" y="0"/>
                    <a:pt x="2" y="0"/>
                    <a:pt x="2" y="0"/>
                  </a:cubicBezTo>
                  <a:cubicBezTo>
                    <a:pt x="2" y="0"/>
                    <a:pt x="2" y="0"/>
                    <a:pt x="2" y="0"/>
                  </a:cubicBezTo>
                  <a:cubicBezTo>
                    <a:pt x="1" y="0"/>
                    <a:pt x="1" y="0"/>
                    <a:pt x="1"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1" y="0"/>
                    <a:pt x="1" y="0"/>
                    <a:pt x="1" y="0"/>
                  </a:cubicBezTo>
                  <a:cubicBezTo>
                    <a:pt x="1" y="1"/>
                    <a:pt x="1" y="1"/>
                    <a:pt x="1" y="1"/>
                  </a:cubicBezTo>
                  <a:cubicBezTo>
                    <a:pt x="1" y="0"/>
                    <a:pt x="1" y="0"/>
                    <a:pt x="1" y="0"/>
                  </a:cubicBezTo>
                  <a:cubicBezTo>
                    <a:pt x="1" y="0"/>
                    <a:pt x="1" y="0"/>
                    <a:pt x="1" y="0"/>
                  </a:cubicBezTo>
                  <a:cubicBezTo>
                    <a:pt x="1" y="0"/>
                    <a:pt x="1" y="0"/>
                    <a:pt x="1" y="0"/>
                  </a:cubicBezTo>
                  <a:cubicBezTo>
                    <a:pt x="1" y="0"/>
                    <a:pt x="1" y="0"/>
                    <a:pt x="0" y="0"/>
                  </a:cubicBezTo>
                  <a:cubicBezTo>
                    <a:pt x="0" y="0"/>
                    <a:pt x="0" y="0"/>
                    <a:pt x="0" y="0"/>
                  </a:cubicBezTo>
                  <a:cubicBezTo>
                    <a:pt x="0" y="0"/>
                    <a:pt x="0" y="0"/>
                    <a:pt x="0" y="0"/>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8" name="Freeform 1480"/>
            <p:cNvSpPr>
              <a:spLocks/>
            </p:cNvSpPr>
            <p:nvPr userDrawn="1"/>
          </p:nvSpPr>
          <p:spPr bwMode="auto">
            <a:xfrm>
              <a:off x="289" y="383"/>
              <a:ext cx="10" cy="4"/>
            </a:xfrm>
            <a:custGeom>
              <a:avLst/>
              <a:gdLst/>
              <a:ahLst/>
              <a:cxnLst>
                <a:cxn ang="0">
                  <a:pos x="0" y="1"/>
                </a:cxn>
                <a:cxn ang="0">
                  <a:pos x="1" y="1"/>
                </a:cxn>
                <a:cxn ang="0">
                  <a:pos x="3" y="2"/>
                </a:cxn>
                <a:cxn ang="0">
                  <a:pos x="5" y="2"/>
                </a:cxn>
                <a:cxn ang="0">
                  <a:pos x="0" y="1"/>
                </a:cxn>
              </a:cxnLst>
              <a:rect l="0" t="0" r="r" b="b"/>
              <a:pathLst>
                <a:path w="5" h="2">
                  <a:moveTo>
                    <a:pt x="0" y="1"/>
                  </a:moveTo>
                  <a:cubicBezTo>
                    <a:pt x="0" y="1"/>
                    <a:pt x="1" y="1"/>
                    <a:pt x="1" y="1"/>
                  </a:cubicBezTo>
                  <a:cubicBezTo>
                    <a:pt x="1" y="1"/>
                    <a:pt x="4" y="1"/>
                    <a:pt x="3" y="2"/>
                  </a:cubicBezTo>
                  <a:cubicBezTo>
                    <a:pt x="4" y="2"/>
                    <a:pt x="5" y="2"/>
                    <a:pt x="5" y="2"/>
                  </a:cubicBezTo>
                  <a:cubicBezTo>
                    <a:pt x="4" y="2"/>
                    <a:pt x="1" y="0"/>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59" name="Freeform 1481"/>
            <p:cNvSpPr>
              <a:spLocks/>
            </p:cNvSpPr>
            <p:nvPr userDrawn="1"/>
          </p:nvSpPr>
          <p:spPr bwMode="auto">
            <a:xfrm>
              <a:off x="289" y="383"/>
              <a:ext cx="10" cy="4"/>
            </a:xfrm>
            <a:custGeom>
              <a:avLst/>
              <a:gdLst/>
              <a:ahLst/>
              <a:cxnLst>
                <a:cxn ang="0">
                  <a:pos x="0" y="2"/>
                </a:cxn>
                <a:cxn ang="0">
                  <a:pos x="1" y="1"/>
                </a:cxn>
                <a:cxn ang="0">
                  <a:pos x="1" y="1"/>
                </a:cxn>
                <a:cxn ang="0">
                  <a:pos x="1" y="1"/>
                </a:cxn>
                <a:cxn ang="0">
                  <a:pos x="2" y="1"/>
                </a:cxn>
                <a:cxn ang="0">
                  <a:pos x="3" y="2"/>
                </a:cxn>
                <a:cxn ang="0">
                  <a:pos x="3" y="2"/>
                </a:cxn>
                <a:cxn ang="0">
                  <a:pos x="3" y="2"/>
                </a:cxn>
                <a:cxn ang="0">
                  <a:pos x="3" y="2"/>
                </a:cxn>
                <a:cxn ang="0">
                  <a:pos x="3" y="3"/>
                </a:cxn>
                <a:cxn ang="0">
                  <a:pos x="4" y="3"/>
                </a:cxn>
                <a:cxn ang="0">
                  <a:pos x="5" y="2"/>
                </a:cxn>
                <a:cxn ang="0">
                  <a:pos x="5" y="2"/>
                </a:cxn>
                <a:cxn ang="0">
                  <a:pos x="5" y="2"/>
                </a:cxn>
                <a:cxn ang="0">
                  <a:pos x="1" y="0"/>
                </a:cxn>
                <a:cxn ang="0">
                  <a:pos x="0" y="1"/>
                </a:cxn>
                <a:cxn ang="0">
                  <a:pos x="0" y="2"/>
                </a:cxn>
                <a:cxn ang="0">
                  <a:pos x="0" y="1"/>
                </a:cxn>
                <a:cxn ang="0">
                  <a:pos x="1" y="1"/>
                </a:cxn>
                <a:cxn ang="0">
                  <a:pos x="5" y="2"/>
                </a:cxn>
                <a:cxn ang="0">
                  <a:pos x="5" y="2"/>
                </a:cxn>
                <a:cxn ang="0">
                  <a:pos x="5" y="2"/>
                </a:cxn>
                <a:cxn ang="0">
                  <a:pos x="4" y="2"/>
                </a:cxn>
                <a:cxn ang="0">
                  <a:pos x="3" y="2"/>
                </a:cxn>
                <a:cxn ang="0">
                  <a:pos x="3" y="2"/>
                </a:cxn>
                <a:cxn ang="0">
                  <a:pos x="4" y="2"/>
                </a:cxn>
                <a:cxn ang="0">
                  <a:pos x="4" y="2"/>
                </a:cxn>
                <a:cxn ang="0">
                  <a:pos x="3" y="2"/>
                </a:cxn>
                <a:cxn ang="0">
                  <a:pos x="2" y="1"/>
                </a:cxn>
                <a:cxn ang="0">
                  <a:pos x="2" y="1"/>
                </a:cxn>
                <a:cxn ang="0">
                  <a:pos x="2" y="1"/>
                </a:cxn>
                <a:cxn ang="0">
                  <a:pos x="2" y="1"/>
                </a:cxn>
                <a:cxn ang="0">
                  <a:pos x="1" y="1"/>
                </a:cxn>
                <a:cxn ang="0">
                  <a:pos x="0" y="1"/>
                </a:cxn>
                <a:cxn ang="0">
                  <a:pos x="0" y="1"/>
                </a:cxn>
                <a:cxn ang="0">
                  <a:pos x="0" y="2"/>
                </a:cxn>
              </a:cxnLst>
              <a:rect l="0" t="0" r="r" b="b"/>
              <a:pathLst>
                <a:path w="5" h="3">
                  <a:moveTo>
                    <a:pt x="0" y="2"/>
                  </a:moveTo>
                  <a:cubicBezTo>
                    <a:pt x="0" y="1"/>
                    <a:pt x="1" y="1"/>
                    <a:pt x="1" y="1"/>
                  </a:cubicBezTo>
                  <a:cubicBezTo>
                    <a:pt x="1" y="1"/>
                    <a:pt x="1" y="1"/>
                    <a:pt x="1" y="1"/>
                  </a:cubicBezTo>
                  <a:cubicBezTo>
                    <a:pt x="1" y="1"/>
                    <a:pt x="1" y="1"/>
                    <a:pt x="1" y="1"/>
                  </a:cubicBezTo>
                  <a:cubicBezTo>
                    <a:pt x="2" y="1"/>
                    <a:pt x="2" y="1"/>
                    <a:pt x="2" y="1"/>
                  </a:cubicBezTo>
                  <a:cubicBezTo>
                    <a:pt x="3" y="2"/>
                    <a:pt x="3" y="2"/>
                    <a:pt x="3" y="2"/>
                  </a:cubicBezTo>
                  <a:cubicBezTo>
                    <a:pt x="3" y="2"/>
                    <a:pt x="3" y="2"/>
                    <a:pt x="3" y="2"/>
                  </a:cubicBezTo>
                  <a:cubicBezTo>
                    <a:pt x="3" y="2"/>
                    <a:pt x="3" y="2"/>
                    <a:pt x="3" y="2"/>
                  </a:cubicBezTo>
                  <a:cubicBezTo>
                    <a:pt x="3" y="2"/>
                    <a:pt x="3" y="2"/>
                    <a:pt x="3" y="2"/>
                  </a:cubicBezTo>
                  <a:cubicBezTo>
                    <a:pt x="3" y="3"/>
                    <a:pt x="3" y="3"/>
                    <a:pt x="3" y="3"/>
                  </a:cubicBezTo>
                  <a:cubicBezTo>
                    <a:pt x="4" y="3"/>
                    <a:pt x="4" y="3"/>
                    <a:pt x="4" y="3"/>
                  </a:cubicBezTo>
                  <a:cubicBezTo>
                    <a:pt x="4" y="3"/>
                    <a:pt x="5" y="3"/>
                    <a:pt x="5" y="2"/>
                  </a:cubicBezTo>
                  <a:cubicBezTo>
                    <a:pt x="5" y="2"/>
                    <a:pt x="5" y="2"/>
                    <a:pt x="5" y="2"/>
                  </a:cubicBezTo>
                  <a:cubicBezTo>
                    <a:pt x="5" y="2"/>
                    <a:pt x="5" y="2"/>
                    <a:pt x="5" y="2"/>
                  </a:cubicBezTo>
                  <a:cubicBezTo>
                    <a:pt x="5" y="2"/>
                    <a:pt x="3" y="0"/>
                    <a:pt x="1" y="0"/>
                  </a:cubicBezTo>
                  <a:cubicBezTo>
                    <a:pt x="1" y="0"/>
                    <a:pt x="0" y="1"/>
                    <a:pt x="0" y="1"/>
                  </a:cubicBezTo>
                  <a:cubicBezTo>
                    <a:pt x="0" y="2"/>
                    <a:pt x="0" y="2"/>
                    <a:pt x="0" y="2"/>
                  </a:cubicBezTo>
                  <a:cubicBezTo>
                    <a:pt x="0" y="1"/>
                    <a:pt x="0" y="1"/>
                    <a:pt x="0" y="1"/>
                  </a:cubicBezTo>
                  <a:cubicBezTo>
                    <a:pt x="0" y="1"/>
                    <a:pt x="1" y="1"/>
                    <a:pt x="1" y="1"/>
                  </a:cubicBezTo>
                  <a:cubicBezTo>
                    <a:pt x="2" y="1"/>
                    <a:pt x="4" y="2"/>
                    <a:pt x="5" y="2"/>
                  </a:cubicBezTo>
                  <a:cubicBezTo>
                    <a:pt x="5" y="2"/>
                    <a:pt x="5" y="2"/>
                    <a:pt x="5" y="2"/>
                  </a:cubicBezTo>
                  <a:cubicBezTo>
                    <a:pt x="5" y="2"/>
                    <a:pt x="5" y="2"/>
                    <a:pt x="5" y="2"/>
                  </a:cubicBezTo>
                  <a:cubicBezTo>
                    <a:pt x="5" y="2"/>
                    <a:pt x="4" y="2"/>
                    <a:pt x="4" y="2"/>
                  </a:cubicBezTo>
                  <a:cubicBezTo>
                    <a:pt x="3" y="2"/>
                    <a:pt x="3" y="2"/>
                    <a:pt x="3" y="2"/>
                  </a:cubicBezTo>
                  <a:cubicBezTo>
                    <a:pt x="3" y="2"/>
                    <a:pt x="3" y="2"/>
                    <a:pt x="3" y="2"/>
                  </a:cubicBezTo>
                  <a:cubicBezTo>
                    <a:pt x="4" y="2"/>
                    <a:pt x="4" y="2"/>
                    <a:pt x="4" y="2"/>
                  </a:cubicBezTo>
                  <a:cubicBezTo>
                    <a:pt x="4" y="2"/>
                    <a:pt x="4" y="2"/>
                    <a:pt x="4" y="2"/>
                  </a:cubicBezTo>
                  <a:cubicBezTo>
                    <a:pt x="3" y="2"/>
                    <a:pt x="3" y="2"/>
                    <a:pt x="3" y="2"/>
                  </a:cubicBezTo>
                  <a:cubicBezTo>
                    <a:pt x="3" y="1"/>
                    <a:pt x="3" y="1"/>
                    <a:pt x="2" y="1"/>
                  </a:cubicBezTo>
                  <a:cubicBezTo>
                    <a:pt x="2" y="1"/>
                    <a:pt x="2" y="1"/>
                    <a:pt x="2" y="1"/>
                  </a:cubicBezTo>
                  <a:cubicBezTo>
                    <a:pt x="2" y="1"/>
                    <a:pt x="2" y="1"/>
                    <a:pt x="2" y="1"/>
                  </a:cubicBezTo>
                  <a:cubicBezTo>
                    <a:pt x="2" y="1"/>
                    <a:pt x="2" y="1"/>
                    <a:pt x="2" y="1"/>
                  </a:cubicBezTo>
                  <a:cubicBezTo>
                    <a:pt x="1" y="1"/>
                    <a:pt x="1" y="1"/>
                    <a:pt x="1" y="1"/>
                  </a:cubicBezTo>
                  <a:cubicBezTo>
                    <a:pt x="1" y="1"/>
                    <a:pt x="0" y="1"/>
                    <a:pt x="0" y="1"/>
                  </a:cubicBezTo>
                  <a:cubicBezTo>
                    <a:pt x="0" y="1"/>
                    <a:pt x="0" y="1"/>
                    <a:pt x="0" y="1"/>
                  </a:cubicBezTo>
                  <a:cubicBezTo>
                    <a:pt x="0" y="2"/>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0" name="Freeform 1482"/>
            <p:cNvSpPr>
              <a:spLocks/>
            </p:cNvSpPr>
            <p:nvPr userDrawn="1"/>
          </p:nvSpPr>
          <p:spPr bwMode="auto">
            <a:xfrm>
              <a:off x="299" y="387"/>
              <a:ext cx="6" cy="2"/>
            </a:xfrm>
            <a:custGeom>
              <a:avLst/>
              <a:gdLst/>
              <a:ahLst/>
              <a:cxnLst>
                <a:cxn ang="0">
                  <a:pos x="0" y="1"/>
                </a:cxn>
                <a:cxn ang="0">
                  <a:pos x="2" y="1"/>
                </a:cxn>
                <a:cxn ang="0">
                  <a:pos x="3" y="1"/>
                </a:cxn>
                <a:cxn ang="0">
                  <a:pos x="1" y="0"/>
                </a:cxn>
                <a:cxn ang="0">
                  <a:pos x="1" y="1"/>
                </a:cxn>
                <a:cxn ang="0">
                  <a:pos x="0" y="1"/>
                </a:cxn>
              </a:cxnLst>
              <a:rect l="0" t="0" r="r" b="b"/>
              <a:pathLst>
                <a:path w="3" h="1">
                  <a:moveTo>
                    <a:pt x="0" y="1"/>
                  </a:moveTo>
                  <a:cubicBezTo>
                    <a:pt x="1" y="1"/>
                    <a:pt x="1" y="1"/>
                    <a:pt x="2" y="1"/>
                  </a:cubicBezTo>
                  <a:cubicBezTo>
                    <a:pt x="2" y="1"/>
                    <a:pt x="2" y="1"/>
                    <a:pt x="3" y="1"/>
                  </a:cubicBezTo>
                  <a:cubicBezTo>
                    <a:pt x="3" y="0"/>
                    <a:pt x="2" y="0"/>
                    <a:pt x="1" y="0"/>
                  </a:cubicBezTo>
                  <a:cubicBezTo>
                    <a:pt x="1" y="1"/>
                    <a:pt x="1" y="1"/>
                    <a:pt x="1" y="1"/>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1" name="Freeform 1483"/>
            <p:cNvSpPr>
              <a:spLocks/>
            </p:cNvSpPr>
            <p:nvPr userDrawn="1"/>
          </p:nvSpPr>
          <p:spPr bwMode="auto">
            <a:xfrm>
              <a:off x="299" y="387"/>
              <a:ext cx="6" cy="4"/>
            </a:xfrm>
            <a:custGeom>
              <a:avLst/>
              <a:gdLst/>
              <a:ahLst/>
              <a:cxnLst>
                <a:cxn ang="0">
                  <a:pos x="0" y="1"/>
                </a:cxn>
                <a:cxn ang="0">
                  <a:pos x="2" y="2"/>
                </a:cxn>
                <a:cxn ang="0">
                  <a:pos x="2" y="2"/>
                </a:cxn>
                <a:cxn ang="0">
                  <a:pos x="3" y="1"/>
                </a:cxn>
                <a:cxn ang="0">
                  <a:pos x="3" y="1"/>
                </a:cxn>
                <a:cxn ang="0">
                  <a:pos x="3" y="1"/>
                </a:cxn>
                <a:cxn ang="0">
                  <a:pos x="3" y="1"/>
                </a:cxn>
                <a:cxn ang="0">
                  <a:pos x="2" y="0"/>
                </a:cxn>
                <a:cxn ang="0">
                  <a:pos x="1" y="0"/>
                </a:cxn>
                <a:cxn ang="0">
                  <a:pos x="0" y="0"/>
                </a:cxn>
                <a:cxn ang="0">
                  <a:pos x="0" y="1"/>
                </a:cxn>
                <a:cxn ang="0">
                  <a:pos x="1" y="1"/>
                </a:cxn>
                <a:cxn ang="0">
                  <a:pos x="1" y="1"/>
                </a:cxn>
                <a:cxn ang="0">
                  <a:pos x="1" y="1"/>
                </a:cxn>
                <a:cxn ang="0">
                  <a:pos x="0" y="1"/>
                </a:cxn>
                <a:cxn ang="0">
                  <a:pos x="0" y="1"/>
                </a:cxn>
                <a:cxn ang="0">
                  <a:pos x="0" y="1"/>
                </a:cxn>
                <a:cxn ang="0">
                  <a:pos x="1" y="1"/>
                </a:cxn>
                <a:cxn ang="0">
                  <a:pos x="2" y="1"/>
                </a:cxn>
                <a:cxn ang="0">
                  <a:pos x="1" y="1"/>
                </a:cxn>
                <a:cxn ang="0">
                  <a:pos x="1" y="0"/>
                </a:cxn>
                <a:cxn ang="0">
                  <a:pos x="1" y="0"/>
                </a:cxn>
                <a:cxn ang="0">
                  <a:pos x="1" y="1"/>
                </a:cxn>
                <a:cxn ang="0">
                  <a:pos x="2" y="1"/>
                </a:cxn>
                <a:cxn ang="0">
                  <a:pos x="3" y="1"/>
                </a:cxn>
                <a:cxn ang="0">
                  <a:pos x="3" y="1"/>
                </a:cxn>
                <a:cxn ang="0">
                  <a:pos x="3" y="1"/>
                </a:cxn>
                <a:cxn ang="0">
                  <a:pos x="3" y="1"/>
                </a:cxn>
                <a:cxn ang="0">
                  <a:pos x="2" y="1"/>
                </a:cxn>
                <a:cxn ang="0">
                  <a:pos x="2" y="1"/>
                </a:cxn>
                <a:cxn ang="0">
                  <a:pos x="2" y="1"/>
                </a:cxn>
                <a:cxn ang="0">
                  <a:pos x="0" y="1"/>
                </a:cxn>
                <a:cxn ang="0">
                  <a:pos x="0" y="1"/>
                </a:cxn>
                <a:cxn ang="0">
                  <a:pos x="0" y="1"/>
                </a:cxn>
              </a:cxnLst>
              <a:rect l="0" t="0" r="r" b="b"/>
              <a:pathLst>
                <a:path w="3" h="2">
                  <a:moveTo>
                    <a:pt x="0" y="1"/>
                  </a:moveTo>
                  <a:cubicBezTo>
                    <a:pt x="1" y="1"/>
                    <a:pt x="1" y="1"/>
                    <a:pt x="2" y="2"/>
                  </a:cubicBezTo>
                  <a:cubicBezTo>
                    <a:pt x="2" y="2"/>
                    <a:pt x="2" y="2"/>
                    <a:pt x="2" y="2"/>
                  </a:cubicBezTo>
                  <a:cubicBezTo>
                    <a:pt x="3" y="1"/>
                    <a:pt x="3" y="1"/>
                    <a:pt x="3" y="1"/>
                  </a:cubicBezTo>
                  <a:cubicBezTo>
                    <a:pt x="3" y="1"/>
                    <a:pt x="3" y="1"/>
                    <a:pt x="3" y="1"/>
                  </a:cubicBezTo>
                  <a:cubicBezTo>
                    <a:pt x="3" y="1"/>
                    <a:pt x="3" y="1"/>
                    <a:pt x="3" y="1"/>
                  </a:cubicBezTo>
                  <a:cubicBezTo>
                    <a:pt x="3" y="1"/>
                    <a:pt x="3" y="1"/>
                    <a:pt x="3" y="1"/>
                  </a:cubicBezTo>
                  <a:cubicBezTo>
                    <a:pt x="3" y="0"/>
                    <a:pt x="2" y="0"/>
                    <a:pt x="2" y="0"/>
                  </a:cubicBezTo>
                  <a:cubicBezTo>
                    <a:pt x="1" y="0"/>
                    <a:pt x="1" y="0"/>
                    <a:pt x="1" y="0"/>
                  </a:cubicBezTo>
                  <a:cubicBezTo>
                    <a:pt x="0" y="0"/>
                    <a:pt x="0" y="0"/>
                    <a:pt x="0" y="0"/>
                  </a:cubicBezTo>
                  <a:cubicBezTo>
                    <a:pt x="0" y="1"/>
                    <a:pt x="0" y="1"/>
                    <a:pt x="0"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cubicBezTo>
                    <a:pt x="0" y="1"/>
                    <a:pt x="0" y="1"/>
                    <a:pt x="0" y="1"/>
                  </a:cubicBezTo>
                  <a:cubicBezTo>
                    <a:pt x="1" y="1"/>
                    <a:pt x="1" y="1"/>
                    <a:pt x="1" y="1"/>
                  </a:cubicBezTo>
                  <a:cubicBezTo>
                    <a:pt x="2" y="1"/>
                    <a:pt x="2" y="1"/>
                    <a:pt x="2" y="1"/>
                  </a:cubicBezTo>
                  <a:cubicBezTo>
                    <a:pt x="1" y="1"/>
                    <a:pt x="1" y="1"/>
                    <a:pt x="1" y="1"/>
                  </a:cubicBezTo>
                  <a:cubicBezTo>
                    <a:pt x="1" y="0"/>
                    <a:pt x="1" y="0"/>
                    <a:pt x="1" y="0"/>
                  </a:cubicBezTo>
                  <a:cubicBezTo>
                    <a:pt x="1" y="0"/>
                    <a:pt x="1" y="0"/>
                    <a:pt x="1" y="0"/>
                  </a:cubicBezTo>
                  <a:cubicBezTo>
                    <a:pt x="1" y="1"/>
                    <a:pt x="1" y="1"/>
                    <a:pt x="1" y="1"/>
                  </a:cubicBezTo>
                  <a:cubicBezTo>
                    <a:pt x="2" y="1"/>
                    <a:pt x="2" y="1"/>
                    <a:pt x="2" y="1"/>
                  </a:cubicBezTo>
                  <a:cubicBezTo>
                    <a:pt x="2" y="1"/>
                    <a:pt x="3" y="1"/>
                    <a:pt x="3" y="1"/>
                  </a:cubicBezTo>
                  <a:cubicBezTo>
                    <a:pt x="3" y="1"/>
                    <a:pt x="3" y="1"/>
                    <a:pt x="3" y="1"/>
                  </a:cubicBezTo>
                  <a:cubicBezTo>
                    <a:pt x="3" y="1"/>
                    <a:pt x="3" y="1"/>
                    <a:pt x="3" y="1"/>
                  </a:cubicBezTo>
                  <a:cubicBezTo>
                    <a:pt x="3" y="1"/>
                    <a:pt x="3" y="1"/>
                    <a:pt x="3" y="1"/>
                  </a:cubicBezTo>
                  <a:cubicBezTo>
                    <a:pt x="2" y="1"/>
                    <a:pt x="2" y="1"/>
                    <a:pt x="2" y="1"/>
                  </a:cubicBezTo>
                  <a:cubicBezTo>
                    <a:pt x="2" y="1"/>
                    <a:pt x="2" y="1"/>
                    <a:pt x="2" y="1"/>
                  </a:cubicBezTo>
                  <a:cubicBezTo>
                    <a:pt x="2" y="1"/>
                    <a:pt x="2" y="1"/>
                    <a:pt x="2" y="1"/>
                  </a:cubicBezTo>
                  <a:cubicBezTo>
                    <a:pt x="1" y="1"/>
                    <a:pt x="1" y="1"/>
                    <a:pt x="0" y="1"/>
                  </a:cubicBezTo>
                  <a:cubicBezTo>
                    <a:pt x="0" y="1"/>
                    <a:pt x="0" y="1"/>
                    <a:pt x="0" y="1"/>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2" name="Freeform 1484"/>
            <p:cNvSpPr>
              <a:spLocks/>
            </p:cNvSpPr>
            <p:nvPr userDrawn="1"/>
          </p:nvSpPr>
          <p:spPr bwMode="auto">
            <a:xfrm>
              <a:off x="307" y="389"/>
              <a:ext cx="2" cy="4"/>
            </a:xfrm>
            <a:custGeom>
              <a:avLst/>
              <a:gdLst/>
              <a:ahLst/>
              <a:cxnLst>
                <a:cxn ang="0">
                  <a:pos x="0" y="0"/>
                </a:cxn>
                <a:cxn ang="0">
                  <a:pos x="1" y="0"/>
                </a:cxn>
                <a:cxn ang="0">
                  <a:pos x="0" y="0"/>
                </a:cxn>
              </a:cxnLst>
              <a:rect l="0" t="0" r="r" b="b"/>
              <a:pathLst>
                <a:path w="1">
                  <a:moveTo>
                    <a:pt x="0" y="0"/>
                  </a:moveTo>
                  <a:cubicBezTo>
                    <a:pt x="1" y="0"/>
                    <a:pt x="1" y="0"/>
                    <a:pt x="1"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3" name="Freeform 1485"/>
            <p:cNvSpPr>
              <a:spLocks/>
            </p:cNvSpPr>
            <p:nvPr userDrawn="1"/>
          </p:nvSpPr>
          <p:spPr bwMode="auto">
            <a:xfrm>
              <a:off x="307" y="389"/>
              <a:ext cx="2" cy="4"/>
            </a:xfrm>
            <a:custGeom>
              <a:avLst/>
              <a:gdLst/>
              <a:ahLst/>
              <a:cxnLst>
                <a:cxn ang="0">
                  <a:pos x="0"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0" y="0"/>
                  </a:lnTo>
                  <a:lnTo>
                    <a:pt x="0" y="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4" name="Freeform 1486"/>
            <p:cNvSpPr>
              <a:spLocks/>
            </p:cNvSpPr>
            <p:nvPr userDrawn="1"/>
          </p:nvSpPr>
          <p:spPr bwMode="auto">
            <a:xfrm>
              <a:off x="299" y="314"/>
              <a:ext cx="2" cy="6"/>
            </a:xfrm>
            <a:custGeom>
              <a:avLst/>
              <a:gdLst/>
              <a:ahLst/>
              <a:cxnLst>
                <a:cxn ang="0">
                  <a:pos x="0" y="2"/>
                </a:cxn>
                <a:cxn ang="0">
                  <a:pos x="0" y="2"/>
                </a:cxn>
              </a:cxnLst>
              <a:rect l="0" t="0" r="r" b="b"/>
              <a:pathLst>
                <a:path w="1" h="3">
                  <a:moveTo>
                    <a:pt x="0" y="2"/>
                  </a:moveTo>
                  <a:cubicBezTo>
                    <a:pt x="0" y="3"/>
                    <a:pt x="1" y="0"/>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5" name="Freeform 1487"/>
            <p:cNvSpPr>
              <a:spLocks/>
            </p:cNvSpPr>
            <p:nvPr userDrawn="1"/>
          </p:nvSpPr>
          <p:spPr bwMode="auto">
            <a:xfrm>
              <a:off x="299" y="316"/>
              <a:ext cx="2" cy="4"/>
            </a:xfrm>
            <a:custGeom>
              <a:avLst/>
              <a:gdLst/>
              <a:ahLst/>
              <a:cxnLst>
                <a:cxn ang="0">
                  <a:pos x="0" y="1"/>
                </a:cxn>
                <a:cxn ang="0">
                  <a:pos x="0" y="1"/>
                </a:cxn>
                <a:cxn ang="0">
                  <a:pos x="1" y="0"/>
                </a:cxn>
                <a:cxn ang="0">
                  <a:pos x="1" y="0"/>
                </a:cxn>
                <a:cxn ang="0">
                  <a:pos x="0" y="0"/>
                </a:cxn>
                <a:cxn ang="0">
                  <a:pos x="0" y="0"/>
                </a:cxn>
                <a:cxn ang="0">
                  <a:pos x="0" y="1"/>
                </a:cxn>
                <a:cxn ang="0">
                  <a:pos x="0" y="1"/>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Lst>
              <a:rect l="0" t="0" r="r" b="b"/>
              <a:pathLst>
                <a:path w="1" h="1">
                  <a:moveTo>
                    <a:pt x="0" y="1"/>
                  </a:moveTo>
                  <a:cubicBezTo>
                    <a:pt x="0" y="1"/>
                    <a:pt x="0" y="1"/>
                    <a:pt x="0" y="1"/>
                  </a:cubicBezTo>
                  <a:cubicBezTo>
                    <a:pt x="1" y="1"/>
                    <a:pt x="1" y="1"/>
                    <a:pt x="1" y="0"/>
                  </a:cubicBezTo>
                  <a:cubicBezTo>
                    <a:pt x="1" y="0"/>
                    <a:pt x="1" y="0"/>
                    <a:pt x="1" y="0"/>
                  </a:cubicBezTo>
                  <a:cubicBezTo>
                    <a:pt x="0" y="0"/>
                    <a:pt x="0" y="0"/>
                    <a:pt x="0" y="0"/>
                  </a:cubicBezTo>
                  <a:cubicBezTo>
                    <a:pt x="0" y="0"/>
                    <a:pt x="0" y="0"/>
                    <a:pt x="0" y="0"/>
                  </a:cubicBezTo>
                  <a:cubicBezTo>
                    <a:pt x="0" y="1"/>
                    <a:pt x="0" y="1"/>
                    <a:pt x="0" y="1"/>
                  </a:cubicBezTo>
                  <a:cubicBezTo>
                    <a:pt x="0" y="1"/>
                    <a:pt x="0" y="1"/>
                    <a:pt x="0" y="1"/>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0"/>
                    <a:pt x="0" y="0"/>
                    <a:pt x="0" y="0"/>
                  </a:cubicBezTo>
                  <a:cubicBezTo>
                    <a:pt x="0" y="0"/>
                    <a:pt x="0" y="0"/>
                    <a:pt x="0" y="0"/>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6" name="Freeform 1488"/>
            <p:cNvSpPr>
              <a:spLocks/>
            </p:cNvSpPr>
            <p:nvPr userDrawn="1"/>
          </p:nvSpPr>
          <p:spPr bwMode="auto">
            <a:xfrm>
              <a:off x="297" y="302"/>
              <a:ext cx="8" cy="8"/>
            </a:xfrm>
            <a:custGeom>
              <a:avLst/>
              <a:gdLst/>
              <a:ahLst/>
              <a:cxnLst>
                <a:cxn ang="0">
                  <a:pos x="2" y="1"/>
                </a:cxn>
                <a:cxn ang="0">
                  <a:pos x="2" y="1"/>
                </a:cxn>
              </a:cxnLst>
              <a:rect l="0" t="0" r="r" b="b"/>
              <a:pathLst>
                <a:path w="4" h="4">
                  <a:moveTo>
                    <a:pt x="2" y="1"/>
                  </a:moveTo>
                  <a:cubicBezTo>
                    <a:pt x="0" y="4"/>
                    <a:pt x="4" y="0"/>
                    <a:pt x="2"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7" name="Freeform 1489"/>
            <p:cNvSpPr>
              <a:spLocks/>
            </p:cNvSpPr>
            <p:nvPr userDrawn="1"/>
          </p:nvSpPr>
          <p:spPr bwMode="auto">
            <a:xfrm>
              <a:off x="299" y="304"/>
              <a:ext cx="4" cy="2"/>
            </a:xfrm>
            <a:custGeom>
              <a:avLst/>
              <a:gdLst/>
              <a:ahLst/>
              <a:cxnLst>
                <a:cxn ang="0">
                  <a:pos x="0" y="0"/>
                </a:cxn>
                <a:cxn ang="0">
                  <a:pos x="0" y="1"/>
                </a:cxn>
                <a:cxn ang="0">
                  <a:pos x="0" y="1"/>
                </a:cxn>
                <a:cxn ang="0">
                  <a:pos x="0" y="1"/>
                </a:cxn>
                <a:cxn ang="0">
                  <a:pos x="1" y="1"/>
                </a:cxn>
                <a:cxn ang="0">
                  <a:pos x="2" y="0"/>
                </a:cxn>
                <a:cxn ang="0">
                  <a:pos x="2" y="0"/>
                </a:cxn>
                <a:cxn ang="0">
                  <a:pos x="1"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1"/>
                </a:cxn>
                <a:cxn ang="0">
                  <a:pos x="0" y="1"/>
                </a:cxn>
                <a:cxn ang="0">
                  <a:pos x="1" y="1"/>
                </a:cxn>
                <a:cxn ang="0">
                  <a:pos x="0" y="1"/>
                </a:cxn>
                <a:cxn ang="0">
                  <a:pos x="0" y="1"/>
                </a:cxn>
                <a:cxn ang="0">
                  <a:pos x="1" y="1"/>
                </a:cxn>
                <a:cxn ang="0">
                  <a:pos x="0" y="1"/>
                </a:cxn>
                <a:cxn ang="0">
                  <a:pos x="1" y="1"/>
                </a:cxn>
                <a:cxn ang="0">
                  <a:pos x="1" y="1"/>
                </a:cxn>
                <a:cxn ang="0">
                  <a:pos x="0" y="1"/>
                </a:cxn>
                <a:cxn ang="0">
                  <a:pos x="1" y="1"/>
                </a:cxn>
                <a:cxn ang="0">
                  <a:pos x="1" y="1"/>
                </a:cxn>
                <a:cxn ang="0">
                  <a:pos x="1" y="0"/>
                </a:cxn>
                <a:cxn ang="0">
                  <a:pos x="1" y="0"/>
                </a:cxn>
                <a:cxn ang="0">
                  <a:pos x="0" y="0"/>
                </a:cxn>
              </a:cxnLst>
              <a:rect l="0" t="0" r="r" b="b"/>
              <a:pathLst>
                <a:path w="2" h="1">
                  <a:moveTo>
                    <a:pt x="0" y="0"/>
                  </a:moveTo>
                  <a:cubicBezTo>
                    <a:pt x="0" y="0"/>
                    <a:pt x="0" y="0"/>
                    <a:pt x="0" y="1"/>
                  </a:cubicBezTo>
                  <a:cubicBezTo>
                    <a:pt x="0" y="1"/>
                    <a:pt x="0" y="1"/>
                    <a:pt x="0" y="1"/>
                  </a:cubicBezTo>
                  <a:cubicBezTo>
                    <a:pt x="0" y="1"/>
                    <a:pt x="0" y="1"/>
                    <a:pt x="0" y="1"/>
                  </a:cubicBezTo>
                  <a:cubicBezTo>
                    <a:pt x="1" y="1"/>
                    <a:pt x="1" y="1"/>
                    <a:pt x="1" y="1"/>
                  </a:cubicBezTo>
                  <a:cubicBezTo>
                    <a:pt x="2" y="0"/>
                    <a:pt x="2" y="0"/>
                    <a:pt x="2" y="0"/>
                  </a:cubicBezTo>
                  <a:cubicBezTo>
                    <a:pt x="2" y="0"/>
                    <a:pt x="2" y="0"/>
                    <a:pt x="2" y="0"/>
                  </a:cubicBezTo>
                  <a:cubicBezTo>
                    <a:pt x="1" y="0"/>
                    <a:pt x="1" y="0"/>
                    <a:pt x="1" y="0"/>
                  </a:cubicBezTo>
                  <a:cubicBezTo>
                    <a:pt x="0" y="0"/>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1"/>
                    <a:pt x="0" y="1"/>
                    <a:pt x="0" y="1"/>
                  </a:cubicBezTo>
                  <a:cubicBezTo>
                    <a:pt x="0" y="1"/>
                    <a:pt x="0" y="1"/>
                    <a:pt x="0" y="1"/>
                  </a:cubicBezTo>
                  <a:cubicBezTo>
                    <a:pt x="1" y="1"/>
                    <a:pt x="1" y="1"/>
                    <a:pt x="1" y="1"/>
                  </a:cubicBezTo>
                  <a:cubicBezTo>
                    <a:pt x="0" y="1"/>
                    <a:pt x="0" y="1"/>
                    <a:pt x="0" y="1"/>
                  </a:cubicBezTo>
                  <a:cubicBezTo>
                    <a:pt x="0" y="1"/>
                    <a:pt x="0" y="1"/>
                    <a:pt x="0" y="1"/>
                  </a:cubicBezTo>
                  <a:cubicBezTo>
                    <a:pt x="1" y="1"/>
                    <a:pt x="1" y="1"/>
                    <a:pt x="1" y="1"/>
                  </a:cubicBezTo>
                  <a:cubicBezTo>
                    <a:pt x="0" y="1"/>
                    <a:pt x="0" y="1"/>
                    <a:pt x="0" y="1"/>
                  </a:cubicBezTo>
                  <a:cubicBezTo>
                    <a:pt x="1" y="1"/>
                    <a:pt x="1" y="1"/>
                    <a:pt x="1" y="1"/>
                  </a:cubicBezTo>
                  <a:cubicBezTo>
                    <a:pt x="1" y="1"/>
                    <a:pt x="1" y="1"/>
                    <a:pt x="1" y="1"/>
                  </a:cubicBezTo>
                  <a:cubicBezTo>
                    <a:pt x="0" y="1"/>
                    <a:pt x="0" y="1"/>
                    <a:pt x="0" y="1"/>
                  </a:cubicBezTo>
                  <a:cubicBezTo>
                    <a:pt x="1" y="1"/>
                    <a:pt x="1" y="1"/>
                    <a:pt x="1" y="1"/>
                  </a:cubicBezTo>
                  <a:cubicBezTo>
                    <a:pt x="1" y="1"/>
                    <a:pt x="1" y="1"/>
                    <a:pt x="1" y="1"/>
                  </a:cubicBezTo>
                  <a:cubicBezTo>
                    <a:pt x="1" y="1"/>
                    <a:pt x="1" y="0"/>
                    <a:pt x="1" y="0"/>
                  </a:cubicBezTo>
                  <a:cubicBezTo>
                    <a:pt x="1" y="0"/>
                    <a:pt x="1" y="0"/>
                    <a:pt x="1"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8" name="Freeform 1490"/>
            <p:cNvSpPr>
              <a:spLocks/>
            </p:cNvSpPr>
            <p:nvPr userDrawn="1"/>
          </p:nvSpPr>
          <p:spPr bwMode="auto">
            <a:xfrm>
              <a:off x="293" y="300"/>
              <a:ext cx="4" cy="4"/>
            </a:xfrm>
            <a:custGeom>
              <a:avLst/>
              <a:gdLst/>
              <a:ahLst/>
              <a:cxnLst>
                <a:cxn ang="0">
                  <a:pos x="0" y="0"/>
                </a:cxn>
                <a:cxn ang="0">
                  <a:pos x="1" y="1"/>
                </a:cxn>
                <a:cxn ang="0">
                  <a:pos x="1" y="0"/>
                </a:cxn>
                <a:cxn ang="0">
                  <a:pos x="0" y="0"/>
                </a:cxn>
              </a:cxnLst>
              <a:rect l="0" t="0" r="r" b="b"/>
              <a:pathLst>
                <a:path w="1" h="1">
                  <a:moveTo>
                    <a:pt x="0" y="0"/>
                  </a:moveTo>
                  <a:cubicBezTo>
                    <a:pt x="1" y="1"/>
                    <a:pt x="1" y="1"/>
                    <a:pt x="1" y="1"/>
                  </a:cubicBezTo>
                  <a:cubicBezTo>
                    <a:pt x="1" y="0"/>
                    <a:pt x="1" y="0"/>
                    <a:pt x="1" y="0"/>
                  </a:cubicBezTo>
                  <a:cubicBezTo>
                    <a:pt x="0" y="0"/>
                    <a:pt x="0" y="0"/>
                    <a:pt x="0" y="0"/>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69" name="Freeform 1491"/>
            <p:cNvSpPr>
              <a:spLocks/>
            </p:cNvSpPr>
            <p:nvPr userDrawn="1"/>
          </p:nvSpPr>
          <p:spPr bwMode="auto">
            <a:xfrm>
              <a:off x="293" y="298"/>
              <a:ext cx="4" cy="4"/>
            </a:xfrm>
            <a:custGeom>
              <a:avLst/>
              <a:gdLst/>
              <a:ahLst/>
              <a:cxnLst>
                <a:cxn ang="0">
                  <a:pos x="0" y="2"/>
                </a:cxn>
                <a:cxn ang="0">
                  <a:pos x="0" y="2"/>
                </a:cxn>
                <a:cxn ang="0">
                  <a:pos x="1" y="2"/>
                </a:cxn>
                <a:cxn ang="0">
                  <a:pos x="1" y="2"/>
                </a:cxn>
                <a:cxn ang="0">
                  <a:pos x="1" y="1"/>
                </a:cxn>
                <a:cxn ang="0">
                  <a:pos x="1" y="1"/>
                </a:cxn>
                <a:cxn ang="0">
                  <a:pos x="1" y="0"/>
                </a:cxn>
                <a:cxn ang="0">
                  <a:pos x="0" y="1"/>
                </a:cxn>
                <a:cxn ang="0">
                  <a:pos x="0" y="1"/>
                </a:cxn>
                <a:cxn ang="0">
                  <a:pos x="0" y="2"/>
                </a:cxn>
                <a:cxn ang="0">
                  <a:pos x="0" y="2"/>
                </a:cxn>
                <a:cxn ang="0">
                  <a:pos x="1" y="1"/>
                </a:cxn>
                <a:cxn ang="0">
                  <a:pos x="1" y="1"/>
                </a:cxn>
                <a:cxn ang="0">
                  <a:pos x="1" y="1"/>
                </a:cxn>
                <a:cxn ang="0">
                  <a:pos x="1" y="1"/>
                </a:cxn>
                <a:cxn ang="0">
                  <a:pos x="0" y="2"/>
                </a:cxn>
                <a:cxn ang="0">
                  <a:pos x="1" y="2"/>
                </a:cxn>
                <a:cxn ang="0">
                  <a:pos x="1" y="2"/>
                </a:cxn>
                <a:cxn ang="0">
                  <a:pos x="0" y="1"/>
                </a:cxn>
                <a:cxn ang="0">
                  <a:pos x="0" y="1"/>
                </a:cxn>
                <a:cxn ang="0">
                  <a:pos x="0" y="2"/>
                </a:cxn>
              </a:cxnLst>
              <a:rect l="0" t="0" r="r" b="b"/>
              <a:pathLst>
                <a:path w="1" h="2">
                  <a:moveTo>
                    <a:pt x="0" y="2"/>
                  </a:moveTo>
                  <a:cubicBezTo>
                    <a:pt x="0" y="2"/>
                    <a:pt x="0" y="2"/>
                    <a:pt x="0" y="2"/>
                  </a:cubicBezTo>
                  <a:cubicBezTo>
                    <a:pt x="1" y="2"/>
                    <a:pt x="1" y="2"/>
                    <a:pt x="1" y="2"/>
                  </a:cubicBezTo>
                  <a:cubicBezTo>
                    <a:pt x="1" y="2"/>
                    <a:pt x="1" y="2"/>
                    <a:pt x="1" y="2"/>
                  </a:cubicBezTo>
                  <a:cubicBezTo>
                    <a:pt x="1" y="2"/>
                    <a:pt x="1" y="1"/>
                    <a:pt x="1" y="1"/>
                  </a:cubicBezTo>
                  <a:cubicBezTo>
                    <a:pt x="1" y="1"/>
                    <a:pt x="1" y="1"/>
                    <a:pt x="1" y="1"/>
                  </a:cubicBezTo>
                  <a:cubicBezTo>
                    <a:pt x="1" y="0"/>
                    <a:pt x="1" y="0"/>
                    <a:pt x="1" y="0"/>
                  </a:cubicBezTo>
                  <a:cubicBezTo>
                    <a:pt x="0" y="1"/>
                    <a:pt x="0" y="1"/>
                    <a:pt x="0" y="1"/>
                  </a:cubicBezTo>
                  <a:cubicBezTo>
                    <a:pt x="0" y="1"/>
                    <a:pt x="0" y="1"/>
                    <a:pt x="0" y="1"/>
                  </a:cubicBezTo>
                  <a:cubicBezTo>
                    <a:pt x="0" y="2"/>
                    <a:pt x="0" y="2"/>
                    <a:pt x="0" y="2"/>
                  </a:cubicBezTo>
                  <a:cubicBezTo>
                    <a:pt x="0" y="2"/>
                    <a:pt x="0" y="2"/>
                    <a:pt x="0" y="2"/>
                  </a:cubicBezTo>
                  <a:cubicBezTo>
                    <a:pt x="1" y="1"/>
                    <a:pt x="1" y="1"/>
                    <a:pt x="1" y="1"/>
                  </a:cubicBezTo>
                  <a:cubicBezTo>
                    <a:pt x="1" y="1"/>
                    <a:pt x="1" y="1"/>
                    <a:pt x="1" y="1"/>
                  </a:cubicBezTo>
                  <a:cubicBezTo>
                    <a:pt x="1" y="1"/>
                    <a:pt x="1" y="1"/>
                    <a:pt x="1" y="1"/>
                  </a:cubicBezTo>
                  <a:cubicBezTo>
                    <a:pt x="1" y="1"/>
                    <a:pt x="1" y="1"/>
                    <a:pt x="1" y="1"/>
                  </a:cubicBezTo>
                  <a:cubicBezTo>
                    <a:pt x="1" y="1"/>
                    <a:pt x="0" y="1"/>
                    <a:pt x="0" y="2"/>
                  </a:cubicBezTo>
                  <a:cubicBezTo>
                    <a:pt x="1" y="2"/>
                    <a:pt x="1" y="2"/>
                    <a:pt x="1" y="2"/>
                  </a:cubicBezTo>
                  <a:cubicBezTo>
                    <a:pt x="1" y="2"/>
                    <a:pt x="1" y="2"/>
                    <a:pt x="1" y="2"/>
                  </a:cubicBezTo>
                  <a:cubicBezTo>
                    <a:pt x="0" y="1"/>
                    <a:pt x="0" y="1"/>
                    <a:pt x="0" y="1"/>
                  </a:cubicBezTo>
                  <a:cubicBezTo>
                    <a:pt x="0" y="1"/>
                    <a:pt x="0" y="1"/>
                    <a:pt x="0" y="1"/>
                  </a:cubicBezTo>
                  <a:cubicBezTo>
                    <a:pt x="0" y="2"/>
                    <a:pt x="0" y="2"/>
                    <a:pt x="0" y="2"/>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0" name="Freeform 1492"/>
            <p:cNvSpPr>
              <a:spLocks/>
            </p:cNvSpPr>
            <p:nvPr userDrawn="1"/>
          </p:nvSpPr>
          <p:spPr bwMode="auto">
            <a:xfrm>
              <a:off x="297" y="284"/>
              <a:ext cx="6" cy="12"/>
            </a:xfrm>
            <a:custGeom>
              <a:avLst/>
              <a:gdLst/>
              <a:ahLst/>
              <a:cxnLst>
                <a:cxn ang="0">
                  <a:pos x="1" y="2"/>
                </a:cxn>
                <a:cxn ang="0">
                  <a:pos x="2" y="3"/>
                </a:cxn>
                <a:cxn ang="0">
                  <a:pos x="3" y="0"/>
                </a:cxn>
                <a:cxn ang="0">
                  <a:pos x="1" y="2"/>
                </a:cxn>
              </a:cxnLst>
              <a:rect l="0" t="0" r="r" b="b"/>
              <a:pathLst>
                <a:path w="3" h="6">
                  <a:moveTo>
                    <a:pt x="1" y="2"/>
                  </a:moveTo>
                  <a:cubicBezTo>
                    <a:pt x="1" y="3"/>
                    <a:pt x="0" y="6"/>
                    <a:pt x="2" y="3"/>
                  </a:cubicBezTo>
                  <a:cubicBezTo>
                    <a:pt x="3" y="2"/>
                    <a:pt x="2" y="1"/>
                    <a:pt x="3" y="0"/>
                  </a:cubicBezTo>
                  <a:cubicBezTo>
                    <a:pt x="2" y="0"/>
                    <a:pt x="2" y="1"/>
                    <a:pt x="1" y="2"/>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1" name="Freeform 1493"/>
            <p:cNvSpPr>
              <a:spLocks/>
            </p:cNvSpPr>
            <p:nvPr userDrawn="1"/>
          </p:nvSpPr>
          <p:spPr bwMode="auto">
            <a:xfrm>
              <a:off x="299" y="282"/>
              <a:ext cx="4" cy="10"/>
            </a:xfrm>
            <a:custGeom>
              <a:avLst/>
              <a:gdLst/>
              <a:ahLst/>
              <a:cxnLst>
                <a:cxn ang="0">
                  <a:pos x="0" y="3"/>
                </a:cxn>
                <a:cxn ang="0">
                  <a:pos x="0" y="5"/>
                </a:cxn>
                <a:cxn ang="0">
                  <a:pos x="0" y="5"/>
                </a:cxn>
                <a:cxn ang="0">
                  <a:pos x="0" y="5"/>
                </a:cxn>
                <a:cxn ang="0">
                  <a:pos x="1" y="5"/>
                </a:cxn>
                <a:cxn ang="0">
                  <a:pos x="1" y="4"/>
                </a:cxn>
                <a:cxn ang="0">
                  <a:pos x="2" y="3"/>
                </a:cxn>
                <a:cxn ang="0">
                  <a:pos x="2" y="1"/>
                </a:cxn>
                <a:cxn ang="0">
                  <a:pos x="2" y="1"/>
                </a:cxn>
                <a:cxn ang="0">
                  <a:pos x="2" y="0"/>
                </a:cxn>
                <a:cxn ang="0">
                  <a:pos x="2" y="0"/>
                </a:cxn>
                <a:cxn ang="0">
                  <a:pos x="0" y="2"/>
                </a:cxn>
                <a:cxn ang="0">
                  <a:pos x="0" y="3"/>
                </a:cxn>
                <a:cxn ang="0">
                  <a:pos x="1" y="3"/>
                </a:cxn>
                <a:cxn ang="0">
                  <a:pos x="2" y="1"/>
                </a:cxn>
                <a:cxn ang="0">
                  <a:pos x="2" y="1"/>
                </a:cxn>
                <a:cxn ang="0">
                  <a:pos x="1" y="1"/>
                </a:cxn>
                <a:cxn ang="0">
                  <a:pos x="1" y="1"/>
                </a:cxn>
                <a:cxn ang="0">
                  <a:pos x="2" y="3"/>
                </a:cxn>
                <a:cxn ang="0">
                  <a:pos x="1" y="4"/>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5"/>
                </a:cxn>
                <a:cxn ang="0">
                  <a:pos x="1" y="3"/>
                </a:cxn>
                <a:cxn ang="0">
                  <a:pos x="0" y="2"/>
                </a:cxn>
                <a:cxn ang="0">
                  <a:pos x="0" y="3"/>
                </a:cxn>
              </a:cxnLst>
              <a:rect l="0" t="0" r="r" b="b"/>
              <a:pathLst>
                <a:path w="2" h="5">
                  <a:moveTo>
                    <a:pt x="0" y="3"/>
                  </a:moveTo>
                  <a:cubicBezTo>
                    <a:pt x="0" y="3"/>
                    <a:pt x="0" y="4"/>
                    <a:pt x="0" y="5"/>
                  </a:cubicBezTo>
                  <a:cubicBezTo>
                    <a:pt x="0" y="5"/>
                    <a:pt x="0" y="5"/>
                    <a:pt x="0" y="5"/>
                  </a:cubicBezTo>
                  <a:cubicBezTo>
                    <a:pt x="0" y="5"/>
                    <a:pt x="0" y="5"/>
                    <a:pt x="0" y="5"/>
                  </a:cubicBezTo>
                  <a:cubicBezTo>
                    <a:pt x="1" y="5"/>
                    <a:pt x="1" y="5"/>
                    <a:pt x="1" y="5"/>
                  </a:cubicBezTo>
                  <a:cubicBezTo>
                    <a:pt x="1" y="5"/>
                    <a:pt x="1" y="5"/>
                    <a:pt x="1" y="4"/>
                  </a:cubicBezTo>
                  <a:cubicBezTo>
                    <a:pt x="2" y="4"/>
                    <a:pt x="2" y="3"/>
                    <a:pt x="2" y="3"/>
                  </a:cubicBezTo>
                  <a:cubicBezTo>
                    <a:pt x="2" y="2"/>
                    <a:pt x="2" y="2"/>
                    <a:pt x="2" y="1"/>
                  </a:cubicBezTo>
                  <a:cubicBezTo>
                    <a:pt x="2" y="1"/>
                    <a:pt x="2" y="1"/>
                    <a:pt x="2" y="1"/>
                  </a:cubicBezTo>
                  <a:cubicBezTo>
                    <a:pt x="2" y="0"/>
                    <a:pt x="2" y="0"/>
                    <a:pt x="2" y="0"/>
                  </a:cubicBezTo>
                  <a:cubicBezTo>
                    <a:pt x="2" y="0"/>
                    <a:pt x="2" y="0"/>
                    <a:pt x="2" y="0"/>
                  </a:cubicBezTo>
                  <a:cubicBezTo>
                    <a:pt x="1" y="1"/>
                    <a:pt x="1" y="2"/>
                    <a:pt x="0" y="2"/>
                  </a:cubicBezTo>
                  <a:cubicBezTo>
                    <a:pt x="0" y="3"/>
                    <a:pt x="0" y="3"/>
                    <a:pt x="0" y="3"/>
                  </a:cubicBezTo>
                  <a:cubicBezTo>
                    <a:pt x="1" y="3"/>
                    <a:pt x="1" y="3"/>
                    <a:pt x="1" y="3"/>
                  </a:cubicBezTo>
                  <a:cubicBezTo>
                    <a:pt x="1" y="2"/>
                    <a:pt x="1" y="1"/>
                    <a:pt x="2" y="1"/>
                  </a:cubicBezTo>
                  <a:cubicBezTo>
                    <a:pt x="2" y="1"/>
                    <a:pt x="2" y="1"/>
                    <a:pt x="2" y="1"/>
                  </a:cubicBezTo>
                  <a:cubicBezTo>
                    <a:pt x="1" y="1"/>
                    <a:pt x="1" y="1"/>
                    <a:pt x="1" y="1"/>
                  </a:cubicBezTo>
                  <a:cubicBezTo>
                    <a:pt x="1" y="1"/>
                    <a:pt x="1" y="1"/>
                    <a:pt x="1" y="1"/>
                  </a:cubicBezTo>
                  <a:cubicBezTo>
                    <a:pt x="1" y="2"/>
                    <a:pt x="2" y="2"/>
                    <a:pt x="2" y="3"/>
                  </a:cubicBezTo>
                  <a:cubicBezTo>
                    <a:pt x="2" y="3"/>
                    <a:pt x="1" y="3"/>
                    <a:pt x="1" y="4"/>
                  </a:cubicBezTo>
                  <a:cubicBezTo>
                    <a:pt x="1" y="4"/>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4"/>
                    <a:pt x="1" y="3"/>
                    <a:pt x="1" y="3"/>
                  </a:cubicBezTo>
                  <a:cubicBezTo>
                    <a:pt x="0" y="2"/>
                    <a:pt x="0" y="2"/>
                    <a:pt x="0" y="2"/>
                  </a:cubicBezTo>
                  <a:cubicBezTo>
                    <a:pt x="0" y="3"/>
                    <a:pt x="0" y="3"/>
                    <a:pt x="0" y="3"/>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2" name="Freeform 1494"/>
            <p:cNvSpPr>
              <a:spLocks/>
            </p:cNvSpPr>
            <p:nvPr userDrawn="1"/>
          </p:nvSpPr>
          <p:spPr bwMode="auto">
            <a:xfrm>
              <a:off x="293" y="288"/>
              <a:ext cx="4" cy="6"/>
            </a:xfrm>
            <a:custGeom>
              <a:avLst/>
              <a:gdLst/>
              <a:ahLst/>
              <a:cxnLst>
                <a:cxn ang="0">
                  <a:pos x="1" y="1"/>
                </a:cxn>
                <a:cxn ang="0">
                  <a:pos x="1" y="3"/>
                </a:cxn>
                <a:cxn ang="0">
                  <a:pos x="2" y="1"/>
                </a:cxn>
                <a:cxn ang="0">
                  <a:pos x="1" y="2"/>
                </a:cxn>
                <a:cxn ang="0">
                  <a:pos x="1" y="1"/>
                </a:cxn>
              </a:cxnLst>
              <a:rect l="0" t="0" r="r" b="b"/>
              <a:pathLst>
                <a:path w="2" h="3">
                  <a:moveTo>
                    <a:pt x="1" y="1"/>
                  </a:moveTo>
                  <a:cubicBezTo>
                    <a:pt x="0" y="1"/>
                    <a:pt x="1" y="2"/>
                    <a:pt x="1" y="3"/>
                  </a:cubicBezTo>
                  <a:cubicBezTo>
                    <a:pt x="2" y="3"/>
                    <a:pt x="2" y="2"/>
                    <a:pt x="2" y="1"/>
                  </a:cubicBezTo>
                  <a:cubicBezTo>
                    <a:pt x="2" y="2"/>
                    <a:pt x="2" y="2"/>
                    <a:pt x="1" y="2"/>
                  </a:cubicBezTo>
                  <a:cubicBezTo>
                    <a:pt x="2" y="2"/>
                    <a:pt x="2" y="0"/>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3" name="Freeform 1495"/>
            <p:cNvSpPr>
              <a:spLocks/>
            </p:cNvSpPr>
            <p:nvPr userDrawn="1"/>
          </p:nvSpPr>
          <p:spPr bwMode="auto">
            <a:xfrm>
              <a:off x="293" y="288"/>
              <a:ext cx="4" cy="6"/>
            </a:xfrm>
            <a:custGeom>
              <a:avLst/>
              <a:gdLst/>
              <a:ahLst/>
              <a:cxnLst>
                <a:cxn ang="0">
                  <a:pos x="0" y="1"/>
                </a:cxn>
                <a:cxn ang="0">
                  <a:pos x="0" y="1"/>
                </a:cxn>
                <a:cxn ang="0">
                  <a:pos x="1" y="3"/>
                </a:cxn>
                <a:cxn ang="0">
                  <a:pos x="1" y="3"/>
                </a:cxn>
                <a:cxn ang="0">
                  <a:pos x="2" y="2"/>
                </a:cxn>
                <a:cxn ang="0">
                  <a:pos x="2" y="1"/>
                </a:cxn>
                <a:cxn ang="0">
                  <a:pos x="2" y="1"/>
                </a:cxn>
                <a:cxn ang="0">
                  <a:pos x="2" y="1"/>
                </a:cxn>
                <a:cxn ang="0">
                  <a:pos x="1" y="2"/>
                </a:cxn>
                <a:cxn ang="0">
                  <a:pos x="1" y="2"/>
                </a:cxn>
                <a:cxn ang="0">
                  <a:pos x="2" y="2"/>
                </a:cxn>
                <a:cxn ang="0">
                  <a:pos x="2" y="1"/>
                </a:cxn>
                <a:cxn ang="0">
                  <a:pos x="2" y="1"/>
                </a:cxn>
                <a:cxn ang="0">
                  <a:pos x="1" y="0"/>
                </a:cxn>
                <a:cxn ang="0">
                  <a:pos x="0" y="0"/>
                </a:cxn>
                <a:cxn ang="0">
                  <a:pos x="0" y="1"/>
                </a:cxn>
                <a:cxn ang="0">
                  <a:pos x="1" y="1"/>
                </a:cxn>
                <a:cxn ang="0">
                  <a:pos x="1" y="1"/>
                </a:cxn>
                <a:cxn ang="0">
                  <a:pos x="1" y="1"/>
                </a:cxn>
                <a:cxn ang="0">
                  <a:pos x="1" y="1"/>
                </a:cxn>
                <a:cxn ang="0">
                  <a:pos x="1" y="2"/>
                </a:cxn>
                <a:cxn ang="0">
                  <a:pos x="1" y="3"/>
                </a:cxn>
                <a:cxn ang="0">
                  <a:pos x="2" y="2"/>
                </a:cxn>
                <a:cxn ang="0">
                  <a:pos x="2" y="1"/>
                </a:cxn>
                <a:cxn ang="0">
                  <a:pos x="2" y="1"/>
                </a:cxn>
                <a:cxn ang="0">
                  <a:pos x="2" y="1"/>
                </a:cxn>
                <a:cxn ang="0">
                  <a:pos x="2" y="2"/>
                </a:cxn>
                <a:cxn ang="0">
                  <a:pos x="1" y="3"/>
                </a:cxn>
                <a:cxn ang="0">
                  <a:pos x="1" y="3"/>
                </a:cxn>
                <a:cxn ang="0">
                  <a:pos x="1" y="3"/>
                </a:cxn>
                <a:cxn ang="0">
                  <a:pos x="1" y="1"/>
                </a:cxn>
                <a:cxn ang="0">
                  <a:pos x="1" y="1"/>
                </a:cxn>
                <a:cxn ang="0">
                  <a:pos x="1" y="0"/>
                </a:cxn>
                <a:cxn ang="0">
                  <a:pos x="0" y="1"/>
                </a:cxn>
              </a:cxnLst>
              <a:rect l="0" t="0" r="r" b="b"/>
              <a:pathLst>
                <a:path w="2" h="3">
                  <a:moveTo>
                    <a:pt x="0" y="1"/>
                  </a:moveTo>
                  <a:cubicBezTo>
                    <a:pt x="0" y="1"/>
                    <a:pt x="0" y="1"/>
                    <a:pt x="0" y="1"/>
                  </a:cubicBezTo>
                  <a:cubicBezTo>
                    <a:pt x="0" y="2"/>
                    <a:pt x="0" y="3"/>
                    <a:pt x="1" y="3"/>
                  </a:cubicBezTo>
                  <a:cubicBezTo>
                    <a:pt x="1" y="3"/>
                    <a:pt x="1" y="3"/>
                    <a:pt x="1" y="3"/>
                  </a:cubicBezTo>
                  <a:cubicBezTo>
                    <a:pt x="2" y="3"/>
                    <a:pt x="2" y="3"/>
                    <a:pt x="2" y="2"/>
                  </a:cubicBezTo>
                  <a:cubicBezTo>
                    <a:pt x="2" y="1"/>
                    <a:pt x="2" y="1"/>
                    <a:pt x="2" y="1"/>
                  </a:cubicBezTo>
                  <a:cubicBezTo>
                    <a:pt x="2" y="1"/>
                    <a:pt x="2" y="1"/>
                    <a:pt x="2" y="1"/>
                  </a:cubicBezTo>
                  <a:cubicBezTo>
                    <a:pt x="2" y="1"/>
                    <a:pt x="2" y="1"/>
                    <a:pt x="2" y="1"/>
                  </a:cubicBezTo>
                  <a:cubicBezTo>
                    <a:pt x="2" y="1"/>
                    <a:pt x="1" y="2"/>
                    <a:pt x="1" y="2"/>
                  </a:cubicBezTo>
                  <a:cubicBezTo>
                    <a:pt x="1" y="2"/>
                    <a:pt x="1" y="2"/>
                    <a:pt x="1" y="2"/>
                  </a:cubicBezTo>
                  <a:cubicBezTo>
                    <a:pt x="2" y="2"/>
                    <a:pt x="2" y="2"/>
                    <a:pt x="2" y="2"/>
                  </a:cubicBezTo>
                  <a:cubicBezTo>
                    <a:pt x="2" y="2"/>
                    <a:pt x="2" y="2"/>
                    <a:pt x="2" y="1"/>
                  </a:cubicBezTo>
                  <a:cubicBezTo>
                    <a:pt x="2" y="1"/>
                    <a:pt x="2" y="1"/>
                    <a:pt x="2" y="1"/>
                  </a:cubicBezTo>
                  <a:cubicBezTo>
                    <a:pt x="1" y="0"/>
                    <a:pt x="1" y="0"/>
                    <a:pt x="1" y="0"/>
                  </a:cubicBezTo>
                  <a:cubicBezTo>
                    <a:pt x="0" y="0"/>
                    <a:pt x="0" y="0"/>
                    <a:pt x="0" y="0"/>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2"/>
                    <a:pt x="1" y="2"/>
                    <a:pt x="1" y="2"/>
                  </a:cubicBezTo>
                  <a:cubicBezTo>
                    <a:pt x="1" y="3"/>
                    <a:pt x="1" y="3"/>
                    <a:pt x="1" y="3"/>
                  </a:cubicBezTo>
                  <a:cubicBezTo>
                    <a:pt x="2" y="2"/>
                    <a:pt x="2" y="2"/>
                    <a:pt x="2" y="2"/>
                  </a:cubicBezTo>
                  <a:cubicBezTo>
                    <a:pt x="2" y="2"/>
                    <a:pt x="2" y="2"/>
                    <a:pt x="2" y="1"/>
                  </a:cubicBezTo>
                  <a:cubicBezTo>
                    <a:pt x="2" y="1"/>
                    <a:pt x="2" y="1"/>
                    <a:pt x="2" y="1"/>
                  </a:cubicBezTo>
                  <a:cubicBezTo>
                    <a:pt x="2" y="1"/>
                    <a:pt x="2" y="1"/>
                    <a:pt x="2" y="1"/>
                  </a:cubicBezTo>
                  <a:cubicBezTo>
                    <a:pt x="2" y="2"/>
                    <a:pt x="2" y="2"/>
                    <a:pt x="2" y="2"/>
                  </a:cubicBezTo>
                  <a:cubicBezTo>
                    <a:pt x="2" y="2"/>
                    <a:pt x="1" y="2"/>
                    <a:pt x="1" y="3"/>
                  </a:cubicBezTo>
                  <a:cubicBezTo>
                    <a:pt x="1" y="3"/>
                    <a:pt x="1" y="3"/>
                    <a:pt x="1" y="3"/>
                  </a:cubicBezTo>
                  <a:cubicBezTo>
                    <a:pt x="1" y="3"/>
                    <a:pt x="1" y="3"/>
                    <a:pt x="1" y="3"/>
                  </a:cubicBezTo>
                  <a:cubicBezTo>
                    <a:pt x="1" y="2"/>
                    <a:pt x="1" y="2"/>
                    <a:pt x="1" y="1"/>
                  </a:cubicBezTo>
                  <a:cubicBezTo>
                    <a:pt x="1" y="1"/>
                    <a:pt x="1" y="1"/>
                    <a:pt x="1" y="1"/>
                  </a:cubicBezTo>
                  <a:cubicBezTo>
                    <a:pt x="1" y="0"/>
                    <a:pt x="1" y="0"/>
                    <a:pt x="1" y="0"/>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4" name="Freeform 1496"/>
            <p:cNvSpPr>
              <a:spLocks/>
            </p:cNvSpPr>
            <p:nvPr userDrawn="1"/>
          </p:nvSpPr>
          <p:spPr bwMode="auto">
            <a:xfrm>
              <a:off x="295" y="294"/>
              <a:ext cx="2" cy="2"/>
            </a:xfrm>
            <a:custGeom>
              <a:avLst/>
              <a:gdLst/>
              <a:ahLst/>
              <a:cxnLst>
                <a:cxn ang="0">
                  <a:pos x="0" y="0"/>
                </a:cxn>
                <a:cxn ang="0">
                  <a:pos x="1" y="0"/>
                </a:cxn>
                <a:cxn ang="0">
                  <a:pos x="0" y="0"/>
                </a:cxn>
              </a:cxnLst>
              <a:rect l="0" t="0" r="r" b="b"/>
              <a:pathLst>
                <a:path w="1" h="1">
                  <a:moveTo>
                    <a:pt x="0" y="0"/>
                  </a:moveTo>
                  <a:cubicBezTo>
                    <a:pt x="1" y="0"/>
                    <a:pt x="1" y="1"/>
                    <a:pt x="1" y="0"/>
                  </a:cubicBezTo>
                  <a:cubicBezTo>
                    <a:pt x="1" y="0"/>
                    <a:pt x="1" y="0"/>
                    <a:pt x="0" y="0"/>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5" name="Freeform 1497"/>
            <p:cNvSpPr>
              <a:spLocks/>
            </p:cNvSpPr>
            <p:nvPr userDrawn="1"/>
          </p:nvSpPr>
          <p:spPr bwMode="auto">
            <a:xfrm>
              <a:off x="295" y="292"/>
              <a:ext cx="4" cy="4"/>
            </a:xfrm>
            <a:custGeom>
              <a:avLst/>
              <a:gdLst/>
              <a:ahLst/>
              <a:cxnLst>
                <a:cxn ang="0">
                  <a:pos x="0" y="1"/>
                </a:cxn>
                <a:cxn ang="0">
                  <a:pos x="1" y="2"/>
                </a:cxn>
                <a:cxn ang="0">
                  <a:pos x="2" y="1"/>
                </a:cxn>
                <a:cxn ang="0">
                  <a:pos x="2" y="1"/>
                </a:cxn>
                <a:cxn ang="0">
                  <a:pos x="2" y="1"/>
                </a:cxn>
                <a:cxn ang="0">
                  <a:pos x="1" y="0"/>
                </a:cxn>
                <a:cxn ang="0">
                  <a:pos x="0"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0" y="1"/>
                </a:cxn>
              </a:cxnLst>
              <a:rect l="0" t="0" r="r" b="b"/>
              <a:pathLst>
                <a:path w="2" h="2">
                  <a:moveTo>
                    <a:pt x="0" y="1"/>
                  </a:moveTo>
                  <a:cubicBezTo>
                    <a:pt x="1" y="1"/>
                    <a:pt x="1" y="1"/>
                    <a:pt x="1" y="2"/>
                  </a:cubicBezTo>
                  <a:cubicBezTo>
                    <a:pt x="1" y="2"/>
                    <a:pt x="2" y="1"/>
                    <a:pt x="2" y="1"/>
                  </a:cubicBezTo>
                  <a:cubicBezTo>
                    <a:pt x="2" y="1"/>
                    <a:pt x="2" y="1"/>
                    <a:pt x="2" y="1"/>
                  </a:cubicBezTo>
                  <a:cubicBezTo>
                    <a:pt x="2" y="1"/>
                    <a:pt x="2" y="1"/>
                    <a:pt x="2" y="1"/>
                  </a:cubicBezTo>
                  <a:cubicBezTo>
                    <a:pt x="1" y="0"/>
                    <a:pt x="1" y="0"/>
                    <a:pt x="1" y="0"/>
                  </a:cubicBezTo>
                  <a:cubicBezTo>
                    <a:pt x="0" y="1"/>
                    <a:pt x="0" y="1"/>
                    <a:pt x="0"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6" name="Freeform 1498"/>
            <p:cNvSpPr>
              <a:spLocks/>
            </p:cNvSpPr>
            <p:nvPr userDrawn="1"/>
          </p:nvSpPr>
          <p:spPr bwMode="auto">
            <a:xfrm>
              <a:off x="291" y="290"/>
              <a:ext cx="4" cy="16"/>
            </a:xfrm>
            <a:custGeom>
              <a:avLst/>
              <a:gdLst/>
              <a:ahLst/>
              <a:cxnLst>
                <a:cxn ang="0">
                  <a:pos x="0" y="3"/>
                </a:cxn>
                <a:cxn ang="0">
                  <a:pos x="0" y="5"/>
                </a:cxn>
                <a:cxn ang="0">
                  <a:pos x="0" y="5"/>
                </a:cxn>
                <a:cxn ang="0">
                  <a:pos x="0" y="4"/>
                </a:cxn>
                <a:cxn ang="0">
                  <a:pos x="0" y="3"/>
                </a:cxn>
              </a:cxnLst>
              <a:rect l="0" t="0" r="r" b="b"/>
              <a:pathLst>
                <a:path w="2" h="8">
                  <a:moveTo>
                    <a:pt x="0" y="3"/>
                  </a:moveTo>
                  <a:cubicBezTo>
                    <a:pt x="0" y="4"/>
                    <a:pt x="0" y="4"/>
                    <a:pt x="0" y="5"/>
                  </a:cubicBezTo>
                  <a:cubicBezTo>
                    <a:pt x="0" y="5"/>
                    <a:pt x="0" y="5"/>
                    <a:pt x="0" y="5"/>
                  </a:cubicBezTo>
                  <a:cubicBezTo>
                    <a:pt x="0" y="8"/>
                    <a:pt x="2" y="0"/>
                    <a:pt x="0" y="4"/>
                  </a:cubicBezTo>
                  <a:cubicBezTo>
                    <a:pt x="1" y="4"/>
                    <a:pt x="0" y="3"/>
                    <a:pt x="0" y="3"/>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7" name="Freeform 1499"/>
            <p:cNvSpPr>
              <a:spLocks/>
            </p:cNvSpPr>
            <p:nvPr userDrawn="1"/>
          </p:nvSpPr>
          <p:spPr bwMode="auto">
            <a:xfrm>
              <a:off x="291" y="296"/>
              <a:ext cx="2" cy="6"/>
            </a:xfrm>
            <a:custGeom>
              <a:avLst/>
              <a:gdLst/>
              <a:ahLst/>
              <a:cxnLst>
                <a:cxn ang="0">
                  <a:pos x="0" y="2"/>
                </a:cxn>
                <a:cxn ang="0">
                  <a:pos x="0" y="2"/>
                </a:cxn>
                <a:cxn ang="0">
                  <a:pos x="0" y="2"/>
                </a:cxn>
                <a:cxn ang="0">
                  <a:pos x="0" y="2"/>
                </a:cxn>
                <a:cxn ang="0">
                  <a:pos x="0" y="3"/>
                </a:cxn>
                <a:cxn ang="0">
                  <a:pos x="1" y="0"/>
                </a:cxn>
                <a:cxn ang="0">
                  <a:pos x="1" y="0"/>
                </a:cxn>
                <a:cxn ang="0">
                  <a:pos x="0" y="1"/>
                </a:cxn>
                <a:cxn ang="0">
                  <a:pos x="1" y="1"/>
                </a:cxn>
                <a:cxn ang="0">
                  <a:pos x="1" y="0"/>
                </a:cxn>
                <a:cxn ang="0">
                  <a:pos x="0" y="0"/>
                </a:cxn>
                <a:cxn ang="0">
                  <a:pos x="0" y="0"/>
                </a:cxn>
                <a:cxn ang="0">
                  <a:pos x="0" y="0"/>
                </a:cxn>
                <a:cxn ang="0">
                  <a:pos x="0" y="0"/>
                </a:cxn>
                <a:cxn ang="0">
                  <a:pos x="0" y="1"/>
                </a:cxn>
                <a:cxn ang="0">
                  <a:pos x="0" y="1"/>
                </a:cxn>
                <a:cxn ang="0">
                  <a:pos x="1" y="1"/>
                </a:cxn>
                <a:cxn ang="0">
                  <a:pos x="1" y="0"/>
                </a:cxn>
                <a:cxn ang="0">
                  <a:pos x="1" y="0"/>
                </a:cxn>
                <a:cxn ang="0">
                  <a:pos x="1" y="0"/>
                </a:cxn>
                <a:cxn ang="0">
                  <a:pos x="1" y="0"/>
                </a:cxn>
                <a:cxn ang="0">
                  <a:pos x="1" y="0"/>
                </a:cxn>
                <a:cxn ang="0">
                  <a:pos x="1" y="0"/>
                </a:cxn>
                <a:cxn ang="0">
                  <a:pos x="1" y="0"/>
                </a:cxn>
                <a:cxn ang="0">
                  <a:pos x="1" y="0"/>
                </a:cxn>
                <a:cxn ang="0">
                  <a:pos x="1" y="0"/>
                </a:cxn>
                <a:cxn ang="0">
                  <a:pos x="1" y="1"/>
                </a:cxn>
                <a:cxn ang="0">
                  <a:pos x="0" y="2"/>
                </a:cxn>
                <a:cxn ang="0">
                  <a:pos x="0" y="2"/>
                </a:cxn>
                <a:cxn ang="0">
                  <a:pos x="0" y="2"/>
                </a:cxn>
                <a:cxn ang="0">
                  <a:pos x="0" y="2"/>
                </a:cxn>
                <a:cxn ang="0">
                  <a:pos x="1" y="2"/>
                </a:cxn>
                <a:cxn ang="0">
                  <a:pos x="0" y="2"/>
                </a:cxn>
                <a:cxn ang="0">
                  <a:pos x="0" y="2"/>
                </a:cxn>
                <a:cxn ang="0">
                  <a:pos x="1" y="2"/>
                </a:cxn>
                <a:cxn ang="0">
                  <a:pos x="1" y="2"/>
                </a:cxn>
                <a:cxn ang="0">
                  <a:pos x="1" y="2"/>
                </a:cxn>
                <a:cxn ang="0">
                  <a:pos x="0" y="1"/>
                </a:cxn>
                <a:cxn ang="0">
                  <a:pos x="0" y="2"/>
                </a:cxn>
                <a:cxn ang="0">
                  <a:pos x="0" y="0"/>
                </a:cxn>
                <a:cxn ang="0">
                  <a:pos x="0" y="0"/>
                </a:cxn>
              </a:cxnLst>
              <a:rect l="0" t="0" r="r" b="b"/>
              <a:pathLst>
                <a:path w="1" h="3">
                  <a:moveTo>
                    <a:pt x="0" y="0"/>
                  </a:moveTo>
                  <a:cubicBezTo>
                    <a:pt x="0" y="1"/>
                    <a:pt x="0" y="1"/>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3"/>
                    <a:pt x="0" y="3"/>
                    <a:pt x="0" y="3"/>
                  </a:cubicBezTo>
                  <a:cubicBezTo>
                    <a:pt x="1" y="3"/>
                    <a:pt x="1" y="3"/>
                    <a:pt x="1" y="3"/>
                  </a:cubicBezTo>
                  <a:cubicBezTo>
                    <a:pt x="1" y="2"/>
                    <a:pt x="1" y="1"/>
                    <a:pt x="1" y="0"/>
                  </a:cubicBezTo>
                  <a:cubicBezTo>
                    <a:pt x="1" y="0"/>
                    <a:pt x="1" y="0"/>
                    <a:pt x="1" y="0"/>
                  </a:cubicBezTo>
                  <a:cubicBezTo>
                    <a:pt x="1" y="0"/>
                    <a:pt x="1" y="0"/>
                    <a:pt x="1" y="0"/>
                  </a:cubicBezTo>
                  <a:cubicBezTo>
                    <a:pt x="1" y="0"/>
                    <a:pt x="1" y="0"/>
                    <a:pt x="1" y="0"/>
                  </a:cubicBezTo>
                  <a:cubicBezTo>
                    <a:pt x="1" y="0"/>
                    <a:pt x="0" y="1"/>
                    <a:pt x="0" y="1"/>
                  </a:cubicBezTo>
                  <a:cubicBezTo>
                    <a:pt x="0" y="1"/>
                    <a:pt x="0" y="1"/>
                    <a:pt x="0" y="1"/>
                  </a:cubicBezTo>
                  <a:cubicBezTo>
                    <a:pt x="1" y="1"/>
                    <a:pt x="1" y="1"/>
                    <a:pt x="1" y="1"/>
                  </a:cubicBezTo>
                  <a:cubicBezTo>
                    <a:pt x="1" y="1"/>
                    <a:pt x="1" y="1"/>
                    <a:pt x="1" y="1"/>
                  </a:cubicBezTo>
                  <a:cubicBezTo>
                    <a:pt x="1" y="0"/>
                    <a:pt x="1" y="0"/>
                    <a:pt x="1"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1" y="1"/>
                    <a:pt x="1" y="1"/>
                    <a:pt x="1" y="1"/>
                  </a:cubicBezTo>
                  <a:cubicBezTo>
                    <a:pt x="1" y="1"/>
                    <a:pt x="1" y="1"/>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1"/>
                    <a:pt x="1" y="1"/>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1" y="2"/>
                    <a:pt x="1" y="2"/>
                    <a:pt x="1" y="2"/>
                  </a:cubicBezTo>
                  <a:cubicBezTo>
                    <a:pt x="0" y="2"/>
                    <a:pt x="0" y="2"/>
                    <a:pt x="0" y="2"/>
                  </a:cubicBezTo>
                  <a:cubicBezTo>
                    <a:pt x="0" y="2"/>
                    <a:pt x="0" y="2"/>
                    <a:pt x="0" y="2"/>
                  </a:cubicBezTo>
                  <a:cubicBezTo>
                    <a:pt x="1" y="2"/>
                    <a:pt x="1" y="2"/>
                    <a:pt x="1" y="2"/>
                  </a:cubicBezTo>
                  <a:cubicBezTo>
                    <a:pt x="0" y="2"/>
                    <a:pt x="0" y="2"/>
                    <a:pt x="0" y="2"/>
                  </a:cubicBezTo>
                  <a:cubicBezTo>
                    <a:pt x="1" y="2"/>
                    <a:pt x="1" y="2"/>
                    <a:pt x="1" y="2"/>
                  </a:cubicBezTo>
                  <a:cubicBezTo>
                    <a:pt x="1" y="2"/>
                    <a:pt x="1" y="2"/>
                    <a:pt x="1" y="2"/>
                  </a:cubicBezTo>
                  <a:cubicBezTo>
                    <a:pt x="0" y="2"/>
                    <a:pt x="0" y="2"/>
                    <a:pt x="0" y="2"/>
                  </a:cubicBezTo>
                  <a:cubicBezTo>
                    <a:pt x="1" y="2"/>
                    <a:pt x="1" y="2"/>
                    <a:pt x="1" y="2"/>
                  </a:cubicBezTo>
                  <a:cubicBezTo>
                    <a:pt x="1" y="2"/>
                    <a:pt x="1" y="2"/>
                    <a:pt x="1" y="2"/>
                  </a:cubicBezTo>
                  <a:cubicBezTo>
                    <a:pt x="1" y="2"/>
                    <a:pt x="1" y="2"/>
                    <a:pt x="1" y="2"/>
                  </a:cubicBezTo>
                  <a:cubicBezTo>
                    <a:pt x="0" y="1"/>
                    <a:pt x="0" y="1"/>
                    <a:pt x="0" y="1"/>
                  </a:cubicBezTo>
                  <a:cubicBezTo>
                    <a:pt x="0" y="1"/>
                    <a:pt x="0" y="1"/>
                    <a:pt x="0" y="1"/>
                  </a:cubicBezTo>
                  <a:cubicBezTo>
                    <a:pt x="0" y="2"/>
                    <a:pt x="0" y="2"/>
                    <a:pt x="0" y="2"/>
                  </a:cubicBezTo>
                  <a:cubicBezTo>
                    <a:pt x="0" y="2"/>
                    <a:pt x="0" y="2"/>
                    <a:pt x="0" y="2"/>
                  </a:cubicBezTo>
                  <a:cubicBezTo>
                    <a:pt x="0" y="2"/>
                    <a:pt x="0" y="2"/>
                    <a:pt x="0" y="2"/>
                  </a:cubicBezTo>
                  <a:cubicBezTo>
                    <a:pt x="0" y="1"/>
                    <a:pt x="0" y="1"/>
                    <a:pt x="0" y="0"/>
                  </a:cubicBezTo>
                  <a:cubicBezTo>
                    <a:pt x="0" y="0"/>
                    <a:pt x="0" y="0"/>
                    <a:pt x="0"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8" name="Freeform 1500"/>
            <p:cNvSpPr>
              <a:spLocks/>
            </p:cNvSpPr>
            <p:nvPr userDrawn="1"/>
          </p:nvSpPr>
          <p:spPr bwMode="auto">
            <a:xfrm>
              <a:off x="289" y="298"/>
              <a:ext cx="2" cy="2"/>
            </a:xfrm>
            <a:custGeom>
              <a:avLst/>
              <a:gdLst/>
              <a:ahLst/>
              <a:cxnLst>
                <a:cxn ang="0">
                  <a:pos x="0" y="1"/>
                </a:cxn>
                <a:cxn ang="0">
                  <a:pos x="1" y="1"/>
                </a:cxn>
                <a:cxn ang="0">
                  <a:pos x="0" y="1"/>
                </a:cxn>
              </a:cxnLst>
              <a:rect l="0" t="0" r="r" b="b"/>
              <a:pathLst>
                <a:path w="1" h="1">
                  <a:moveTo>
                    <a:pt x="0" y="1"/>
                  </a:moveTo>
                  <a:cubicBezTo>
                    <a:pt x="1" y="1"/>
                    <a:pt x="1" y="1"/>
                    <a:pt x="1" y="1"/>
                  </a:cubicBezTo>
                  <a:cubicBezTo>
                    <a:pt x="1" y="0"/>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79" name="Freeform 1501"/>
            <p:cNvSpPr>
              <a:spLocks/>
            </p:cNvSpPr>
            <p:nvPr userDrawn="1"/>
          </p:nvSpPr>
          <p:spPr bwMode="auto">
            <a:xfrm>
              <a:off x="289" y="298"/>
              <a:ext cx="2" cy="2"/>
            </a:xfrm>
            <a:custGeom>
              <a:avLst/>
              <a:gdLst/>
              <a:ahLst/>
              <a:cxnLst>
                <a:cxn ang="0">
                  <a:pos x="0" y="2"/>
                </a:cxn>
                <a:cxn ang="0">
                  <a:pos x="0" y="2"/>
                </a:cxn>
                <a:cxn ang="0">
                  <a:pos x="0" y="2"/>
                </a:cxn>
                <a:cxn ang="0">
                  <a:pos x="0" y="2"/>
                </a:cxn>
                <a:cxn ang="0">
                  <a:pos x="0" y="2"/>
                </a:cxn>
                <a:cxn ang="0">
                  <a:pos x="0" y="2"/>
                </a:cxn>
                <a:cxn ang="0">
                  <a:pos x="2" y="2"/>
                </a:cxn>
                <a:cxn ang="0">
                  <a:pos x="2" y="2"/>
                </a:cxn>
                <a:cxn ang="0">
                  <a:pos x="2" y="0"/>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2" y="2"/>
                </a:cxn>
                <a:cxn ang="0">
                  <a:pos x="0" y="2"/>
                </a:cxn>
                <a:cxn ang="0">
                  <a:pos x="0" y="2"/>
                </a:cxn>
                <a:cxn ang="0">
                  <a:pos x="0" y="2"/>
                </a:cxn>
                <a:cxn ang="0">
                  <a:pos x="0" y="2"/>
                </a:cxn>
                <a:cxn ang="0">
                  <a:pos x="0" y="2"/>
                </a:cxn>
                <a:cxn ang="0">
                  <a:pos x="0" y="2"/>
                </a:cxn>
                <a:cxn ang="0">
                  <a:pos x="0" y="2"/>
                </a:cxn>
                <a:cxn ang="0">
                  <a:pos x="2" y="2"/>
                </a:cxn>
                <a:cxn ang="0">
                  <a:pos x="0" y="2"/>
                </a:cxn>
                <a:cxn ang="0">
                  <a:pos x="2" y="2"/>
                </a:cxn>
                <a:cxn ang="0">
                  <a:pos x="2" y="2"/>
                </a:cxn>
                <a:cxn ang="0">
                  <a:pos x="2" y="2"/>
                </a:cxn>
                <a:cxn ang="0">
                  <a:pos x="0" y="2"/>
                </a:cxn>
                <a:cxn ang="0">
                  <a:pos x="0" y="2"/>
                </a:cxn>
              </a:cxnLst>
              <a:rect l="0" t="0" r="r" b="b"/>
              <a:pathLst>
                <a:path w="2" h="2">
                  <a:moveTo>
                    <a:pt x="0" y="2"/>
                  </a:move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0"/>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2"/>
                  </a:lnTo>
                  <a:lnTo>
                    <a:pt x="2" y="2"/>
                  </a:lnTo>
                  <a:lnTo>
                    <a:pt x="2" y="2"/>
                  </a:lnTo>
                  <a:lnTo>
                    <a:pt x="2" y="2"/>
                  </a:lnTo>
                  <a:lnTo>
                    <a:pt x="0"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0" y="2"/>
                  </a:lnTo>
                  <a:lnTo>
                    <a:pt x="2" y="2"/>
                  </a:lnTo>
                  <a:lnTo>
                    <a:pt x="2" y="2"/>
                  </a:lnTo>
                  <a:lnTo>
                    <a:pt x="2" y="2"/>
                  </a:lnTo>
                  <a:lnTo>
                    <a:pt x="2" y="2"/>
                  </a:lnTo>
                  <a:lnTo>
                    <a:pt x="2" y="2"/>
                  </a:lnTo>
                  <a:lnTo>
                    <a:pt x="2" y="2"/>
                  </a:lnTo>
                  <a:lnTo>
                    <a:pt x="2" y="2"/>
                  </a:lnTo>
                  <a:lnTo>
                    <a:pt x="0" y="2"/>
                  </a:lnTo>
                  <a:lnTo>
                    <a:pt x="0" y="2"/>
                  </a:lnTo>
                  <a:lnTo>
                    <a:pt x="0" y="2"/>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0" name="Freeform 1502"/>
            <p:cNvSpPr>
              <a:spLocks/>
            </p:cNvSpPr>
            <p:nvPr userDrawn="1"/>
          </p:nvSpPr>
          <p:spPr bwMode="auto">
            <a:xfrm>
              <a:off x="291" y="290"/>
              <a:ext cx="2" cy="2"/>
            </a:xfrm>
            <a:custGeom>
              <a:avLst/>
              <a:gdLst/>
              <a:ahLst/>
              <a:cxnLst>
                <a:cxn ang="0">
                  <a:pos x="0" y="1"/>
                </a:cxn>
                <a:cxn ang="0">
                  <a:pos x="1" y="1"/>
                </a:cxn>
                <a:cxn ang="0">
                  <a:pos x="0" y="1"/>
                </a:cxn>
              </a:cxnLst>
              <a:rect l="0" t="0" r="r" b="b"/>
              <a:pathLst>
                <a:path w="1" h="1">
                  <a:moveTo>
                    <a:pt x="0" y="1"/>
                  </a:moveTo>
                  <a:cubicBezTo>
                    <a:pt x="0" y="1"/>
                    <a:pt x="0" y="1"/>
                    <a:pt x="1" y="1"/>
                  </a:cubicBezTo>
                  <a:cubicBezTo>
                    <a:pt x="0" y="0"/>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1" name="Freeform 1503"/>
            <p:cNvSpPr>
              <a:spLocks/>
            </p:cNvSpPr>
            <p:nvPr userDrawn="1"/>
          </p:nvSpPr>
          <p:spPr bwMode="auto">
            <a:xfrm>
              <a:off x="289" y="290"/>
              <a:ext cx="4" cy="2"/>
            </a:xfrm>
            <a:custGeom>
              <a:avLst/>
              <a:gdLst/>
              <a:ahLst/>
              <a:cxnLst>
                <a:cxn ang="0">
                  <a:pos x="1" y="1"/>
                </a:cxn>
                <a:cxn ang="0">
                  <a:pos x="1" y="1"/>
                </a:cxn>
                <a:cxn ang="0">
                  <a:pos x="2" y="1"/>
                </a:cxn>
                <a:cxn ang="0">
                  <a:pos x="2" y="1"/>
                </a:cxn>
                <a:cxn ang="0">
                  <a:pos x="1" y="0"/>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2" y="1"/>
                </a:cxn>
                <a:cxn ang="0">
                  <a:pos x="1" y="1"/>
                </a:cxn>
                <a:cxn ang="0">
                  <a:pos x="1" y="1"/>
                </a:cxn>
                <a:cxn ang="0">
                  <a:pos x="1" y="0"/>
                </a:cxn>
                <a:cxn ang="0">
                  <a:pos x="0" y="1"/>
                </a:cxn>
                <a:cxn ang="0">
                  <a:pos x="1" y="1"/>
                </a:cxn>
              </a:cxnLst>
              <a:rect l="0" t="0" r="r" b="b"/>
              <a:pathLst>
                <a:path w="2" h="1">
                  <a:moveTo>
                    <a:pt x="1" y="1"/>
                  </a:moveTo>
                  <a:cubicBezTo>
                    <a:pt x="1" y="1"/>
                    <a:pt x="1" y="1"/>
                    <a:pt x="1" y="1"/>
                  </a:cubicBezTo>
                  <a:cubicBezTo>
                    <a:pt x="2" y="1"/>
                    <a:pt x="2" y="1"/>
                    <a:pt x="2" y="1"/>
                  </a:cubicBezTo>
                  <a:cubicBezTo>
                    <a:pt x="2" y="1"/>
                    <a:pt x="2" y="1"/>
                    <a:pt x="2" y="1"/>
                  </a:cubicBezTo>
                  <a:cubicBezTo>
                    <a:pt x="1" y="0"/>
                    <a:pt x="1" y="0"/>
                    <a:pt x="1" y="0"/>
                  </a:cubicBezTo>
                  <a:cubicBezTo>
                    <a:pt x="1" y="0"/>
                    <a:pt x="1" y="0"/>
                    <a:pt x="1"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1" y="1"/>
                    <a:pt x="1" y="1"/>
                    <a:pt x="1" y="1"/>
                  </a:cubicBezTo>
                  <a:cubicBezTo>
                    <a:pt x="1" y="1"/>
                    <a:pt x="1" y="1"/>
                    <a:pt x="1" y="1"/>
                  </a:cubicBezTo>
                  <a:cubicBezTo>
                    <a:pt x="1" y="0"/>
                    <a:pt x="1" y="0"/>
                    <a:pt x="1" y="0"/>
                  </a:cubicBezTo>
                  <a:cubicBezTo>
                    <a:pt x="0" y="1"/>
                    <a:pt x="0" y="1"/>
                    <a:pt x="0" y="1"/>
                  </a:cubicBezTo>
                  <a:cubicBezTo>
                    <a:pt x="1" y="1"/>
                    <a:pt x="1" y="1"/>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2" name="Freeform 1504"/>
            <p:cNvSpPr>
              <a:spLocks/>
            </p:cNvSpPr>
            <p:nvPr userDrawn="1"/>
          </p:nvSpPr>
          <p:spPr bwMode="auto">
            <a:xfrm>
              <a:off x="289" y="292"/>
              <a:ext cx="2" cy="4"/>
            </a:xfrm>
            <a:custGeom>
              <a:avLst/>
              <a:gdLst/>
              <a:ahLst/>
              <a:cxnLst>
                <a:cxn ang="0">
                  <a:pos x="0" y="0"/>
                </a:cxn>
                <a:cxn ang="0">
                  <a:pos x="1" y="0"/>
                </a:cxn>
                <a:cxn ang="0">
                  <a:pos x="0" y="0"/>
                </a:cxn>
              </a:cxnLst>
              <a:rect l="0" t="0" r="r" b="b"/>
              <a:pathLst>
                <a:path w="1" h="1">
                  <a:moveTo>
                    <a:pt x="0" y="0"/>
                  </a:moveTo>
                  <a:cubicBezTo>
                    <a:pt x="0" y="1"/>
                    <a:pt x="1" y="1"/>
                    <a:pt x="1"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3" name="Freeform 1505"/>
            <p:cNvSpPr>
              <a:spLocks/>
            </p:cNvSpPr>
            <p:nvPr userDrawn="1"/>
          </p:nvSpPr>
          <p:spPr bwMode="auto">
            <a:xfrm>
              <a:off x="289" y="292"/>
              <a:ext cx="2" cy="4"/>
            </a:xfrm>
            <a:custGeom>
              <a:avLst/>
              <a:gdLst/>
              <a:ahLst/>
              <a:cxnLst>
                <a:cxn ang="0">
                  <a:pos x="0" y="0"/>
                </a:cxn>
                <a:cxn ang="0">
                  <a:pos x="0" y="2"/>
                </a:cxn>
                <a:cxn ang="0">
                  <a:pos x="0" y="2"/>
                </a:cxn>
                <a:cxn ang="0">
                  <a:pos x="0" y="2"/>
                </a:cxn>
                <a:cxn ang="0">
                  <a:pos x="2" y="2"/>
                </a:cxn>
                <a:cxn ang="0">
                  <a:pos x="2" y="0"/>
                </a:cxn>
                <a:cxn ang="0">
                  <a:pos x="2" y="0"/>
                </a:cxn>
                <a:cxn ang="0">
                  <a:pos x="2" y="0"/>
                </a:cxn>
                <a:cxn ang="0">
                  <a:pos x="0" y="0"/>
                </a:cxn>
                <a:cxn ang="0">
                  <a:pos x="0" y="2"/>
                </a:cxn>
                <a:cxn ang="0">
                  <a:pos x="0" y="2"/>
                </a:cxn>
                <a:cxn ang="0">
                  <a:pos x="2" y="0"/>
                </a:cxn>
                <a:cxn ang="0">
                  <a:pos x="2" y="0"/>
                </a:cxn>
                <a:cxn ang="0">
                  <a:pos x="2" y="0"/>
                </a:cxn>
                <a:cxn ang="0">
                  <a:pos x="2" y="2"/>
                </a:cxn>
                <a:cxn ang="0">
                  <a:pos x="0" y="2"/>
                </a:cxn>
                <a:cxn ang="0">
                  <a:pos x="0" y="2"/>
                </a:cxn>
                <a:cxn ang="0">
                  <a:pos x="0" y="2"/>
                </a:cxn>
                <a:cxn ang="0">
                  <a:pos x="0" y="2"/>
                </a:cxn>
                <a:cxn ang="0">
                  <a:pos x="0" y="2"/>
                </a:cxn>
                <a:cxn ang="0">
                  <a:pos x="0" y="2"/>
                </a:cxn>
                <a:cxn ang="0">
                  <a:pos x="0" y="2"/>
                </a:cxn>
                <a:cxn ang="0">
                  <a:pos x="0" y="2"/>
                </a:cxn>
                <a:cxn ang="0">
                  <a:pos x="2" y="2"/>
                </a:cxn>
                <a:cxn ang="0">
                  <a:pos x="0" y="2"/>
                </a:cxn>
                <a:cxn ang="0">
                  <a:pos x="0" y="2"/>
                </a:cxn>
                <a:cxn ang="0">
                  <a:pos x="2" y="2"/>
                </a:cxn>
                <a:cxn ang="0">
                  <a:pos x="2" y="2"/>
                </a:cxn>
                <a:cxn ang="0">
                  <a:pos x="2" y="0"/>
                </a:cxn>
                <a:cxn ang="0">
                  <a:pos x="0" y="0"/>
                </a:cxn>
                <a:cxn ang="0">
                  <a:pos x="0" y="0"/>
                </a:cxn>
              </a:cxnLst>
              <a:rect l="0" t="0" r="r" b="b"/>
              <a:pathLst>
                <a:path w="2" h="2">
                  <a:moveTo>
                    <a:pt x="0" y="0"/>
                  </a:moveTo>
                  <a:lnTo>
                    <a:pt x="0" y="2"/>
                  </a:lnTo>
                  <a:lnTo>
                    <a:pt x="0" y="2"/>
                  </a:lnTo>
                  <a:lnTo>
                    <a:pt x="0" y="2"/>
                  </a:lnTo>
                  <a:lnTo>
                    <a:pt x="2" y="2"/>
                  </a:lnTo>
                  <a:lnTo>
                    <a:pt x="2" y="0"/>
                  </a:lnTo>
                  <a:lnTo>
                    <a:pt x="2" y="0"/>
                  </a:lnTo>
                  <a:lnTo>
                    <a:pt x="2" y="0"/>
                  </a:lnTo>
                  <a:lnTo>
                    <a:pt x="0" y="0"/>
                  </a:lnTo>
                  <a:lnTo>
                    <a:pt x="0" y="2"/>
                  </a:lnTo>
                  <a:lnTo>
                    <a:pt x="0" y="2"/>
                  </a:lnTo>
                  <a:lnTo>
                    <a:pt x="2" y="0"/>
                  </a:lnTo>
                  <a:lnTo>
                    <a:pt x="2" y="0"/>
                  </a:lnTo>
                  <a:lnTo>
                    <a:pt x="2" y="0"/>
                  </a:lnTo>
                  <a:lnTo>
                    <a:pt x="2" y="2"/>
                  </a:lnTo>
                  <a:lnTo>
                    <a:pt x="0" y="2"/>
                  </a:lnTo>
                  <a:lnTo>
                    <a:pt x="0" y="2"/>
                  </a:lnTo>
                  <a:lnTo>
                    <a:pt x="0" y="2"/>
                  </a:lnTo>
                  <a:lnTo>
                    <a:pt x="0" y="2"/>
                  </a:lnTo>
                  <a:lnTo>
                    <a:pt x="0" y="2"/>
                  </a:lnTo>
                  <a:lnTo>
                    <a:pt x="0" y="2"/>
                  </a:lnTo>
                  <a:lnTo>
                    <a:pt x="0" y="2"/>
                  </a:lnTo>
                  <a:lnTo>
                    <a:pt x="0" y="2"/>
                  </a:lnTo>
                  <a:lnTo>
                    <a:pt x="2" y="2"/>
                  </a:lnTo>
                  <a:lnTo>
                    <a:pt x="0" y="2"/>
                  </a:lnTo>
                  <a:lnTo>
                    <a:pt x="0" y="2"/>
                  </a:lnTo>
                  <a:lnTo>
                    <a:pt x="2" y="2"/>
                  </a:lnTo>
                  <a:lnTo>
                    <a:pt x="2" y="2"/>
                  </a:lnTo>
                  <a:lnTo>
                    <a:pt x="2" y="0"/>
                  </a:lnTo>
                  <a:lnTo>
                    <a:pt x="0" y="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4" name="Freeform 1506"/>
            <p:cNvSpPr>
              <a:spLocks/>
            </p:cNvSpPr>
            <p:nvPr userDrawn="1"/>
          </p:nvSpPr>
          <p:spPr bwMode="auto">
            <a:xfrm>
              <a:off x="285" y="298"/>
              <a:ext cx="4" cy="1"/>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5" name="Freeform 1507"/>
            <p:cNvSpPr>
              <a:spLocks/>
            </p:cNvSpPr>
            <p:nvPr userDrawn="1"/>
          </p:nvSpPr>
          <p:spPr bwMode="auto">
            <a:xfrm>
              <a:off x="285" y="296"/>
              <a:ext cx="4" cy="2"/>
            </a:xfrm>
            <a:custGeom>
              <a:avLst/>
              <a:gdLst/>
              <a:ahLst/>
              <a:cxnLst>
                <a:cxn ang="0">
                  <a:pos x="0" y="1"/>
                </a:cxn>
                <a:cxn ang="0">
                  <a:pos x="0" y="1"/>
                </a:cxn>
                <a:cxn ang="0">
                  <a:pos x="0" y="1"/>
                </a:cxn>
                <a:cxn ang="0">
                  <a:pos x="0" y="1"/>
                </a:cxn>
                <a:cxn ang="0">
                  <a:pos x="0" y="1"/>
                </a:cxn>
                <a:cxn ang="0">
                  <a:pos x="0" y="1"/>
                </a:cxn>
                <a:cxn ang="0">
                  <a:pos x="1" y="1"/>
                </a:cxn>
                <a:cxn ang="0">
                  <a:pos x="1" y="0"/>
                </a:cxn>
                <a:cxn ang="0">
                  <a:pos x="0" y="0"/>
                </a:cxn>
                <a:cxn ang="0">
                  <a:pos x="0" y="1"/>
                </a:cxn>
                <a:cxn ang="0">
                  <a:pos x="0" y="1"/>
                </a:cxn>
                <a:cxn ang="0">
                  <a:pos x="0" y="1"/>
                </a:cxn>
                <a:cxn ang="0">
                  <a:pos x="1" y="1"/>
                </a:cxn>
                <a:cxn ang="0">
                  <a:pos x="0" y="1"/>
                </a:cxn>
                <a:cxn ang="0">
                  <a:pos x="0" y="0"/>
                </a:cxn>
                <a:cxn ang="0">
                  <a:pos x="0" y="1"/>
                </a:cxn>
                <a:cxn ang="0">
                  <a:pos x="0" y="1"/>
                </a:cxn>
                <a:cxn ang="0">
                  <a:pos x="0" y="1"/>
                </a:cxn>
                <a:cxn ang="0">
                  <a:pos x="0" y="1"/>
                </a:cxn>
              </a:cxnLst>
              <a:rect l="0" t="0" r="r" b="b"/>
              <a:pathLst>
                <a:path w="1" h="1">
                  <a:moveTo>
                    <a:pt x="0" y="1"/>
                  </a:move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1" y="1"/>
                  </a:cubicBezTo>
                  <a:cubicBezTo>
                    <a:pt x="1" y="0"/>
                    <a:pt x="1" y="0"/>
                    <a:pt x="1" y="0"/>
                  </a:cubicBezTo>
                  <a:cubicBezTo>
                    <a:pt x="0" y="0"/>
                    <a:pt x="0" y="0"/>
                    <a:pt x="0" y="0"/>
                  </a:cubicBezTo>
                  <a:cubicBezTo>
                    <a:pt x="0" y="1"/>
                    <a:pt x="0" y="1"/>
                    <a:pt x="0" y="1"/>
                  </a:cubicBezTo>
                  <a:cubicBezTo>
                    <a:pt x="0" y="1"/>
                    <a:pt x="0" y="1"/>
                    <a:pt x="0" y="1"/>
                  </a:cubicBezTo>
                  <a:cubicBezTo>
                    <a:pt x="0" y="1"/>
                    <a:pt x="0" y="1"/>
                    <a:pt x="0" y="1"/>
                  </a:cubicBezTo>
                  <a:cubicBezTo>
                    <a:pt x="1" y="1"/>
                    <a:pt x="1" y="1"/>
                    <a:pt x="1" y="1"/>
                  </a:cubicBezTo>
                  <a:cubicBezTo>
                    <a:pt x="0" y="1"/>
                    <a:pt x="0" y="1"/>
                    <a:pt x="0" y="1"/>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6" name="Freeform 1508"/>
            <p:cNvSpPr>
              <a:spLocks/>
            </p:cNvSpPr>
            <p:nvPr userDrawn="1"/>
          </p:nvSpPr>
          <p:spPr bwMode="auto">
            <a:xfrm>
              <a:off x="283" y="294"/>
              <a:ext cx="6" cy="4"/>
            </a:xfrm>
            <a:custGeom>
              <a:avLst/>
              <a:gdLst/>
              <a:ahLst/>
              <a:cxnLst>
                <a:cxn ang="0">
                  <a:pos x="0" y="1"/>
                </a:cxn>
                <a:cxn ang="0">
                  <a:pos x="2" y="1"/>
                </a:cxn>
                <a:cxn ang="0">
                  <a:pos x="2" y="1"/>
                </a:cxn>
                <a:cxn ang="0">
                  <a:pos x="3" y="0"/>
                </a:cxn>
                <a:cxn ang="0">
                  <a:pos x="0" y="1"/>
                </a:cxn>
              </a:cxnLst>
              <a:rect l="0" t="0" r="r" b="b"/>
              <a:pathLst>
                <a:path w="3" h="2">
                  <a:moveTo>
                    <a:pt x="0" y="1"/>
                  </a:moveTo>
                  <a:cubicBezTo>
                    <a:pt x="1" y="2"/>
                    <a:pt x="1" y="2"/>
                    <a:pt x="2" y="1"/>
                  </a:cubicBezTo>
                  <a:cubicBezTo>
                    <a:pt x="2" y="1"/>
                    <a:pt x="2" y="1"/>
                    <a:pt x="2" y="1"/>
                  </a:cubicBezTo>
                  <a:cubicBezTo>
                    <a:pt x="2" y="1"/>
                    <a:pt x="3" y="0"/>
                    <a:pt x="3" y="0"/>
                  </a:cubicBezTo>
                  <a:cubicBezTo>
                    <a:pt x="2" y="0"/>
                    <a:pt x="1" y="0"/>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7" name="Freeform 1509"/>
            <p:cNvSpPr>
              <a:spLocks/>
            </p:cNvSpPr>
            <p:nvPr userDrawn="1"/>
          </p:nvSpPr>
          <p:spPr bwMode="auto">
            <a:xfrm>
              <a:off x="283" y="292"/>
              <a:ext cx="6" cy="6"/>
            </a:xfrm>
            <a:custGeom>
              <a:avLst/>
              <a:gdLst/>
              <a:ahLst/>
              <a:cxnLst>
                <a:cxn ang="0">
                  <a:pos x="0" y="2"/>
                </a:cxn>
                <a:cxn ang="0">
                  <a:pos x="0" y="3"/>
                </a:cxn>
                <a:cxn ang="0">
                  <a:pos x="1" y="3"/>
                </a:cxn>
                <a:cxn ang="0">
                  <a:pos x="2" y="2"/>
                </a:cxn>
                <a:cxn ang="0">
                  <a:pos x="2" y="2"/>
                </a:cxn>
                <a:cxn ang="0">
                  <a:pos x="1" y="2"/>
                </a:cxn>
                <a:cxn ang="0">
                  <a:pos x="1" y="2"/>
                </a:cxn>
                <a:cxn ang="0">
                  <a:pos x="2" y="3"/>
                </a:cxn>
                <a:cxn ang="0">
                  <a:pos x="2" y="2"/>
                </a:cxn>
                <a:cxn ang="0">
                  <a:pos x="3" y="1"/>
                </a:cxn>
                <a:cxn ang="0">
                  <a:pos x="3" y="0"/>
                </a:cxn>
                <a:cxn ang="0">
                  <a:pos x="3" y="0"/>
                </a:cxn>
                <a:cxn ang="0">
                  <a:pos x="0" y="2"/>
                </a:cxn>
                <a:cxn ang="0">
                  <a:pos x="0" y="2"/>
                </a:cxn>
                <a:cxn ang="0">
                  <a:pos x="1" y="2"/>
                </a:cxn>
                <a:cxn ang="0">
                  <a:pos x="3" y="1"/>
                </a:cxn>
                <a:cxn ang="0">
                  <a:pos x="3" y="1"/>
                </a:cxn>
                <a:cxn ang="0">
                  <a:pos x="2" y="1"/>
                </a:cxn>
                <a:cxn ang="0">
                  <a:pos x="1" y="2"/>
                </a:cxn>
                <a:cxn ang="0">
                  <a:pos x="2" y="2"/>
                </a:cxn>
                <a:cxn ang="0">
                  <a:pos x="2" y="2"/>
                </a:cxn>
                <a:cxn ang="0">
                  <a:pos x="2" y="2"/>
                </a:cxn>
                <a:cxn ang="0">
                  <a:pos x="2" y="2"/>
                </a:cxn>
                <a:cxn ang="0">
                  <a:pos x="1" y="2"/>
                </a:cxn>
                <a:cxn ang="0">
                  <a:pos x="1" y="2"/>
                </a:cxn>
                <a:cxn ang="0">
                  <a:pos x="1" y="2"/>
                </a:cxn>
                <a:cxn ang="0">
                  <a:pos x="1" y="2"/>
                </a:cxn>
                <a:cxn ang="0">
                  <a:pos x="1" y="2"/>
                </a:cxn>
                <a:cxn ang="0">
                  <a:pos x="1" y="2"/>
                </a:cxn>
                <a:cxn ang="0">
                  <a:pos x="1" y="2"/>
                </a:cxn>
                <a:cxn ang="0">
                  <a:pos x="1" y="2"/>
                </a:cxn>
                <a:cxn ang="0">
                  <a:pos x="1" y="2"/>
                </a:cxn>
                <a:cxn ang="0">
                  <a:pos x="1" y="3"/>
                </a:cxn>
                <a:cxn ang="0">
                  <a:pos x="1" y="2"/>
                </a:cxn>
                <a:cxn ang="0">
                  <a:pos x="1" y="2"/>
                </a:cxn>
                <a:cxn ang="0">
                  <a:pos x="1" y="3"/>
                </a:cxn>
                <a:cxn ang="0">
                  <a:pos x="1" y="2"/>
                </a:cxn>
                <a:cxn ang="0">
                  <a:pos x="1" y="2"/>
                </a:cxn>
                <a:cxn ang="0">
                  <a:pos x="1" y="2"/>
                </a:cxn>
                <a:cxn ang="0">
                  <a:pos x="1" y="2"/>
                </a:cxn>
                <a:cxn ang="0">
                  <a:pos x="1" y="2"/>
                </a:cxn>
                <a:cxn ang="0">
                  <a:pos x="1" y="2"/>
                </a:cxn>
                <a:cxn ang="0">
                  <a:pos x="1" y="2"/>
                </a:cxn>
                <a:cxn ang="0">
                  <a:pos x="0" y="2"/>
                </a:cxn>
                <a:cxn ang="0">
                  <a:pos x="0" y="2"/>
                </a:cxn>
              </a:cxnLst>
              <a:rect l="0" t="0" r="r" b="b"/>
              <a:pathLst>
                <a:path w="3" h="3">
                  <a:moveTo>
                    <a:pt x="0" y="2"/>
                  </a:moveTo>
                  <a:cubicBezTo>
                    <a:pt x="0" y="3"/>
                    <a:pt x="0" y="3"/>
                    <a:pt x="0" y="3"/>
                  </a:cubicBezTo>
                  <a:cubicBezTo>
                    <a:pt x="1" y="3"/>
                    <a:pt x="1" y="3"/>
                    <a:pt x="1" y="3"/>
                  </a:cubicBezTo>
                  <a:cubicBezTo>
                    <a:pt x="1" y="3"/>
                    <a:pt x="1" y="3"/>
                    <a:pt x="2" y="2"/>
                  </a:cubicBezTo>
                  <a:cubicBezTo>
                    <a:pt x="2" y="2"/>
                    <a:pt x="2" y="2"/>
                    <a:pt x="2" y="2"/>
                  </a:cubicBezTo>
                  <a:cubicBezTo>
                    <a:pt x="1" y="2"/>
                    <a:pt x="1" y="2"/>
                    <a:pt x="1" y="2"/>
                  </a:cubicBezTo>
                  <a:cubicBezTo>
                    <a:pt x="1" y="2"/>
                    <a:pt x="1" y="2"/>
                    <a:pt x="1" y="2"/>
                  </a:cubicBezTo>
                  <a:cubicBezTo>
                    <a:pt x="2" y="3"/>
                    <a:pt x="2" y="3"/>
                    <a:pt x="2" y="3"/>
                  </a:cubicBezTo>
                  <a:cubicBezTo>
                    <a:pt x="2" y="2"/>
                    <a:pt x="2" y="2"/>
                    <a:pt x="2" y="2"/>
                  </a:cubicBezTo>
                  <a:cubicBezTo>
                    <a:pt x="2" y="2"/>
                    <a:pt x="3" y="1"/>
                    <a:pt x="3" y="1"/>
                  </a:cubicBezTo>
                  <a:cubicBezTo>
                    <a:pt x="3" y="0"/>
                    <a:pt x="3" y="0"/>
                    <a:pt x="3" y="0"/>
                  </a:cubicBezTo>
                  <a:cubicBezTo>
                    <a:pt x="3" y="0"/>
                    <a:pt x="3" y="0"/>
                    <a:pt x="3" y="0"/>
                  </a:cubicBezTo>
                  <a:cubicBezTo>
                    <a:pt x="2" y="1"/>
                    <a:pt x="1" y="1"/>
                    <a:pt x="0" y="2"/>
                  </a:cubicBezTo>
                  <a:cubicBezTo>
                    <a:pt x="0" y="2"/>
                    <a:pt x="0" y="2"/>
                    <a:pt x="0" y="2"/>
                  </a:cubicBezTo>
                  <a:cubicBezTo>
                    <a:pt x="1" y="2"/>
                    <a:pt x="1" y="2"/>
                    <a:pt x="1" y="2"/>
                  </a:cubicBezTo>
                  <a:cubicBezTo>
                    <a:pt x="1" y="2"/>
                    <a:pt x="2" y="1"/>
                    <a:pt x="3" y="1"/>
                  </a:cubicBezTo>
                  <a:cubicBezTo>
                    <a:pt x="3" y="1"/>
                    <a:pt x="3" y="1"/>
                    <a:pt x="3" y="1"/>
                  </a:cubicBezTo>
                  <a:cubicBezTo>
                    <a:pt x="2" y="1"/>
                    <a:pt x="2" y="1"/>
                    <a:pt x="2" y="1"/>
                  </a:cubicBezTo>
                  <a:cubicBezTo>
                    <a:pt x="2" y="1"/>
                    <a:pt x="2" y="2"/>
                    <a:pt x="1" y="2"/>
                  </a:cubicBezTo>
                  <a:cubicBezTo>
                    <a:pt x="2" y="2"/>
                    <a:pt x="2" y="2"/>
                    <a:pt x="2" y="2"/>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3"/>
                    <a:pt x="1" y="3"/>
                    <a:pt x="1" y="3"/>
                  </a:cubicBezTo>
                  <a:cubicBezTo>
                    <a:pt x="1" y="2"/>
                    <a:pt x="1" y="2"/>
                    <a:pt x="1" y="2"/>
                  </a:cubicBezTo>
                  <a:cubicBezTo>
                    <a:pt x="1" y="2"/>
                    <a:pt x="1" y="2"/>
                    <a:pt x="1" y="2"/>
                  </a:cubicBezTo>
                  <a:cubicBezTo>
                    <a:pt x="1" y="3"/>
                    <a:pt x="1" y="3"/>
                    <a:pt x="1" y="3"/>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0" y="2"/>
                    <a:pt x="0" y="2"/>
                    <a:pt x="0" y="2"/>
                  </a:cubicBezTo>
                  <a:cubicBezTo>
                    <a:pt x="0" y="2"/>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8" name="Freeform 1510"/>
            <p:cNvSpPr>
              <a:spLocks/>
            </p:cNvSpPr>
            <p:nvPr userDrawn="1"/>
          </p:nvSpPr>
          <p:spPr bwMode="auto">
            <a:xfrm>
              <a:off x="285" y="296"/>
              <a:ext cx="4" cy="6"/>
            </a:xfrm>
            <a:custGeom>
              <a:avLst/>
              <a:gdLst/>
              <a:ahLst/>
              <a:cxnLst>
                <a:cxn ang="0">
                  <a:pos x="0" y="2"/>
                </a:cxn>
                <a:cxn ang="0">
                  <a:pos x="1" y="2"/>
                </a:cxn>
                <a:cxn ang="0">
                  <a:pos x="1" y="2"/>
                </a:cxn>
                <a:cxn ang="0">
                  <a:pos x="2" y="0"/>
                </a:cxn>
                <a:cxn ang="0">
                  <a:pos x="2" y="2"/>
                </a:cxn>
                <a:cxn ang="0">
                  <a:pos x="0" y="2"/>
                </a:cxn>
              </a:cxnLst>
              <a:rect l="0" t="0" r="r" b="b"/>
              <a:pathLst>
                <a:path w="2" h="3">
                  <a:moveTo>
                    <a:pt x="0" y="2"/>
                  </a:moveTo>
                  <a:cubicBezTo>
                    <a:pt x="0" y="2"/>
                    <a:pt x="0" y="2"/>
                    <a:pt x="1" y="2"/>
                  </a:cubicBezTo>
                  <a:cubicBezTo>
                    <a:pt x="0" y="3"/>
                    <a:pt x="0" y="3"/>
                    <a:pt x="1" y="2"/>
                  </a:cubicBezTo>
                  <a:cubicBezTo>
                    <a:pt x="2" y="2"/>
                    <a:pt x="2" y="2"/>
                    <a:pt x="2" y="0"/>
                  </a:cubicBezTo>
                  <a:cubicBezTo>
                    <a:pt x="2" y="1"/>
                    <a:pt x="2" y="1"/>
                    <a:pt x="2" y="2"/>
                  </a:cubicBezTo>
                  <a:cubicBezTo>
                    <a:pt x="1" y="0"/>
                    <a:pt x="1" y="0"/>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89" name="Freeform 1511"/>
            <p:cNvSpPr>
              <a:spLocks/>
            </p:cNvSpPr>
            <p:nvPr userDrawn="1"/>
          </p:nvSpPr>
          <p:spPr bwMode="auto">
            <a:xfrm>
              <a:off x="285" y="296"/>
              <a:ext cx="6" cy="6"/>
            </a:xfrm>
            <a:custGeom>
              <a:avLst/>
              <a:gdLst/>
              <a:ahLst/>
              <a:cxnLst>
                <a:cxn ang="0">
                  <a:pos x="0" y="2"/>
                </a:cxn>
                <a:cxn ang="0">
                  <a:pos x="0" y="2"/>
                </a:cxn>
                <a:cxn ang="0">
                  <a:pos x="1" y="2"/>
                </a:cxn>
                <a:cxn ang="0">
                  <a:pos x="0" y="3"/>
                </a:cxn>
                <a:cxn ang="0">
                  <a:pos x="0" y="3"/>
                </a:cxn>
                <a:cxn ang="0">
                  <a:pos x="3" y="2"/>
                </a:cxn>
                <a:cxn ang="0">
                  <a:pos x="3" y="0"/>
                </a:cxn>
                <a:cxn ang="0">
                  <a:pos x="1" y="2"/>
                </a:cxn>
                <a:cxn ang="0">
                  <a:pos x="2" y="2"/>
                </a:cxn>
                <a:cxn ang="0">
                  <a:pos x="1" y="0"/>
                </a:cxn>
                <a:cxn ang="0">
                  <a:pos x="0" y="2"/>
                </a:cxn>
                <a:cxn ang="0">
                  <a:pos x="1" y="1"/>
                </a:cxn>
                <a:cxn ang="0">
                  <a:pos x="1" y="1"/>
                </a:cxn>
                <a:cxn ang="0">
                  <a:pos x="2" y="2"/>
                </a:cxn>
                <a:cxn ang="0">
                  <a:pos x="3" y="0"/>
                </a:cxn>
                <a:cxn ang="0">
                  <a:pos x="2" y="0"/>
                </a:cxn>
                <a:cxn ang="0">
                  <a:pos x="1" y="2"/>
                </a:cxn>
                <a:cxn ang="0">
                  <a:pos x="0" y="3"/>
                </a:cxn>
                <a:cxn ang="0">
                  <a:pos x="0" y="2"/>
                </a:cxn>
                <a:cxn ang="0">
                  <a:pos x="0" y="2"/>
                </a:cxn>
                <a:cxn ang="0">
                  <a:pos x="0" y="3"/>
                </a:cxn>
                <a:cxn ang="0">
                  <a:pos x="0" y="3"/>
                </a:cxn>
                <a:cxn ang="0">
                  <a:pos x="1" y="2"/>
                </a:cxn>
                <a:cxn ang="0">
                  <a:pos x="0" y="2"/>
                </a:cxn>
                <a:cxn ang="0">
                  <a:pos x="0" y="2"/>
                </a:cxn>
                <a:cxn ang="0">
                  <a:pos x="0" y="2"/>
                </a:cxn>
                <a:cxn ang="0">
                  <a:pos x="0" y="2"/>
                </a:cxn>
                <a:cxn ang="0">
                  <a:pos x="0" y="2"/>
                </a:cxn>
                <a:cxn ang="0">
                  <a:pos x="0" y="2"/>
                </a:cxn>
                <a:cxn ang="0">
                  <a:pos x="0" y="2"/>
                </a:cxn>
                <a:cxn ang="0">
                  <a:pos x="0" y="2"/>
                </a:cxn>
                <a:cxn ang="0">
                  <a:pos x="0" y="2"/>
                </a:cxn>
                <a:cxn ang="0">
                  <a:pos x="0" y="1"/>
                </a:cxn>
                <a:cxn ang="0">
                  <a:pos x="0" y="2"/>
                </a:cxn>
              </a:cxnLst>
              <a:rect l="0" t="0" r="r" b="b"/>
              <a:pathLst>
                <a:path w="3" h="3">
                  <a:moveTo>
                    <a:pt x="0" y="2"/>
                  </a:moveTo>
                  <a:cubicBezTo>
                    <a:pt x="0" y="2"/>
                    <a:pt x="0" y="2"/>
                    <a:pt x="0" y="2"/>
                  </a:cubicBezTo>
                  <a:cubicBezTo>
                    <a:pt x="0" y="2"/>
                    <a:pt x="0" y="2"/>
                    <a:pt x="0" y="2"/>
                  </a:cubicBezTo>
                  <a:cubicBezTo>
                    <a:pt x="0" y="2"/>
                    <a:pt x="0" y="2"/>
                    <a:pt x="0" y="2"/>
                  </a:cubicBezTo>
                  <a:cubicBezTo>
                    <a:pt x="1" y="2"/>
                    <a:pt x="1" y="2"/>
                    <a:pt x="1" y="2"/>
                  </a:cubicBezTo>
                  <a:cubicBezTo>
                    <a:pt x="1" y="2"/>
                    <a:pt x="1" y="2"/>
                    <a:pt x="1" y="2"/>
                  </a:cubicBezTo>
                  <a:cubicBezTo>
                    <a:pt x="0" y="2"/>
                    <a:pt x="0" y="2"/>
                    <a:pt x="0" y="2"/>
                  </a:cubicBezTo>
                  <a:cubicBezTo>
                    <a:pt x="0" y="2"/>
                    <a:pt x="0" y="2"/>
                    <a:pt x="0" y="3"/>
                  </a:cubicBezTo>
                  <a:cubicBezTo>
                    <a:pt x="0" y="3"/>
                    <a:pt x="0" y="3"/>
                    <a:pt x="0" y="3"/>
                  </a:cubicBezTo>
                  <a:cubicBezTo>
                    <a:pt x="0" y="3"/>
                    <a:pt x="0" y="3"/>
                    <a:pt x="0" y="3"/>
                  </a:cubicBezTo>
                  <a:cubicBezTo>
                    <a:pt x="1" y="3"/>
                    <a:pt x="1" y="3"/>
                    <a:pt x="1" y="2"/>
                  </a:cubicBezTo>
                  <a:cubicBezTo>
                    <a:pt x="2" y="2"/>
                    <a:pt x="2" y="2"/>
                    <a:pt x="3" y="2"/>
                  </a:cubicBezTo>
                  <a:cubicBezTo>
                    <a:pt x="3" y="1"/>
                    <a:pt x="3" y="1"/>
                    <a:pt x="3" y="0"/>
                  </a:cubicBezTo>
                  <a:cubicBezTo>
                    <a:pt x="3" y="0"/>
                    <a:pt x="3" y="0"/>
                    <a:pt x="3" y="0"/>
                  </a:cubicBezTo>
                  <a:cubicBezTo>
                    <a:pt x="2" y="0"/>
                    <a:pt x="2" y="0"/>
                    <a:pt x="2" y="0"/>
                  </a:cubicBezTo>
                  <a:cubicBezTo>
                    <a:pt x="2" y="0"/>
                    <a:pt x="2" y="1"/>
                    <a:pt x="1" y="2"/>
                  </a:cubicBezTo>
                  <a:cubicBezTo>
                    <a:pt x="2" y="2"/>
                    <a:pt x="2" y="2"/>
                    <a:pt x="2" y="2"/>
                  </a:cubicBezTo>
                  <a:cubicBezTo>
                    <a:pt x="2" y="2"/>
                    <a:pt x="2" y="2"/>
                    <a:pt x="2" y="2"/>
                  </a:cubicBezTo>
                  <a:cubicBezTo>
                    <a:pt x="2" y="1"/>
                    <a:pt x="2" y="1"/>
                    <a:pt x="2" y="1"/>
                  </a:cubicBezTo>
                  <a:cubicBezTo>
                    <a:pt x="1" y="0"/>
                    <a:pt x="1" y="0"/>
                    <a:pt x="1" y="0"/>
                  </a:cubicBezTo>
                  <a:cubicBezTo>
                    <a:pt x="0" y="0"/>
                    <a:pt x="0" y="1"/>
                    <a:pt x="0" y="2"/>
                  </a:cubicBezTo>
                  <a:cubicBezTo>
                    <a:pt x="0" y="2"/>
                    <a:pt x="0" y="2"/>
                    <a:pt x="0" y="2"/>
                  </a:cubicBezTo>
                  <a:cubicBezTo>
                    <a:pt x="0" y="2"/>
                    <a:pt x="0" y="2"/>
                    <a:pt x="0" y="2"/>
                  </a:cubicBezTo>
                  <a:cubicBezTo>
                    <a:pt x="0" y="1"/>
                    <a:pt x="1" y="1"/>
                    <a:pt x="1" y="1"/>
                  </a:cubicBezTo>
                  <a:cubicBezTo>
                    <a:pt x="1" y="1"/>
                    <a:pt x="1" y="1"/>
                    <a:pt x="1" y="1"/>
                  </a:cubicBezTo>
                  <a:cubicBezTo>
                    <a:pt x="1" y="1"/>
                    <a:pt x="1" y="1"/>
                    <a:pt x="1" y="1"/>
                  </a:cubicBezTo>
                  <a:cubicBezTo>
                    <a:pt x="1" y="2"/>
                    <a:pt x="1" y="2"/>
                    <a:pt x="1" y="2"/>
                  </a:cubicBezTo>
                  <a:cubicBezTo>
                    <a:pt x="2" y="2"/>
                    <a:pt x="2" y="2"/>
                    <a:pt x="2" y="2"/>
                  </a:cubicBezTo>
                  <a:cubicBezTo>
                    <a:pt x="2" y="2"/>
                    <a:pt x="2" y="2"/>
                    <a:pt x="2" y="2"/>
                  </a:cubicBezTo>
                  <a:cubicBezTo>
                    <a:pt x="2" y="1"/>
                    <a:pt x="2" y="1"/>
                    <a:pt x="3" y="0"/>
                  </a:cubicBezTo>
                  <a:cubicBezTo>
                    <a:pt x="2" y="0"/>
                    <a:pt x="2" y="0"/>
                    <a:pt x="2" y="0"/>
                  </a:cubicBezTo>
                  <a:cubicBezTo>
                    <a:pt x="2" y="0"/>
                    <a:pt x="2" y="0"/>
                    <a:pt x="2" y="0"/>
                  </a:cubicBezTo>
                  <a:cubicBezTo>
                    <a:pt x="2" y="1"/>
                    <a:pt x="2" y="1"/>
                    <a:pt x="2" y="1"/>
                  </a:cubicBezTo>
                  <a:cubicBezTo>
                    <a:pt x="2" y="1"/>
                    <a:pt x="2" y="2"/>
                    <a:pt x="1" y="2"/>
                  </a:cubicBezTo>
                  <a:cubicBezTo>
                    <a:pt x="1" y="2"/>
                    <a:pt x="0" y="2"/>
                    <a:pt x="0" y="2"/>
                  </a:cubicBezTo>
                  <a:cubicBezTo>
                    <a:pt x="0" y="3"/>
                    <a:pt x="0" y="3"/>
                    <a:pt x="0" y="3"/>
                  </a:cubicBezTo>
                  <a:cubicBezTo>
                    <a:pt x="0" y="2"/>
                    <a:pt x="0" y="2"/>
                    <a:pt x="0" y="2"/>
                  </a:cubicBezTo>
                  <a:cubicBezTo>
                    <a:pt x="0" y="2"/>
                    <a:pt x="0" y="2"/>
                    <a:pt x="0" y="2"/>
                  </a:cubicBezTo>
                  <a:cubicBezTo>
                    <a:pt x="0" y="3"/>
                    <a:pt x="0" y="3"/>
                    <a:pt x="0" y="3"/>
                  </a:cubicBezTo>
                  <a:cubicBezTo>
                    <a:pt x="0" y="2"/>
                    <a:pt x="0" y="2"/>
                    <a:pt x="0" y="2"/>
                  </a:cubicBezTo>
                  <a:cubicBezTo>
                    <a:pt x="0" y="3"/>
                    <a:pt x="0" y="3"/>
                    <a:pt x="0" y="3"/>
                  </a:cubicBezTo>
                  <a:cubicBezTo>
                    <a:pt x="0" y="3"/>
                    <a:pt x="0" y="3"/>
                    <a:pt x="0" y="3"/>
                  </a:cubicBezTo>
                  <a:cubicBezTo>
                    <a:pt x="0" y="2"/>
                    <a:pt x="0" y="2"/>
                    <a:pt x="0" y="2"/>
                  </a:cubicBezTo>
                  <a:cubicBezTo>
                    <a:pt x="0" y="3"/>
                    <a:pt x="0" y="3"/>
                    <a:pt x="0" y="3"/>
                  </a:cubicBezTo>
                  <a:cubicBezTo>
                    <a:pt x="0" y="3"/>
                    <a:pt x="0" y="3"/>
                    <a:pt x="0" y="3"/>
                  </a:cubicBezTo>
                  <a:cubicBezTo>
                    <a:pt x="0" y="3"/>
                    <a:pt x="1" y="2"/>
                    <a:pt x="1" y="2"/>
                  </a:cubicBezTo>
                  <a:cubicBezTo>
                    <a:pt x="1" y="2"/>
                    <a:pt x="1" y="2"/>
                    <a:pt x="1"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2"/>
                    <a:pt x="0" y="2"/>
                    <a:pt x="0" y="2"/>
                  </a:cubicBezTo>
                  <a:cubicBezTo>
                    <a:pt x="0" y="2"/>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0" name="Freeform 1512"/>
            <p:cNvSpPr>
              <a:spLocks/>
            </p:cNvSpPr>
            <p:nvPr userDrawn="1"/>
          </p:nvSpPr>
          <p:spPr bwMode="auto">
            <a:xfrm>
              <a:off x="279" y="298"/>
              <a:ext cx="4" cy="10"/>
            </a:xfrm>
            <a:custGeom>
              <a:avLst/>
              <a:gdLst/>
              <a:ahLst/>
              <a:cxnLst>
                <a:cxn ang="0">
                  <a:pos x="0" y="4"/>
                </a:cxn>
                <a:cxn ang="0">
                  <a:pos x="0" y="5"/>
                </a:cxn>
                <a:cxn ang="0">
                  <a:pos x="2" y="2"/>
                </a:cxn>
                <a:cxn ang="0">
                  <a:pos x="0" y="4"/>
                </a:cxn>
              </a:cxnLst>
              <a:rect l="0" t="0" r="r" b="b"/>
              <a:pathLst>
                <a:path w="3" h="5">
                  <a:moveTo>
                    <a:pt x="0" y="4"/>
                  </a:moveTo>
                  <a:cubicBezTo>
                    <a:pt x="0" y="5"/>
                    <a:pt x="0" y="5"/>
                    <a:pt x="0" y="5"/>
                  </a:cubicBezTo>
                  <a:cubicBezTo>
                    <a:pt x="1" y="5"/>
                    <a:pt x="2" y="3"/>
                    <a:pt x="2" y="2"/>
                  </a:cubicBezTo>
                  <a:cubicBezTo>
                    <a:pt x="3" y="0"/>
                    <a:pt x="0" y="4"/>
                    <a:pt x="0" y="4"/>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1" name="Freeform 1513"/>
            <p:cNvSpPr>
              <a:spLocks/>
            </p:cNvSpPr>
            <p:nvPr userDrawn="1"/>
          </p:nvSpPr>
          <p:spPr bwMode="auto">
            <a:xfrm>
              <a:off x="277" y="300"/>
              <a:ext cx="8" cy="12"/>
            </a:xfrm>
            <a:custGeom>
              <a:avLst/>
              <a:gdLst/>
              <a:ahLst/>
              <a:cxnLst>
                <a:cxn ang="0">
                  <a:pos x="0" y="3"/>
                </a:cxn>
                <a:cxn ang="0">
                  <a:pos x="0" y="4"/>
                </a:cxn>
                <a:cxn ang="0">
                  <a:pos x="0" y="5"/>
                </a:cxn>
                <a:cxn ang="0">
                  <a:pos x="1" y="5"/>
                </a:cxn>
                <a:cxn ang="0">
                  <a:pos x="2" y="3"/>
                </a:cxn>
                <a:cxn ang="0">
                  <a:pos x="4" y="1"/>
                </a:cxn>
                <a:cxn ang="0">
                  <a:pos x="4" y="1"/>
                </a:cxn>
                <a:cxn ang="0">
                  <a:pos x="3" y="0"/>
                </a:cxn>
                <a:cxn ang="0">
                  <a:pos x="3" y="0"/>
                </a:cxn>
                <a:cxn ang="0">
                  <a:pos x="2" y="1"/>
                </a:cxn>
                <a:cxn ang="0">
                  <a:pos x="1" y="3"/>
                </a:cxn>
                <a:cxn ang="0">
                  <a:pos x="1" y="3"/>
                </a:cxn>
                <a:cxn ang="0">
                  <a:pos x="1" y="3"/>
                </a:cxn>
                <a:cxn ang="0">
                  <a:pos x="2" y="2"/>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3" y="1"/>
                </a:cxn>
                <a:cxn ang="0">
                  <a:pos x="2" y="3"/>
                </a:cxn>
                <a:cxn ang="0">
                  <a:pos x="0" y="4"/>
                </a:cxn>
                <a:cxn ang="0">
                  <a:pos x="1" y="4"/>
                </a:cxn>
                <a:cxn ang="0">
                  <a:pos x="1" y="4"/>
                </a:cxn>
                <a:cxn ang="0">
                  <a:pos x="1" y="3"/>
                </a:cxn>
                <a:cxn ang="0">
                  <a:pos x="1" y="3"/>
                </a:cxn>
                <a:cxn ang="0">
                  <a:pos x="0" y="3"/>
                </a:cxn>
              </a:cxnLst>
              <a:rect l="0" t="0" r="r" b="b"/>
              <a:pathLst>
                <a:path w="4" h="5">
                  <a:moveTo>
                    <a:pt x="0" y="3"/>
                  </a:moveTo>
                  <a:cubicBezTo>
                    <a:pt x="0" y="4"/>
                    <a:pt x="0" y="4"/>
                    <a:pt x="0" y="4"/>
                  </a:cubicBezTo>
                  <a:cubicBezTo>
                    <a:pt x="0" y="5"/>
                    <a:pt x="0" y="5"/>
                    <a:pt x="0" y="5"/>
                  </a:cubicBezTo>
                  <a:cubicBezTo>
                    <a:pt x="1" y="5"/>
                    <a:pt x="1" y="5"/>
                    <a:pt x="1" y="5"/>
                  </a:cubicBezTo>
                  <a:cubicBezTo>
                    <a:pt x="1" y="4"/>
                    <a:pt x="2" y="4"/>
                    <a:pt x="2" y="3"/>
                  </a:cubicBezTo>
                  <a:cubicBezTo>
                    <a:pt x="3" y="2"/>
                    <a:pt x="3" y="2"/>
                    <a:pt x="4" y="1"/>
                  </a:cubicBezTo>
                  <a:cubicBezTo>
                    <a:pt x="4" y="1"/>
                    <a:pt x="4" y="1"/>
                    <a:pt x="4" y="1"/>
                  </a:cubicBezTo>
                  <a:cubicBezTo>
                    <a:pt x="3" y="0"/>
                    <a:pt x="3" y="0"/>
                    <a:pt x="3" y="0"/>
                  </a:cubicBezTo>
                  <a:cubicBezTo>
                    <a:pt x="3" y="0"/>
                    <a:pt x="3" y="0"/>
                    <a:pt x="3" y="0"/>
                  </a:cubicBezTo>
                  <a:cubicBezTo>
                    <a:pt x="2" y="1"/>
                    <a:pt x="2" y="1"/>
                    <a:pt x="2" y="1"/>
                  </a:cubicBezTo>
                  <a:cubicBezTo>
                    <a:pt x="2" y="1"/>
                    <a:pt x="1" y="3"/>
                    <a:pt x="1" y="3"/>
                  </a:cubicBezTo>
                  <a:cubicBezTo>
                    <a:pt x="1" y="3"/>
                    <a:pt x="1" y="3"/>
                    <a:pt x="1" y="3"/>
                  </a:cubicBezTo>
                  <a:cubicBezTo>
                    <a:pt x="1" y="3"/>
                    <a:pt x="1" y="3"/>
                    <a:pt x="1" y="3"/>
                  </a:cubicBezTo>
                  <a:cubicBezTo>
                    <a:pt x="1" y="3"/>
                    <a:pt x="2" y="2"/>
                    <a:pt x="2" y="2"/>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1"/>
                    <a:pt x="3" y="1"/>
                  </a:cubicBezTo>
                  <a:cubicBezTo>
                    <a:pt x="3" y="1"/>
                    <a:pt x="3" y="2"/>
                    <a:pt x="2" y="3"/>
                  </a:cubicBezTo>
                  <a:cubicBezTo>
                    <a:pt x="2" y="3"/>
                    <a:pt x="1" y="4"/>
                    <a:pt x="0" y="4"/>
                  </a:cubicBezTo>
                  <a:cubicBezTo>
                    <a:pt x="1" y="4"/>
                    <a:pt x="1" y="4"/>
                    <a:pt x="1" y="4"/>
                  </a:cubicBezTo>
                  <a:cubicBezTo>
                    <a:pt x="1" y="4"/>
                    <a:pt x="1" y="4"/>
                    <a:pt x="1" y="4"/>
                  </a:cubicBezTo>
                  <a:cubicBezTo>
                    <a:pt x="1" y="4"/>
                    <a:pt x="1" y="4"/>
                    <a:pt x="1" y="3"/>
                  </a:cubicBezTo>
                  <a:cubicBezTo>
                    <a:pt x="1" y="3"/>
                    <a:pt x="1" y="3"/>
                    <a:pt x="1" y="3"/>
                  </a:cubicBezTo>
                  <a:cubicBezTo>
                    <a:pt x="0" y="3"/>
                    <a:pt x="0" y="3"/>
                    <a:pt x="0" y="3"/>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2" name="Freeform 1514"/>
            <p:cNvSpPr>
              <a:spLocks/>
            </p:cNvSpPr>
            <p:nvPr userDrawn="1"/>
          </p:nvSpPr>
          <p:spPr bwMode="auto">
            <a:xfrm>
              <a:off x="413" y="389"/>
              <a:ext cx="4" cy="16"/>
            </a:xfrm>
            <a:custGeom>
              <a:avLst/>
              <a:gdLst/>
              <a:ahLst/>
              <a:cxnLst>
                <a:cxn ang="0">
                  <a:pos x="0" y="6"/>
                </a:cxn>
                <a:cxn ang="0">
                  <a:pos x="2" y="5"/>
                </a:cxn>
                <a:cxn ang="0">
                  <a:pos x="2" y="1"/>
                </a:cxn>
                <a:cxn ang="0">
                  <a:pos x="1" y="0"/>
                </a:cxn>
                <a:cxn ang="0">
                  <a:pos x="0" y="3"/>
                </a:cxn>
                <a:cxn ang="0">
                  <a:pos x="0" y="6"/>
                </a:cxn>
              </a:cxnLst>
              <a:rect l="0" t="0" r="r" b="b"/>
              <a:pathLst>
                <a:path w="2" h="8">
                  <a:moveTo>
                    <a:pt x="0" y="6"/>
                  </a:moveTo>
                  <a:cubicBezTo>
                    <a:pt x="0" y="8"/>
                    <a:pt x="2" y="7"/>
                    <a:pt x="2" y="5"/>
                  </a:cubicBezTo>
                  <a:cubicBezTo>
                    <a:pt x="2" y="4"/>
                    <a:pt x="2" y="2"/>
                    <a:pt x="2" y="1"/>
                  </a:cubicBezTo>
                  <a:cubicBezTo>
                    <a:pt x="2" y="1"/>
                    <a:pt x="2" y="0"/>
                    <a:pt x="1" y="0"/>
                  </a:cubicBezTo>
                  <a:cubicBezTo>
                    <a:pt x="1" y="1"/>
                    <a:pt x="0" y="2"/>
                    <a:pt x="0" y="3"/>
                  </a:cubicBezTo>
                  <a:cubicBezTo>
                    <a:pt x="0" y="4"/>
                    <a:pt x="0" y="5"/>
                    <a:pt x="0" y="6"/>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3" name="Freeform 1515"/>
            <p:cNvSpPr>
              <a:spLocks/>
            </p:cNvSpPr>
            <p:nvPr userDrawn="1"/>
          </p:nvSpPr>
          <p:spPr bwMode="auto">
            <a:xfrm>
              <a:off x="431" y="351"/>
              <a:ext cx="4" cy="4"/>
            </a:xfrm>
            <a:custGeom>
              <a:avLst/>
              <a:gdLst/>
              <a:ahLst/>
              <a:cxnLst>
                <a:cxn ang="0">
                  <a:pos x="1" y="1"/>
                </a:cxn>
                <a:cxn ang="0">
                  <a:pos x="1" y="2"/>
                </a:cxn>
                <a:cxn ang="0">
                  <a:pos x="0" y="0"/>
                </a:cxn>
                <a:cxn ang="0">
                  <a:pos x="1" y="1"/>
                </a:cxn>
              </a:cxnLst>
              <a:rect l="0" t="0" r="r" b="b"/>
              <a:pathLst>
                <a:path w="2" h="2">
                  <a:moveTo>
                    <a:pt x="1" y="1"/>
                  </a:moveTo>
                  <a:cubicBezTo>
                    <a:pt x="1" y="2"/>
                    <a:pt x="1" y="2"/>
                    <a:pt x="1" y="2"/>
                  </a:cubicBezTo>
                  <a:cubicBezTo>
                    <a:pt x="2" y="1"/>
                    <a:pt x="1" y="0"/>
                    <a:pt x="0" y="0"/>
                  </a:cubicBezTo>
                  <a:cubicBezTo>
                    <a:pt x="1" y="1"/>
                    <a:pt x="1" y="1"/>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4" name="Freeform 1516"/>
            <p:cNvSpPr>
              <a:spLocks/>
            </p:cNvSpPr>
            <p:nvPr userDrawn="1"/>
          </p:nvSpPr>
          <p:spPr bwMode="auto">
            <a:xfrm>
              <a:off x="431" y="351"/>
              <a:ext cx="4" cy="4"/>
            </a:xfrm>
            <a:custGeom>
              <a:avLst/>
              <a:gdLst/>
              <a:ahLst/>
              <a:cxnLst>
                <a:cxn ang="0">
                  <a:pos x="1" y="1"/>
                </a:cxn>
                <a:cxn ang="0">
                  <a:pos x="1" y="2"/>
                </a:cxn>
                <a:cxn ang="0">
                  <a:pos x="1" y="2"/>
                </a:cxn>
                <a:cxn ang="0">
                  <a:pos x="1" y="2"/>
                </a:cxn>
                <a:cxn ang="0">
                  <a:pos x="2" y="1"/>
                </a:cxn>
                <a:cxn ang="0">
                  <a:pos x="1" y="0"/>
                </a:cxn>
                <a:cxn ang="0">
                  <a:pos x="0" y="0"/>
                </a:cxn>
                <a:cxn ang="0">
                  <a:pos x="0" y="0"/>
                </a:cxn>
                <a:cxn ang="0">
                  <a:pos x="0" y="1"/>
                </a:cxn>
                <a:cxn ang="0">
                  <a:pos x="1" y="1"/>
                </a:cxn>
                <a:cxn ang="0">
                  <a:pos x="1" y="1"/>
                </a:cxn>
                <a:cxn ang="0">
                  <a:pos x="1" y="0"/>
                </a:cxn>
                <a:cxn ang="0">
                  <a:pos x="0" y="0"/>
                </a:cxn>
                <a:cxn ang="0">
                  <a:pos x="0" y="1"/>
                </a:cxn>
                <a:cxn ang="0">
                  <a:pos x="1" y="1"/>
                </a:cxn>
                <a:cxn ang="0">
                  <a:pos x="1" y="2"/>
                </a:cxn>
                <a:cxn ang="0">
                  <a:pos x="1" y="2"/>
                </a:cxn>
                <a:cxn ang="0">
                  <a:pos x="1" y="2"/>
                </a:cxn>
                <a:cxn ang="0">
                  <a:pos x="1" y="1"/>
                </a:cxn>
                <a:cxn ang="0">
                  <a:pos x="1" y="1"/>
                </a:cxn>
                <a:cxn ang="0">
                  <a:pos x="1" y="1"/>
                </a:cxn>
              </a:cxnLst>
              <a:rect l="0" t="0" r="r" b="b"/>
              <a:pathLst>
                <a:path w="2" h="2">
                  <a:moveTo>
                    <a:pt x="1" y="1"/>
                  </a:moveTo>
                  <a:cubicBezTo>
                    <a:pt x="1" y="2"/>
                    <a:pt x="1" y="2"/>
                    <a:pt x="1" y="2"/>
                  </a:cubicBezTo>
                  <a:cubicBezTo>
                    <a:pt x="1" y="2"/>
                    <a:pt x="1" y="2"/>
                    <a:pt x="1" y="2"/>
                  </a:cubicBezTo>
                  <a:cubicBezTo>
                    <a:pt x="1" y="2"/>
                    <a:pt x="1" y="2"/>
                    <a:pt x="1" y="2"/>
                  </a:cubicBezTo>
                  <a:cubicBezTo>
                    <a:pt x="2" y="1"/>
                    <a:pt x="2" y="1"/>
                    <a:pt x="2" y="1"/>
                  </a:cubicBezTo>
                  <a:cubicBezTo>
                    <a:pt x="2" y="0"/>
                    <a:pt x="1" y="0"/>
                    <a:pt x="1" y="0"/>
                  </a:cubicBezTo>
                  <a:cubicBezTo>
                    <a:pt x="0" y="0"/>
                    <a:pt x="0" y="0"/>
                    <a:pt x="0" y="0"/>
                  </a:cubicBezTo>
                  <a:cubicBezTo>
                    <a:pt x="0" y="0"/>
                    <a:pt x="0" y="0"/>
                    <a:pt x="0" y="0"/>
                  </a:cubicBezTo>
                  <a:cubicBezTo>
                    <a:pt x="0" y="1"/>
                    <a:pt x="0" y="1"/>
                    <a:pt x="0" y="1"/>
                  </a:cubicBezTo>
                  <a:cubicBezTo>
                    <a:pt x="1" y="1"/>
                    <a:pt x="1" y="1"/>
                    <a:pt x="1" y="1"/>
                  </a:cubicBezTo>
                  <a:cubicBezTo>
                    <a:pt x="1" y="1"/>
                    <a:pt x="1" y="1"/>
                    <a:pt x="1" y="1"/>
                  </a:cubicBezTo>
                  <a:cubicBezTo>
                    <a:pt x="1" y="0"/>
                    <a:pt x="1" y="0"/>
                    <a:pt x="1" y="0"/>
                  </a:cubicBezTo>
                  <a:cubicBezTo>
                    <a:pt x="0" y="0"/>
                    <a:pt x="0" y="0"/>
                    <a:pt x="0" y="0"/>
                  </a:cubicBezTo>
                  <a:cubicBezTo>
                    <a:pt x="0" y="1"/>
                    <a:pt x="0" y="1"/>
                    <a:pt x="0" y="1"/>
                  </a:cubicBezTo>
                  <a:cubicBezTo>
                    <a:pt x="1" y="1"/>
                    <a:pt x="1" y="1"/>
                    <a:pt x="1" y="1"/>
                  </a:cubicBez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5" name="Freeform 1517"/>
            <p:cNvSpPr>
              <a:spLocks/>
            </p:cNvSpPr>
            <p:nvPr userDrawn="1"/>
          </p:nvSpPr>
          <p:spPr bwMode="auto">
            <a:xfrm>
              <a:off x="445" y="324"/>
              <a:ext cx="4" cy="4"/>
            </a:xfrm>
            <a:custGeom>
              <a:avLst/>
              <a:gdLst/>
              <a:ahLst/>
              <a:cxnLst>
                <a:cxn ang="0">
                  <a:pos x="0" y="1"/>
                </a:cxn>
                <a:cxn ang="0">
                  <a:pos x="0" y="0"/>
                </a:cxn>
                <a:cxn ang="0">
                  <a:pos x="0" y="1"/>
                </a:cxn>
              </a:cxnLst>
              <a:rect l="0" t="0" r="r" b="b"/>
              <a:pathLst>
                <a:path h="2">
                  <a:moveTo>
                    <a:pt x="0" y="1"/>
                  </a:moveTo>
                  <a:cubicBezTo>
                    <a:pt x="0" y="2"/>
                    <a:pt x="0" y="1"/>
                    <a:pt x="0" y="0"/>
                  </a:cubicBezTo>
                  <a:cubicBezTo>
                    <a:pt x="0" y="1"/>
                    <a:pt x="0" y="1"/>
                    <a:pt x="0"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6" name="Freeform 1518"/>
            <p:cNvSpPr>
              <a:spLocks/>
            </p:cNvSpPr>
            <p:nvPr userDrawn="1"/>
          </p:nvSpPr>
          <p:spPr bwMode="auto">
            <a:xfrm>
              <a:off x="443" y="324"/>
              <a:ext cx="2" cy="4"/>
            </a:xfrm>
            <a:custGeom>
              <a:avLst/>
              <a:gdLst/>
              <a:ahLst/>
              <a:cxnLst>
                <a:cxn ang="0">
                  <a:pos x="2" y="4"/>
                </a:cxn>
                <a:cxn ang="0">
                  <a:pos x="2" y="4"/>
                </a:cxn>
                <a:cxn ang="0">
                  <a:pos x="2" y="4"/>
                </a:cxn>
                <a:cxn ang="0">
                  <a:pos x="2" y="2"/>
                </a:cxn>
                <a:cxn ang="0">
                  <a:pos x="2" y="0"/>
                </a:cxn>
                <a:cxn ang="0">
                  <a:pos x="2" y="0"/>
                </a:cxn>
                <a:cxn ang="0">
                  <a:pos x="2" y="0"/>
                </a:cxn>
                <a:cxn ang="0">
                  <a:pos x="0" y="2"/>
                </a:cxn>
                <a:cxn ang="0">
                  <a:pos x="2" y="4"/>
                </a:cxn>
                <a:cxn ang="0">
                  <a:pos x="2" y="2"/>
                </a:cxn>
                <a:cxn ang="0">
                  <a:pos x="2" y="2"/>
                </a:cxn>
                <a:cxn ang="0">
                  <a:pos x="2" y="0"/>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0" y="2"/>
                </a:cxn>
                <a:cxn ang="0">
                  <a:pos x="2" y="4"/>
                </a:cxn>
              </a:cxnLst>
              <a:rect l="0" t="0" r="r" b="b"/>
              <a:pathLst>
                <a:path w="2" h="4">
                  <a:moveTo>
                    <a:pt x="2" y="4"/>
                  </a:moveTo>
                  <a:lnTo>
                    <a:pt x="2" y="4"/>
                  </a:lnTo>
                  <a:lnTo>
                    <a:pt x="2" y="4"/>
                  </a:lnTo>
                  <a:lnTo>
                    <a:pt x="2" y="2"/>
                  </a:lnTo>
                  <a:lnTo>
                    <a:pt x="2" y="0"/>
                  </a:lnTo>
                  <a:lnTo>
                    <a:pt x="2" y="0"/>
                  </a:lnTo>
                  <a:lnTo>
                    <a:pt x="2" y="0"/>
                  </a:lnTo>
                  <a:lnTo>
                    <a:pt x="0" y="2"/>
                  </a:lnTo>
                  <a:lnTo>
                    <a:pt x="2" y="4"/>
                  </a:lnTo>
                  <a:lnTo>
                    <a:pt x="2" y="2"/>
                  </a:lnTo>
                  <a:lnTo>
                    <a:pt x="2" y="2"/>
                  </a:lnTo>
                  <a:lnTo>
                    <a:pt x="2" y="0"/>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2" y="4"/>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7" name="Freeform 1519"/>
            <p:cNvSpPr>
              <a:spLocks/>
            </p:cNvSpPr>
            <p:nvPr userDrawn="1"/>
          </p:nvSpPr>
          <p:spPr bwMode="auto">
            <a:xfrm>
              <a:off x="447" y="316"/>
              <a:ext cx="2" cy="4"/>
            </a:xfrm>
            <a:custGeom>
              <a:avLst/>
              <a:gdLst/>
              <a:ahLst/>
              <a:cxnLst>
                <a:cxn ang="0">
                  <a:pos x="0" y="1"/>
                </a:cxn>
                <a:cxn ang="0">
                  <a:pos x="1" y="1"/>
                </a:cxn>
                <a:cxn ang="0">
                  <a:pos x="0" y="0"/>
                </a:cxn>
                <a:cxn ang="0">
                  <a:pos x="0" y="1"/>
                </a:cxn>
              </a:cxnLst>
              <a:rect l="0" t="0" r="r" b="b"/>
              <a:pathLst>
                <a:path w="1" h="1">
                  <a:moveTo>
                    <a:pt x="0" y="1"/>
                  </a:moveTo>
                  <a:cubicBezTo>
                    <a:pt x="1" y="1"/>
                    <a:pt x="1" y="1"/>
                    <a:pt x="1" y="1"/>
                  </a:cubicBezTo>
                  <a:cubicBezTo>
                    <a:pt x="0" y="1"/>
                    <a:pt x="0" y="0"/>
                    <a:pt x="0" y="0"/>
                  </a:cubicBezTo>
                  <a:cubicBezTo>
                    <a:pt x="0" y="1"/>
                    <a:pt x="0" y="1"/>
                    <a:pt x="0"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8" name="Freeform 1520"/>
            <p:cNvSpPr>
              <a:spLocks/>
            </p:cNvSpPr>
            <p:nvPr userDrawn="1"/>
          </p:nvSpPr>
          <p:spPr bwMode="auto">
            <a:xfrm>
              <a:off x="447" y="316"/>
              <a:ext cx="2" cy="4"/>
            </a:xfrm>
            <a:custGeom>
              <a:avLst/>
              <a:gdLst/>
              <a:ahLst/>
              <a:cxnLst>
                <a:cxn ang="0">
                  <a:pos x="0" y="1"/>
                </a:cxn>
                <a:cxn ang="0">
                  <a:pos x="0" y="1"/>
                </a:cxn>
                <a:cxn ang="0">
                  <a:pos x="1" y="1"/>
                </a:cxn>
                <a:cxn ang="0">
                  <a:pos x="1" y="1"/>
                </a:cxn>
                <a:cxn ang="0">
                  <a:pos x="0" y="0"/>
                </a:cxn>
                <a:cxn ang="0">
                  <a:pos x="0" y="0"/>
                </a:cxn>
                <a:cxn ang="0">
                  <a:pos x="0" y="0"/>
                </a:cxn>
                <a:cxn ang="0">
                  <a:pos x="0" y="1"/>
                </a:cxn>
                <a:cxn ang="0">
                  <a:pos x="0" y="1"/>
                </a:cxn>
                <a:cxn ang="0">
                  <a:pos x="0" y="1"/>
                </a:cxn>
                <a:cxn ang="0">
                  <a:pos x="0" y="0"/>
                </a:cxn>
                <a:cxn ang="0">
                  <a:pos x="0" y="0"/>
                </a:cxn>
                <a:cxn ang="0">
                  <a:pos x="0" y="0"/>
                </a:cxn>
                <a:cxn ang="0">
                  <a:pos x="0" y="1"/>
                </a:cxn>
                <a:cxn ang="0">
                  <a:pos x="1" y="1"/>
                </a:cxn>
                <a:cxn ang="0">
                  <a:pos x="1" y="1"/>
                </a:cxn>
                <a:cxn ang="0">
                  <a:pos x="0" y="1"/>
                </a:cxn>
                <a:cxn ang="0">
                  <a:pos x="0" y="1"/>
                </a:cxn>
                <a:cxn ang="0">
                  <a:pos x="0" y="1"/>
                </a:cxn>
              </a:cxnLst>
              <a:rect l="0" t="0" r="r" b="b"/>
              <a:pathLst>
                <a:path w="1" h="1">
                  <a:moveTo>
                    <a:pt x="0" y="1"/>
                  </a:moveTo>
                  <a:cubicBezTo>
                    <a:pt x="0" y="1"/>
                    <a:pt x="0" y="1"/>
                    <a:pt x="0" y="1"/>
                  </a:cubicBezTo>
                  <a:cubicBezTo>
                    <a:pt x="1" y="1"/>
                    <a:pt x="1" y="1"/>
                    <a:pt x="1" y="1"/>
                  </a:cubicBezTo>
                  <a:cubicBezTo>
                    <a:pt x="1" y="1"/>
                    <a:pt x="1" y="1"/>
                    <a:pt x="1" y="1"/>
                  </a:cubicBezTo>
                  <a:cubicBezTo>
                    <a:pt x="1" y="1"/>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0"/>
                    <a:pt x="0" y="0"/>
                    <a:pt x="0" y="0"/>
                  </a:cubicBezTo>
                  <a:cubicBezTo>
                    <a:pt x="0" y="0"/>
                    <a:pt x="0" y="0"/>
                    <a:pt x="0" y="0"/>
                  </a:cubicBezTo>
                  <a:cubicBezTo>
                    <a:pt x="0" y="0"/>
                    <a:pt x="0" y="0"/>
                    <a:pt x="0" y="0"/>
                  </a:cubicBezTo>
                  <a:cubicBezTo>
                    <a:pt x="0" y="0"/>
                    <a:pt x="0" y="1"/>
                    <a:pt x="0" y="1"/>
                  </a:cubicBezTo>
                  <a:cubicBezTo>
                    <a:pt x="1" y="1"/>
                    <a:pt x="1" y="1"/>
                    <a:pt x="1" y="1"/>
                  </a:cubicBezTo>
                  <a:cubicBezTo>
                    <a:pt x="1" y="1"/>
                    <a:pt x="1" y="1"/>
                    <a:pt x="1" y="1"/>
                  </a:cubicBezTo>
                  <a:cubicBezTo>
                    <a:pt x="0" y="1"/>
                    <a:pt x="0" y="1"/>
                    <a:pt x="0" y="1"/>
                  </a:cubicBezTo>
                  <a:cubicBezTo>
                    <a:pt x="0" y="1"/>
                    <a:pt x="0" y="1"/>
                    <a:pt x="0" y="1"/>
                  </a:cubicBezTo>
                  <a:cubicBezTo>
                    <a:pt x="0" y="1"/>
                    <a:pt x="0" y="1"/>
                    <a:pt x="0"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99" name="Freeform 1521"/>
            <p:cNvSpPr>
              <a:spLocks/>
            </p:cNvSpPr>
            <p:nvPr userDrawn="1"/>
          </p:nvSpPr>
          <p:spPr bwMode="auto">
            <a:xfrm>
              <a:off x="443" y="304"/>
              <a:ext cx="2" cy="4"/>
            </a:xfrm>
            <a:custGeom>
              <a:avLst/>
              <a:gdLst/>
              <a:ahLst/>
              <a:cxnLst>
                <a:cxn ang="0">
                  <a:pos x="0" y="1"/>
                </a:cxn>
                <a:cxn ang="0">
                  <a:pos x="1" y="1"/>
                </a:cxn>
                <a:cxn ang="0">
                  <a:pos x="1" y="2"/>
                </a:cxn>
                <a:cxn ang="0">
                  <a:pos x="0" y="0"/>
                </a:cxn>
                <a:cxn ang="0">
                  <a:pos x="0" y="1"/>
                </a:cxn>
              </a:cxnLst>
              <a:rect l="0" t="0" r="r" b="b"/>
              <a:pathLst>
                <a:path w="1" h="2">
                  <a:moveTo>
                    <a:pt x="0" y="1"/>
                  </a:moveTo>
                  <a:cubicBezTo>
                    <a:pt x="1" y="1"/>
                    <a:pt x="1" y="1"/>
                    <a:pt x="1" y="1"/>
                  </a:cubicBezTo>
                  <a:cubicBezTo>
                    <a:pt x="1" y="2"/>
                    <a:pt x="1" y="2"/>
                    <a:pt x="1" y="2"/>
                  </a:cubicBezTo>
                  <a:cubicBezTo>
                    <a:pt x="1" y="1"/>
                    <a:pt x="1" y="1"/>
                    <a:pt x="0" y="0"/>
                  </a:cubicBezTo>
                  <a:cubicBezTo>
                    <a:pt x="0" y="1"/>
                    <a:pt x="0" y="1"/>
                    <a:pt x="0"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0" name="Freeform 1522"/>
            <p:cNvSpPr>
              <a:spLocks/>
            </p:cNvSpPr>
            <p:nvPr userDrawn="1"/>
          </p:nvSpPr>
          <p:spPr bwMode="auto">
            <a:xfrm>
              <a:off x="443" y="304"/>
              <a:ext cx="4" cy="4"/>
            </a:xfrm>
            <a:custGeom>
              <a:avLst/>
              <a:gdLst/>
              <a:ahLst/>
              <a:cxnLst>
                <a:cxn ang="0">
                  <a:pos x="1" y="1"/>
                </a:cxn>
                <a:cxn ang="0">
                  <a:pos x="1" y="1"/>
                </a:cxn>
                <a:cxn ang="0">
                  <a:pos x="1" y="1"/>
                </a:cxn>
                <a:cxn ang="0">
                  <a:pos x="0" y="1"/>
                </a:cxn>
                <a:cxn ang="0">
                  <a:pos x="1" y="2"/>
                </a:cxn>
                <a:cxn ang="0">
                  <a:pos x="1" y="2"/>
                </a:cxn>
                <a:cxn ang="0">
                  <a:pos x="2" y="2"/>
                </a:cxn>
                <a:cxn ang="0">
                  <a:pos x="2" y="1"/>
                </a:cxn>
                <a:cxn ang="0">
                  <a:pos x="0" y="0"/>
                </a:cxn>
                <a:cxn ang="0">
                  <a:pos x="0" y="0"/>
                </a:cxn>
                <a:cxn ang="0">
                  <a:pos x="0" y="0"/>
                </a:cxn>
                <a:cxn ang="0">
                  <a:pos x="0" y="1"/>
                </a:cxn>
                <a:cxn ang="0">
                  <a:pos x="0" y="1"/>
                </a:cxn>
                <a:cxn ang="0">
                  <a:pos x="1" y="1"/>
                </a:cxn>
                <a:cxn ang="0">
                  <a:pos x="1" y="0"/>
                </a:cxn>
                <a:cxn ang="0">
                  <a:pos x="0" y="0"/>
                </a:cxn>
                <a:cxn ang="0">
                  <a:pos x="0" y="1"/>
                </a:cxn>
                <a:cxn ang="0">
                  <a:pos x="1" y="1"/>
                </a:cxn>
                <a:cxn ang="0">
                  <a:pos x="1" y="2"/>
                </a:cxn>
                <a:cxn ang="0">
                  <a:pos x="1" y="2"/>
                </a:cxn>
                <a:cxn ang="0">
                  <a:pos x="1" y="1"/>
                </a:cxn>
                <a:cxn ang="0">
                  <a:pos x="1" y="1"/>
                </a:cxn>
                <a:cxn ang="0">
                  <a:pos x="0" y="1"/>
                </a:cxn>
                <a:cxn ang="0">
                  <a:pos x="0" y="1"/>
                </a:cxn>
                <a:cxn ang="0">
                  <a:pos x="0" y="1"/>
                </a:cxn>
                <a:cxn ang="0">
                  <a:pos x="1" y="1"/>
                </a:cxn>
              </a:cxnLst>
              <a:rect l="0" t="0" r="r" b="b"/>
              <a:pathLst>
                <a:path w="2" h="2">
                  <a:moveTo>
                    <a:pt x="1" y="1"/>
                  </a:moveTo>
                  <a:cubicBezTo>
                    <a:pt x="1" y="1"/>
                    <a:pt x="1" y="1"/>
                    <a:pt x="1" y="1"/>
                  </a:cubicBezTo>
                  <a:cubicBezTo>
                    <a:pt x="1" y="1"/>
                    <a:pt x="1" y="1"/>
                    <a:pt x="1" y="1"/>
                  </a:cubicBezTo>
                  <a:cubicBezTo>
                    <a:pt x="0" y="1"/>
                    <a:pt x="0" y="1"/>
                    <a:pt x="0" y="1"/>
                  </a:cubicBezTo>
                  <a:cubicBezTo>
                    <a:pt x="1" y="2"/>
                    <a:pt x="1" y="2"/>
                    <a:pt x="1" y="2"/>
                  </a:cubicBezTo>
                  <a:cubicBezTo>
                    <a:pt x="1" y="2"/>
                    <a:pt x="1" y="2"/>
                    <a:pt x="1" y="2"/>
                  </a:cubicBezTo>
                  <a:cubicBezTo>
                    <a:pt x="2" y="2"/>
                    <a:pt x="2" y="2"/>
                    <a:pt x="2" y="2"/>
                  </a:cubicBezTo>
                  <a:cubicBezTo>
                    <a:pt x="2" y="1"/>
                    <a:pt x="2" y="1"/>
                    <a:pt x="2" y="1"/>
                  </a:cubicBezTo>
                  <a:cubicBezTo>
                    <a:pt x="2" y="1"/>
                    <a:pt x="1" y="0"/>
                    <a:pt x="0" y="0"/>
                  </a:cubicBezTo>
                  <a:cubicBezTo>
                    <a:pt x="0" y="0"/>
                    <a:pt x="0" y="0"/>
                    <a:pt x="0" y="0"/>
                  </a:cubicBezTo>
                  <a:cubicBezTo>
                    <a:pt x="0" y="0"/>
                    <a:pt x="0" y="0"/>
                    <a:pt x="0" y="0"/>
                  </a:cubicBezTo>
                  <a:cubicBezTo>
                    <a:pt x="0" y="1"/>
                    <a:pt x="0" y="1"/>
                    <a:pt x="0" y="1"/>
                  </a:cubicBezTo>
                  <a:cubicBezTo>
                    <a:pt x="0" y="1"/>
                    <a:pt x="0" y="1"/>
                    <a:pt x="0" y="1"/>
                  </a:cubicBezTo>
                  <a:cubicBezTo>
                    <a:pt x="1" y="1"/>
                    <a:pt x="1" y="1"/>
                    <a:pt x="1" y="1"/>
                  </a:cubicBezTo>
                  <a:cubicBezTo>
                    <a:pt x="1" y="0"/>
                    <a:pt x="1" y="0"/>
                    <a:pt x="1" y="0"/>
                  </a:cubicBezTo>
                  <a:cubicBezTo>
                    <a:pt x="0" y="0"/>
                    <a:pt x="0" y="0"/>
                    <a:pt x="0" y="0"/>
                  </a:cubicBezTo>
                  <a:cubicBezTo>
                    <a:pt x="0" y="1"/>
                    <a:pt x="0" y="1"/>
                    <a:pt x="0" y="1"/>
                  </a:cubicBezTo>
                  <a:cubicBezTo>
                    <a:pt x="1" y="1"/>
                    <a:pt x="1" y="1"/>
                    <a:pt x="1" y="1"/>
                  </a:cubicBezTo>
                  <a:cubicBezTo>
                    <a:pt x="1" y="2"/>
                    <a:pt x="1" y="2"/>
                    <a:pt x="1" y="2"/>
                  </a:cubicBezTo>
                  <a:cubicBezTo>
                    <a:pt x="1" y="2"/>
                    <a:pt x="1" y="2"/>
                    <a:pt x="1" y="2"/>
                  </a:cubicBezTo>
                  <a:cubicBezTo>
                    <a:pt x="1" y="1"/>
                    <a:pt x="1" y="1"/>
                    <a:pt x="1" y="1"/>
                  </a:cubicBezTo>
                  <a:cubicBezTo>
                    <a:pt x="1" y="1"/>
                    <a:pt x="1" y="1"/>
                    <a:pt x="1" y="1"/>
                  </a:cubicBezTo>
                  <a:cubicBezTo>
                    <a:pt x="0" y="1"/>
                    <a:pt x="0" y="1"/>
                    <a:pt x="0" y="1"/>
                  </a:cubicBezTo>
                  <a:cubicBezTo>
                    <a:pt x="0" y="1"/>
                    <a:pt x="0" y="1"/>
                    <a:pt x="0" y="1"/>
                  </a:cubicBezTo>
                  <a:cubicBezTo>
                    <a:pt x="0" y="1"/>
                    <a:pt x="0" y="1"/>
                    <a:pt x="0" y="1"/>
                  </a:cubicBezTo>
                  <a:cubicBezTo>
                    <a:pt x="1" y="1"/>
                    <a:pt x="1" y="1"/>
                    <a:pt x="1"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1" name="Freeform 1523"/>
            <p:cNvSpPr>
              <a:spLocks/>
            </p:cNvSpPr>
            <p:nvPr userDrawn="1"/>
          </p:nvSpPr>
          <p:spPr bwMode="auto">
            <a:xfrm>
              <a:off x="445" y="304"/>
              <a:ext cx="4" cy="1"/>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2" name="Freeform 1524"/>
            <p:cNvSpPr>
              <a:spLocks/>
            </p:cNvSpPr>
            <p:nvPr userDrawn="1"/>
          </p:nvSpPr>
          <p:spPr bwMode="auto">
            <a:xfrm>
              <a:off x="445" y="302"/>
              <a:ext cx="4" cy="4"/>
            </a:xfrm>
            <a:custGeom>
              <a:avLst/>
              <a:gdLst/>
              <a:ahLst/>
              <a:cxnLst>
                <a:cxn ang="0">
                  <a:pos x="0" y="4"/>
                </a:cxn>
                <a:cxn ang="0">
                  <a:pos x="0" y="2"/>
                </a:cxn>
                <a:cxn ang="0">
                  <a:pos x="0" y="0"/>
                </a:cxn>
                <a:cxn ang="0">
                  <a:pos x="0" y="0"/>
                </a:cxn>
                <a:cxn ang="0">
                  <a:pos x="0" y="2"/>
                </a:cxn>
                <a:cxn ang="0">
                  <a:pos x="0" y="2"/>
                </a:cxn>
                <a:cxn ang="0">
                  <a:pos x="0" y="4"/>
                </a:cxn>
                <a:cxn ang="0">
                  <a:pos x="0" y="2"/>
                </a:cxn>
                <a:cxn ang="0">
                  <a:pos x="0" y="2"/>
                </a:cxn>
                <a:cxn ang="0">
                  <a:pos x="0" y="2"/>
                </a:cxn>
                <a:cxn ang="0">
                  <a:pos x="0" y="2"/>
                </a:cxn>
                <a:cxn ang="0">
                  <a:pos x="0" y="2"/>
                </a:cxn>
                <a:cxn ang="0">
                  <a:pos x="0" y="2"/>
                </a:cxn>
                <a:cxn ang="0">
                  <a:pos x="0" y="2"/>
                </a:cxn>
                <a:cxn ang="0">
                  <a:pos x="0" y="4"/>
                </a:cxn>
              </a:cxnLst>
              <a:rect l="0" t="0" r="r" b="b"/>
              <a:pathLst>
                <a:path h="4">
                  <a:moveTo>
                    <a:pt x="0" y="4"/>
                  </a:moveTo>
                  <a:lnTo>
                    <a:pt x="0" y="2"/>
                  </a:lnTo>
                  <a:lnTo>
                    <a:pt x="0" y="0"/>
                  </a:lnTo>
                  <a:lnTo>
                    <a:pt x="0" y="0"/>
                  </a:lnTo>
                  <a:lnTo>
                    <a:pt x="0" y="2"/>
                  </a:lnTo>
                  <a:lnTo>
                    <a:pt x="0" y="2"/>
                  </a:lnTo>
                  <a:lnTo>
                    <a:pt x="0" y="4"/>
                  </a:lnTo>
                  <a:lnTo>
                    <a:pt x="0" y="2"/>
                  </a:lnTo>
                  <a:lnTo>
                    <a:pt x="0" y="2"/>
                  </a:lnTo>
                  <a:lnTo>
                    <a:pt x="0" y="2"/>
                  </a:lnTo>
                  <a:lnTo>
                    <a:pt x="0" y="2"/>
                  </a:lnTo>
                  <a:lnTo>
                    <a:pt x="0" y="2"/>
                  </a:lnTo>
                  <a:lnTo>
                    <a:pt x="0" y="2"/>
                  </a:lnTo>
                  <a:lnTo>
                    <a:pt x="0" y="2"/>
                  </a:lnTo>
                  <a:lnTo>
                    <a:pt x="0" y="4"/>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3" name="Freeform 1525"/>
            <p:cNvSpPr>
              <a:spLocks/>
            </p:cNvSpPr>
            <p:nvPr userDrawn="1"/>
          </p:nvSpPr>
          <p:spPr bwMode="auto">
            <a:xfrm>
              <a:off x="439" y="294"/>
              <a:ext cx="4" cy="10"/>
            </a:xfrm>
            <a:custGeom>
              <a:avLst/>
              <a:gdLst/>
              <a:ahLst/>
              <a:cxnLst>
                <a:cxn ang="0">
                  <a:pos x="2" y="5"/>
                </a:cxn>
                <a:cxn ang="0">
                  <a:pos x="3" y="4"/>
                </a:cxn>
                <a:cxn ang="0">
                  <a:pos x="3" y="5"/>
                </a:cxn>
                <a:cxn ang="0">
                  <a:pos x="3" y="4"/>
                </a:cxn>
                <a:cxn ang="0">
                  <a:pos x="3" y="3"/>
                </a:cxn>
                <a:cxn ang="0">
                  <a:pos x="3" y="3"/>
                </a:cxn>
                <a:cxn ang="0">
                  <a:pos x="3" y="3"/>
                </a:cxn>
                <a:cxn ang="0">
                  <a:pos x="3" y="3"/>
                </a:cxn>
                <a:cxn ang="0">
                  <a:pos x="0" y="0"/>
                </a:cxn>
                <a:cxn ang="0">
                  <a:pos x="2" y="3"/>
                </a:cxn>
                <a:cxn ang="0">
                  <a:pos x="2" y="3"/>
                </a:cxn>
                <a:cxn ang="0">
                  <a:pos x="2" y="5"/>
                </a:cxn>
              </a:cxnLst>
              <a:rect l="0" t="0" r="r" b="b"/>
              <a:pathLst>
                <a:path w="3" h="5">
                  <a:moveTo>
                    <a:pt x="2" y="5"/>
                  </a:moveTo>
                  <a:cubicBezTo>
                    <a:pt x="2" y="5"/>
                    <a:pt x="3" y="5"/>
                    <a:pt x="3" y="4"/>
                  </a:cubicBezTo>
                  <a:cubicBezTo>
                    <a:pt x="3" y="5"/>
                    <a:pt x="3" y="5"/>
                    <a:pt x="3" y="5"/>
                  </a:cubicBezTo>
                  <a:cubicBezTo>
                    <a:pt x="3" y="4"/>
                    <a:pt x="3" y="4"/>
                    <a:pt x="3" y="4"/>
                  </a:cubicBezTo>
                  <a:cubicBezTo>
                    <a:pt x="3" y="4"/>
                    <a:pt x="3" y="4"/>
                    <a:pt x="3" y="3"/>
                  </a:cubicBezTo>
                  <a:cubicBezTo>
                    <a:pt x="3" y="3"/>
                    <a:pt x="3" y="3"/>
                    <a:pt x="3" y="3"/>
                  </a:cubicBezTo>
                  <a:cubicBezTo>
                    <a:pt x="3" y="3"/>
                    <a:pt x="3" y="3"/>
                    <a:pt x="3" y="3"/>
                  </a:cubicBezTo>
                  <a:cubicBezTo>
                    <a:pt x="3" y="3"/>
                    <a:pt x="3" y="3"/>
                    <a:pt x="3" y="3"/>
                  </a:cubicBezTo>
                  <a:cubicBezTo>
                    <a:pt x="3" y="2"/>
                    <a:pt x="1" y="1"/>
                    <a:pt x="0" y="0"/>
                  </a:cubicBezTo>
                  <a:cubicBezTo>
                    <a:pt x="1" y="1"/>
                    <a:pt x="2" y="2"/>
                    <a:pt x="2" y="3"/>
                  </a:cubicBezTo>
                  <a:cubicBezTo>
                    <a:pt x="2" y="3"/>
                    <a:pt x="2" y="3"/>
                    <a:pt x="2" y="3"/>
                  </a:cubicBezTo>
                  <a:cubicBezTo>
                    <a:pt x="3" y="4"/>
                    <a:pt x="2" y="4"/>
                    <a:pt x="2" y="5"/>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4" name="Freeform 1526"/>
            <p:cNvSpPr>
              <a:spLocks/>
            </p:cNvSpPr>
            <p:nvPr userDrawn="1"/>
          </p:nvSpPr>
          <p:spPr bwMode="auto">
            <a:xfrm>
              <a:off x="439" y="294"/>
              <a:ext cx="4" cy="10"/>
            </a:xfrm>
            <a:custGeom>
              <a:avLst/>
              <a:gdLst/>
              <a:ahLst/>
              <a:cxnLst>
                <a:cxn ang="0">
                  <a:pos x="2" y="5"/>
                </a:cxn>
                <a:cxn ang="0">
                  <a:pos x="2" y="5"/>
                </a:cxn>
                <a:cxn ang="0">
                  <a:pos x="2" y="5"/>
                </a:cxn>
                <a:cxn ang="0">
                  <a:pos x="3" y="5"/>
                </a:cxn>
                <a:cxn ang="0">
                  <a:pos x="2" y="5"/>
                </a:cxn>
                <a:cxn ang="0">
                  <a:pos x="2" y="5"/>
                </a:cxn>
                <a:cxn ang="0">
                  <a:pos x="3" y="5"/>
                </a:cxn>
                <a:cxn ang="0">
                  <a:pos x="2" y="5"/>
                </a:cxn>
                <a:cxn ang="0">
                  <a:pos x="3" y="4"/>
                </a:cxn>
                <a:cxn ang="0">
                  <a:pos x="3" y="5"/>
                </a:cxn>
                <a:cxn ang="0">
                  <a:pos x="3" y="4"/>
                </a:cxn>
                <a:cxn ang="0">
                  <a:pos x="3" y="4"/>
                </a:cxn>
                <a:cxn ang="0">
                  <a:pos x="3" y="4"/>
                </a:cxn>
                <a:cxn ang="0">
                  <a:pos x="3" y="4"/>
                </a:cxn>
                <a:cxn ang="0">
                  <a:pos x="3" y="3"/>
                </a:cxn>
                <a:cxn ang="0">
                  <a:pos x="3" y="4"/>
                </a:cxn>
                <a:cxn ang="0">
                  <a:pos x="3" y="3"/>
                </a:cxn>
                <a:cxn ang="0">
                  <a:pos x="3" y="3"/>
                </a:cxn>
                <a:cxn ang="0">
                  <a:pos x="3" y="3"/>
                </a:cxn>
                <a:cxn ang="0">
                  <a:pos x="3" y="3"/>
                </a:cxn>
                <a:cxn ang="0">
                  <a:pos x="0" y="0"/>
                </a:cxn>
                <a:cxn ang="0">
                  <a:pos x="2" y="3"/>
                </a:cxn>
                <a:cxn ang="0">
                  <a:pos x="2" y="3"/>
                </a:cxn>
                <a:cxn ang="0">
                  <a:pos x="2" y="3"/>
                </a:cxn>
                <a:cxn ang="0">
                  <a:pos x="2" y="4"/>
                </a:cxn>
                <a:cxn ang="0">
                  <a:pos x="2" y="5"/>
                </a:cxn>
                <a:cxn ang="0">
                  <a:pos x="2" y="5"/>
                </a:cxn>
                <a:cxn ang="0">
                  <a:pos x="2" y="4"/>
                </a:cxn>
                <a:cxn ang="0">
                  <a:pos x="2" y="3"/>
                </a:cxn>
                <a:cxn ang="0">
                  <a:pos x="2" y="3"/>
                </a:cxn>
                <a:cxn ang="0">
                  <a:pos x="2" y="3"/>
                </a:cxn>
                <a:cxn ang="0">
                  <a:pos x="0" y="0"/>
                </a:cxn>
                <a:cxn ang="0">
                  <a:pos x="3" y="3"/>
                </a:cxn>
                <a:cxn ang="0">
                  <a:pos x="3" y="3"/>
                </a:cxn>
                <a:cxn ang="0">
                  <a:pos x="3" y="3"/>
                </a:cxn>
                <a:cxn ang="0">
                  <a:pos x="3" y="4"/>
                </a:cxn>
                <a:cxn ang="0">
                  <a:pos x="3" y="3"/>
                </a:cxn>
                <a:cxn ang="0">
                  <a:pos x="3" y="3"/>
                </a:cxn>
                <a:cxn ang="0">
                  <a:pos x="3" y="4"/>
                </a:cxn>
                <a:cxn ang="0">
                  <a:pos x="3" y="4"/>
                </a:cxn>
                <a:cxn ang="0">
                  <a:pos x="3" y="4"/>
                </a:cxn>
                <a:cxn ang="0">
                  <a:pos x="3" y="4"/>
                </a:cxn>
                <a:cxn ang="0">
                  <a:pos x="3" y="4"/>
                </a:cxn>
                <a:cxn ang="0">
                  <a:pos x="3" y="4"/>
                </a:cxn>
                <a:cxn ang="0">
                  <a:pos x="3" y="3"/>
                </a:cxn>
                <a:cxn ang="0">
                  <a:pos x="3" y="3"/>
                </a:cxn>
                <a:cxn ang="0">
                  <a:pos x="3" y="4"/>
                </a:cxn>
                <a:cxn ang="0">
                  <a:pos x="3" y="4"/>
                </a:cxn>
                <a:cxn ang="0">
                  <a:pos x="3" y="5"/>
                </a:cxn>
                <a:cxn ang="0">
                  <a:pos x="3" y="4"/>
                </a:cxn>
                <a:cxn ang="0">
                  <a:pos x="3" y="4"/>
                </a:cxn>
                <a:cxn ang="0">
                  <a:pos x="2" y="5"/>
                </a:cxn>
                <a:cxn ang="0">
                  <a:pos x="2" y="5"/>
                </a:cxn>
                <a:cxn ang="0">
                  <a:pos x="2" y="5"/>
                </a:cxn>
                <a:cxn ang="0">
                  <a:pos x="2" y="5"/>
                </a:cxn>
                <a:cxn ang="0">
                  <a:pos x="2" y="5"/>
                </a:cxn>
              </a:cxnLst>
              <a:rect l="0" t="0" r="r" b="b"/>
              <a:pathLst>
                <a:path w="3" h="5">
                  <a:moveTo>
                    <a:pt x="2" y="5"/>
                  </a:move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3" y="5"/>
                    <a:pt x="3" y="5"/>
                    <a:pt x="3" y="5"/>
                  </a:cubicBezTo>
                  <a:cubicBezTo>
                    <a:pt x="2" y="5"/>
                    <a:pt x="2" y="5"/>
                    <a:pt x="2" y="5"/>
                  </a:cubicBezTo>
                  <a:cubicBezTo>
                    <a:pt x="2" y="5"/>
                    <a:pt x="2" y="5"/>
                    <a:pt x="2" y="5"/>
                  </a:cubicBezTo>
                  <a:cubicBezTo>
                    <a:pt x="3" y="5"/>
                    <a:pt x="3" y="5"/>
                    <a:pt x="3" y="5"/>
                  </a:cubicBezTo>
                  <a:cubicBezTo>
                    <a:pt x="2" y="5"/>
                    <a:pt x="2" y="5"/>
                    <a:pt x="2" y="5"/>
                  </a:cubicBezTo>
                  <a:cubicBezTo>
                    <a:pt x="2" y="5"/>
                    <a:pt x="2" y="5"/>
                    <a:pt x="2" y="5"/>
                  </a:cubicBezTo>
                  <a:cubicBezTo>
                    <a:pt x="3" y="5"/>
                    <a:pt x="3" y="5"/>
                    <a:pt x="3" y="5"/>
                  </a:cubicBezTo>
                  <a:cubicBezTo>
                    <a:pt x="2" y="5"/>
                    <a:pt x="2" y="5"/>
                    <a:pt x="2" y="5"/>
                  </a:cubicBezTo>
                  <a:cubicBezTo>
                    <a:pt x="2" y="5"/>
                    <a:pt x="2" y="5"/>
                    <a:pt x="2" y="5"/>
                  </a:cubicBezTo>
                  <a:cubicBezTo>
                    <a:pt x="3" y="5"/>
                    <a:pt x="3" y="5"/>
                    <a:pt x="3" y="4"/>
                  </a:cubicBezTo>
                  <a:cubicBezTo>
                    <a:pt x="3" y="4"/>
                    <a:pt x="3" y="4"/>
                    <a:pt x="3" y="4"/>
                  </a:cubicBezTo>
                  <a:cubicBezTo>
                    <a:pt x="2" y="4"/>
                    <a:pt x="2" y="4"/>
                    <a:pt x="2" y="4"/>
                  </a:cubicBezTo>
                  <a:cubicBezTo>
                    <a:pt x="3" y="5"/>
                    <a:pt x="3" y="5"/>
                    <a:pt x="3" y="5"/>
                  </a:cubicBezTo>
                  <a:cubicBezTo>
                    <a:pt x="3" y="5"/>
                    <a:pt x="3" y="5"/>
                    <a:pt x="3" y="5"/>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3"/>
                    <a:pt x="3" y="3"/>
                    <a:pt x="3" y="3"/>
                  </a:cubicBezTo>
                  <a:cubicBezTo>
                    <a:pt x="3" y="3"/>
                    <a:pt x="3" y="3"/>
                    <a:pt x="3" y="3"/>
                  </a:cubicBezTo>
                  <a:cubicBezTo>
                    <a:pt x="3" y="4"/>
                    <a:pt x="3" y="4"/>
                    <a:pt x="3" y="4"/>
                  </a:cubicBezTo>
                  <a:cubicBezTo>
                    <a:pt x="3" y="4"/>
                    <a:pt x="3" y="4"/>
                    <a:pt x="3" y="4"/>
                  </a:cubicBezTo>
                  <a:cubicBezTo>
                    <a:pt x="3" y="4"/>
                    <a:pt x="3" y="4"/>
                    <a:pt x="3" y="4"/>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2"/>
                    <a:pt x="2" y="1"/>
                    <a:pt x="0" y="0"/>
                  </a:cubicBezTo>
                  <a:cubicBezTo>
                    <a:pt x="0" y="0"/>
                    <a:pt x="0" y="0"/>
                    <a:pt x="0" y="0"/>
                  </a:cubicBezTo>
                  <a:cubicBezTo>
                    <a:pt x="0" y="1"/>
                    <a:pt x="0" y="1"/>
                    <a:pt x="0" y="1"/>
                  </a:cubicBezTo>
                  <a:cubicBezTo>
                    <a:pt x="0" y="1"/>
                    <a:pt x="2" y="2"/>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4"/>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4"/>
                    <a:pt x="2" y="4"/>
                    <a:pt x="2" y="4"/>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2"/>
                    <a:pt x="1" y="1"/>
                    <a:pt x="1" y="0"/>
                  </a:cubicBezTo>
                  <a:cubicBezTo>
                    <a:pt x="0" y="0"/>
                    <a:pt x="0" y="0"/>
                    <a:pt x="0" y="0"/>
                  </a:cubicBezTo>
                  <a:cubicBezTo>
                    <a:pt x="0" y="1"/>
                    <a:pt x="0" y="1"/>
                    <a:pt x="0" y="1"/>
                  </a:cubicBezTo>
                  <a:cubicBezTo>
                    <a:pt x="1" y="1"/>
                    <a:pt x="2" y="2"/>
                    <a:pt x="3" y="3"/>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4"/>
                    <a:pt x="3" y="4"/>
                    <a:pt x="3" y="4"/>
                  </a:cubicBezTo>
                  <a:cubicBezTo>
                    <a:pt x="3" y="3"/>
                    <a:pt x="3" y="3"/>
                    <a:pt x="3" y="3"/>
                  </a:cubicBezTo>
                  <a:cubicBezTo>
                    <a:pt x="3" y="3"/>
                    <a:pt x="3" y="3"/>
                    <a:pt x="3" y="3"/>
                  </a:cubicBezTo>
                  <a:cubicBezTo>
                    <a:pt x="3" y="3"/>
                    <a:pt x="3" y="3"/>
                    <a:pt x="3" y="3"/>
                  </a:cubicBezTo>
                  <a:cubicBezTo>
                    <a:pt x="3" y="3"/>
                    <a:pt x="3" y="3"/>
                    <a:pt x="3"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4"/>
                    <a:pt x="3" y="4"/>
                    <a:pt x="3" y="4"/>
                  </a:cubicBezTo>
                  <a:cubicBezTo>
                    <a:pt x="3" y="3"/>
                    <a:pt x="3" y="3"/>
                    <a:pt x="3" y="3"/>
                  </a:cubicBezTo>
                  <a:cubicBezTo>
                    <a:pt x="3" y="4"/>
                    <a:pt x="3" y="4"/>
                    <a:pt x="3" y="4"/>
                  </a:cubicBezTo>
                  <a:cubicBezTo>
                    <a:pt x="3" y="4"/>
                    <a:pt x="3" y="4"/>
                    <a:pt x="3" y="4"/>
                  </a:cubicBezTo>
                  <a:cubicBezTo>
                    <a:pt x="3" y="3"/>
                    <a:pt x="3" y="3"/>
                    <a:pt x="3" y="3"/>
                  </a:cubicBezTo>
                  <a:cubicBezTo>
                    <a:pt x="3" y="4"/>
                    <a:pt x="3" y="4"/>
                    <a:pt x="3" y="4"/>
                  </a:cubicBezTo>
                  <a:cubicBezTo>
                    <a:pt x="3" y="3"/>
                    <a:pt x="3" y="3"/>
                    <a:pt x="3" y="3"/>
                  </a:cubicBezTo>
                  <a:cubicBezTo>
                    <a:pt x="3" y="3"/>
                    <a:pt x="3" y="3"/>
                    <a:pt x="3" y="3"/>
                  </a:cubicBezTo>
                  <a:cubicBezTo>
                    <a:pt x="3" y="4"/>
                    <a:pt x="3" y="4"/>
                    <a:pt x="3" y="4"/>
                  </a:cubicBezTo>
                  <a:cubicBezTo>
                    <a:pt x="3" y="3"/>
                    <a:pt x="3" y="3"/>
                    <a:pt x="3" y="3"/>
                  </a:cubicBezTo>
                  <a:cubicBezTo>
                    <a:pt x="3" y="4"/>
                    <a:pt x="3" y="4"/>
                    <a:pt x="3" y="4"/>
                  </a:cubicBezTo>
                  <a:cubicBezTo>
                    <a:pt x="2" y="4"/>
                    <a:pt x="2" y="4"/>
                    <a:pt x="2" y="4"/>
                  </a:cubicBezTo>
                  <a:cubicBezTo>
                    <a:pt x="3" y="5"/>
                    <a:pt x="3" y="5"/>
                    <a:pt x="3" y="5"/>
                  </a:cubicBezTo>
                  <a:cubicBezTo>
                    <a:pt x="3" y="5"/>
                    <a:pt x="3" y="5"/>
                    <a:pt x="3" y="5"/>
                  </a:cubicBezTo>
                  <a:cubicBezTo>
                    <a:pt x="3" y="4"/>
                    <a:pt x="3" y="4"/>
                    <a:pt x="3" y="4"/>
                  </a:cubicBezTo>
                  <a:cubicBezTo>
                    <a:pt x="3" y="4"/>
                    <a:pt x="3" y="4"/>
                    <a:pt x="3" y="4"/>
                  </a:cubicBezTo>
                  <a:cubicBezTo>
                    <a:pt x="3" y="4"/>
                    <a:pt x="3" y="4"/>
                    <a:pt x="3" y="4"/>
                  </a:cubicBezTo>
                  <a:cubicBezTo>
                    <a:pt x="2" y="4"/>
                    <a:pt x="2" y="4"/>
                    <a:pt x="2" y="4"/>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5" name="Freeform 1527"/>
            <p:cNvSpPr>
              <a:spLocks/>
            </p:cNvSpPr>
            <p:nvPr userDrawn="1"/>
          </p:nvSpPr>
          <p:spPr bwMode="auto">
            <a:xfrm>
              <a:off x="437" y="292"/>
              <a:ext cx="4" cy="4"/>
            </a:xfrm>
            <a:custGeom>
              <a:avLst/>
              <a:gdLst/>
              <a:ahLst/>
              <a:cxnLst>
                <a:cxn ang="0">
                  <a:pos x="1" y="1"/>
                </a:cxn>
                <a:cxn ang="0">
                  <a:pos x="1" y="2"/>
                </a:cxn>
                <a:cxn ang="0">
                  <a:pos x="1" y="1"/>
                </a:cxn>
                <a:cxn ang="0">
                  <a:pos x="1" y="0"/>
                </a:cxn>
                <a:cxn ang="0">
                  <a:pos x="0" y="0"/>
                </a:cxn>
                <a:cxn ang="0">
                  <a:pos x="0" y="0"/>
                </a:cxn>
                <a:cxn ang="0">
                  <a:pos x="1" y="1"/>
                </a:cxn>
              </a:cxnLst>
              <a:rect l="0" t="0" r="r" b="b"/>
              <a:pathLst>
                <a:path w="1" h="2">
                  <a:moveTo>
                    <a:pt x="1" y="1"/>
                  </a:moveTo>
                  <a:cubicBezTo>
                    <a:pt x="1" y="2"/>
                    <a:pt x="1" y="2"/>
                    <a:pt x="1" y="2"/>
                  </a:cubicBezTo>
                  <a:cubicBezTo>
                    <a:pt x="1" y="1"/>
                    <a:pt x="1" y="1"/>
                    <a:pt x="1" y="1"/>
                  </a:cubicBezTo>
                  <a:cubicBezTo>
                    <a:pt x="1" y="0"/>
                    <a:pt x="1" y="0"/>
                    <a:pt x="1" y="0"/>
                  </a:cubicBezTo>
                  <a:cubicBezTo>
                    <a:pt x="1" y="0"/>
                    <a:pt x="1" y="0"/>
                    <a:pt x="0" y="0"/>
                  </a:cubicBezTo>
                  <a:cubicBezTo>
                    <a:pt x="0" y="0"/>
                    <a:pt x="1" y="0"/>
                    <a:pt x="0" y="0"/>
                  </a:cubicBezTo>
                  <a:cubicBezTo>
                    <a:pt x="0" y="0"/>
                    <a:pt x="1" y="1"/>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6" name="Freeform 1528"/>
            <p:cNvSpPr>
              <a:spLocks/>
            </p:cNvSpPr>
            <p:nvPr userDrawn="1"/>
          </p:nvSpPr>
          <p:spPr bwMode="auto">
            <a:xfrm>
              <a:off x="435" y="290"/>
              <a:ext cx="6" cy="6"/>
            </a:xfrm>
            <a:custGeom>
              <a:avLst/>
              <a:gdLst/>
              <a:ahLst/>
              <a:cxnLst>
                <a:cxn ang="0">
                  <a:pos x="2" y="3"/>
                </a:cxn>
                <a:cxn ang="0">
                  <a:pos x="2" y="3"/>
                </a:cxn>
                <a:cxn ang="0">
                  <a:pos x="2" y="2"/>
                </a:cxn>
                <a:cxn ang="0">
                  <a:pos x="2" y="2"/>
                </a:cxn>
                <a:cxn ang="0">
                  <a:pos x="2" y="2"/>
                </a:cxn>
                <a:cxn ang="0">
                  <a:pos x="2" y="2"/>
                </a:cxn>
                <a:cxn ang="0">
                  <a:pos x="2" y="2"/>
                </a:cxn>
                <a:cxn ang="0">
                  <a:pos x="2" y="2"/>
                </a:cxn>
                <a:cxn ang="0">
                  <a:pos x="3" y="2"/>
                </a:cxn>
                <a:cxn ang="0">
                  <a:pos x="2" y="1"/>
                </a:cxn>
                <a:cxn ang="0">
                  <a:pos x="2" y="1"/>
                </a:cxn>
                <a:cxn ang="0">
                  <a:pos x="2" y="1"/>
                </a:cxn>
                <a:cxn ang="0">
                  <a:pos x="2"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2" y="2"/>
                </a:cxn>
                <a:cxn ang="0">
                  <a:pos x="2" y="2"/>
                </a:cxn>
                <a:cxn ang="0">
                  <a:pos x="1" y="1"/>
                </a:cxn>
                <a:cxn ang="0">
                  <a:pos x="1" y="1"/>
                </a:cxn>
                <a:cxn ang="0">
                  <a:pos x="1" y="1"/>
                </a:cxn>
                <a:cxn ang="0">
                  <a:pos x="1" y="1"/>
                </a:cxn>
                <a:cxn ang="0">
                  <a:pos x="1" y="1"/>
                </a:cxn>
                <a:cxn ang="0">
                  <a:pos x="1" y="1"/>
                </a:cxn>
                <a:cxn ang="0">
                  <a:pos x="1" y="1"/>
                </a:cxn>
                <a:cxn ang="0">
                  <a:pos x="2" y="1"/>
                </a:cxn>
                <a:cxn ang="0">
                  <a:pos x="2" y="1"/>
                </a:cxn>
                <a:cxn ang="0">
                  <a:pos x="2" y="2"/>
                </a:cxn>
                <a:cxn ang="0">
                  <a:pos x="2" y="2"/>
                </a:cxn>
                <a:cxn ang="0">
                  <a:pos x="2" y="3"/>
                </a:cxn>
                <a:cxn ang="0">
                  <a:pos x="2" y="2"/>
                </a:cxn>
                <a:cxn ang="0">
                  <a:pos x="2" y="2"/>
                </a:cxn>
              </a:cxnLst>
              <a:rect l="0" t="0" r="r" b="b"/>
              <a:pathLst>
                <a:path w="3" h="3">
                  <a:moveTo>
                    <a:pt x="2" y="2"/>
                  </a:moveTo>
                  <a:cubicBezTo>
                    <a:pt x="2" y="3"/>
                    <a:pt x="2" y="3"/>
                    <a:pt x="2" y="3"/>
                  </a:cubicBezTo>
                  <a:cubicBezTo>
                    <a:pt x="3" y="3"/>
                    <a:pt x="3" y="3"/>
                    <a:pt x="3"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3" y="2"/>
                    <a:pt x="3" y="2"/>
                    <a:pt x="3" y="2"/>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2" y="1"/>
                    <a:pt x="2" y="1"/>
                    <a:pt x="2" y="1"/>
                  </a:cubicBezTo>
                  <a:cubicBezTo>
                    <a:pt x="1" y="0"/>
                    <a:pt x="1" y="0"/>
                    <a:pt x="1" y="0"/>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cubicBezTo>
                    <a:pt x="1" y="1"/>
                    <a:pt x="1" y="2"/>
                    <a:pt x="2" y="2"/>
                  </a:cubicBezTo>
                  <a:cubicBezTo>
                    <a:pt x="2" y="3"/>
                    <a:pt x="2" y="3"/>
                    <a:pt x="2" y="3"/>
                  </a:cubicBezTo>
                  <a:cubicBezTo>
                    <a:pt x="2" y="2"/>
                    <a:pt x="2" y="2"/>
                    <a:pt x="2" y="2"/>
                  </a:cubicBezTo>
                  <a:cubicBezTo>
                    <a:pt x="2" y="2"/>
                    <a:pt x="1" y="1"/>
                    <a:pt x="1" y="1"/>
                  </a:cubicBezTo>
                  <a:cubicBezTo>
                    <a:pt x="1" y="1"/>
                    <a:pt x="1" y="1"/>
                    <a:pt x="1"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2" y="1"/>
                    <a:pt x="2" y="1"/>
                  </a:cubicBezTo>
                  <a:cubicBezTo>
                    <a:pt x="2" y="1"/>
                    <a:pt x="2" y="1"/>
                    <a:pt x="2" y="1"/>
                  </a:cubicBezTo>
                  <a:cubicBezTo>
                    <a:pt x="2" y="2"/>
                    <a:pt x="2" y="2"/>
                    <a:pt x="2" y="2"/>
                  </a:cubicBezTo>
                  <a:cubicBezTo>
                    <a:pt x="2" y="2"/>
                    <a:pt x="2" y="2"/>
                    <a:pt x="2" y="2"/>
                  </a:cubicBezTo>
                  <a:cubicBezTo>
                    <a:pt x="2" y="2"/>
                    <a:pt x="2" y="2"/>
                    <a:pt x="2" y="2"/>
                  </a:cubicBezTo>
                  <a:cubicBezTo>
                    <a:pt x="2" y="2"/>
                    <a:pt x="2" y="2"/>
                    <a:pt x="2" y="2"/>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7" name="Freeform 1529"/>
            <p:cNvSpPr>
              <a:spLocks/>
            </p:cNvSpPr>
            <p:nvPr userDrawn="1"/>
          </p:nvSpPr>
          <p:spPr bwMode="auto">
            <a:xfrm>
              <a:off x="437" y="290"/>
              <a:ext cx="4" cy="2"/>
            </a:xfrm>
            <a:custGeom>
              <a:avLst/>
              <a:gdLst/>
              <a:ahLst/>
              <a:cxnLst>
                <a:cxn ang="0">
                  <a:pos x="1" y="1"/>
                </a:cxn>
                <a:cxn ang="0">
                  <a:pos x="1" y="1"/>
                </a:cxn>
              </a:cxnLst>
              <a:rect l="0" t="0" r="r" b="b"/>
              <a:pathLst>
                <a:path w="1" h="1">
                  <a:moveTo>
                    <a:pt x="1" y="1"/>
                  </a:moveTo>
                  <a:cubicBezTo>
                    <a:pt x="1" y="1"/>
                    <a:pt x="0" y="0"/>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8" name="Freeform 1530"/>
            <p:cNvSpPr>
              <a:spLocks/>
            </p:cNvSpPr>
            <p:nvPr userDrawn="1"/>
          </p:nvSpPr>
          <p:spPr bwMode="auto">
            <a:xfrm>
              <a:off x="437" y="290"/>
              <a:ext cx="4" cy="2"/>
            </a:xfrm>
            <a:custGeom>
              <a:avLst/>
              <a:gdLst/>
              <a:ahLst/>
              <a:cxnLst>
                <a:cxn ang="0">
                  <a:pos x="2" y="2"/>
                </a:cxn>
                <a:cxn ang="0">
                  <a:pos x="2" y="0"/>
                </a:cxn>
                <a:cxn ang="0">
                  <a:pos x="2" y="0"/>
                </a:cxn>
                <a:cxn ang="0">
                  <a:pos x="2" y="0"/>
                </a:cxn>
                <a:cxn ang="0">
                  <a:pos x="2" y="0"/>
                </a:cxn>
                <a:cxn ang="0">
                  <a:pos x="0" y="0"/>
                </a:cxn>
                <a:cxn ang="0">
                  <a:pos x="0" y="0"/>
                </a:cxn>
                <a:cxn ang="0">
                  <a:pos x="0" y="2"/>
                </a:cxn>
                <a:cxn ang="0">
                  <a:pos x="0" y="2"/>
                </a:cxn>
                <a:cxn ang="0">
                  <a:pos x="0" y="2"/>
                </a:cxn>
                <a:cxn ang="0">
                  <a:pos x="2" y="2"/>
                </a:cxn>
                <a:cxn ang="0">
                  <a:pos x="2" y="2"/>
                </a:cxn>
                <a:cxn ang="0">
                  <a:pos x="2" y="0"/>
                </a:cxn>
                <a:cxn ang="0">
                  <a:pos x="2" y="0"/>
                </a:cxn>
                <a:cxn ang="0">
                  <a:pos x="2" y="0"/>
                </a:cxn>
                <a:cxn ang="0">
                  <a:pos x="0" y="2"/>
                </a:cxn>
                <a:cxn ang="0">
                  <a:pos x="2" y="2"/>
                </a:cxn>
                <a:cxn ang="0">
                  <a:pos x="2" y="0"/>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Lst>
              <a:rect l="0" t="0" r="r" b="b"/>
              <a:pathLst>
                <a:path w="2" h="2">
                  <a:moveTo>
                    <a:pt x="2" y="2"/>
                  </a:moveTo>
                  <a:lnTo>
                    <a:pt x="2" y="0"/>
                  </a:lnTo>
                  <a:lnTo>
                    <a:pt x="2" y="0"/>
                  </a:lnTo>
                  <a:lnTo>
                    <a:pt x="2" y="0"/>
                  </a:lnTo>
                  <a:lnTo>
                    <a:pt x="2" y="0"/>
                  </a:lnTo>
                  <a:lnTo>
                    <a:pt x="0" y="0"/>
                  </a:lnTo>
                  <a:lnTo>
                    <a:pt x="0" y="0"/>
                  </a:lnTo>
                  <a:lnTo>
                    <a:pt x="0" y="2"/>
                  </a:lnTo>
                  <a:lnTo>
                    <a:pt x="0" y="2"/>
                  </a:lnTo>
                  <a:lnTo>
                    <a:pt x="0" y="2"/>
                  </a:lnTo>
                  <a:lnTo>
                    <a:pt x="2" y="2"/>
                  </a:lnTo>
                  <a:lnTo>
                    <a:pt x="2" y="2"/>
                  </a:lnTo>
                  <a:lnTo>
                    <a:pt x="2" y="0"/>
                  </a:lnTo>
                  <a:lnTo>
                    <a:pt x="2" y="0"/>
                  </a:lnTo>
                  <a:lnTo>
                    <a:pt x="2" y="0"/>
                  </a:lnTo>
                  <a:lnTo>
                    <a:pt x="0" y="2"/>
                  </a:lnTo>
                  <a:lnTo>
                    <a:pt x="2" y="2"/>
                  </a:lnTo>
                  <a:lnTo>
                    <a:pt x="2" y="0"/>
                  </a:lnTo>
                  <a:lnTo>
                    <a:pt x="0" y="2"/>
                  </a:lnTo>
                  <a:lnTo>
                    <a:pt x="2" y="2"/>
                  </a:lnTo>
                  <a:lnTo>
                    <a:pt x="0" y="2"/>
                  </a:lnTo>
                  <a:lnTo>
                    <a:pt x="0" y="2"/>
                  </a:lnTo>
                  <a:lnTo>
                    <a:pt x="0" y="2"/>
                  </a:lnTo>
                  <a:lnTo>
                    <a:pt x="0" y="2"/>
                  </a:lnTo>
                  <a:lnTo>
                    <a:pt x="0" y="2"/>
                  </a:lnTo>
                  <a:lnTo>
                    <a:pt x="0" y="2"/>
                  </a:lnTo>
                  <a:lnTo>
                    <a:pt x="0" y="2"/>
                  </a:lnTo>
                  <a:lnTo>
                    <a:pt x="0" y="2"/>
                  </a:lnTo>
                  <a:lnTo>
                    <a:pt x="0" y="2"/>
                  </a:lnTo>
                  <a:lnTo>
                    <a:pt x="2" y="2"/>
                  </a:lnTo>
                  <a:lnTo>
                    <a:pt x="2"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09" name="Freeform 1531"/>
            <p:cNvSpPr>
              <a:spLocks/>
            </p:cNvSpPr>
            <p:nvPr userDrawn="1"/>
          </p:nvSpPr>
          <p:spPr bwMode="auto">
            <a:xfrm>
              <a:off x="431" y="282"/>
              <a:ext cx="1" cy="2"/>
            </a:xfrm>
            <a:custGeom>
              <a:avLst/>
              <a:gdLst/>
              <a:ahLst/>
              <a:cxnLst>
                <a:cxn ang="0">
                  <a:pos x="0" y="2"/>
                </a:cxn>
                <a:cxn ang="0">
                  <a:pos x="0" y="0"/>
                </a:cxn>
                <a:cxn ang="0">
                  <a:pos x="0" y="2"/>
                </a:cxn>
              </a:cxnLst>
              <a:rect l="0" t="0" r="r" b="b"/>
              <a:pathLst>
                <a:path h="2">
                  <a:moveTo>
                    <a:pt x="0" y="2"/>
                  </a:moveTo>
                  <a:lnTo>
                    <a:pt x="0" y="0"/>
                  </a:lnTo>
                  <a:lnTo>
                    <a:pt x="0" y="2"/>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0" name="Freeform 1532"/>
            <p:cNvSpPr>
              <a:spLocks/>
            </p:cNvSpPr>
            <p:nvPr userDrawn="1"/>
          </p:nvSpPr>
          <p:spPr bwMode="auto">
            <a:xfrm>
              <a:off x="431" y="282"/>
              <a:ext cx="2" cy="2"/>
            </a:xfrm>
            <a:custGeom>
              <a:avLst/>
              <a:gdLst/>
              <a:ahLst/>
              <a:cxnLst>
                <a:cxn ang="0">
                  <a:pos x="2" y="0"/>
                </a:cxn>
                <a:cxn ang="0">
                  <a:pos x="0" y="0"/>
                </a:cxn>
                <a:cxn ang="0">
                  <a:pos x="0" y="0"/>
                </a:cxn>
                <a:cxn ang="0">
                  <a:pos x="0" y="0"/>
                </a:cxn>
                <a:cxn ang="0">
                  <a:pos x="0" y="2"/>
                </a:cxn>
                <a:cxn ang="0">
                  <a:pos x="2" y="2"/>
                </a:cxn>
                <a:cxn ang="0">
                  <a:pos x="2" y="0"/>
                </a:cxn>
                <a:cxn ang="0">
                  <a:pos x="0" y="0"/>
                </a:cxn>
                <a:cxn ang="0">
                  <a:pos x="0" y="0"/>
                </a:cxn>
                <a:cxn ang="0">
                  <a:pos x="0" y="0"/>
                </a:cxn>
                <a:cxn ang="0">
                  <a:pos x="0" y="2"/>
                </a:cxn>
                <a:cxn ang="0">
                  <a:pos x="2" y="2"/>
                </a:cxn>
                <a:cxn ang="0">
                  <a:pos x="2" y="0"/>
                </a:cxn>
              </a:cxnLst>
              <a:rect l="0" t="0" r="r" b="b"/>
              <a:pathLst>
                <a:path w="2" h="2">
                  <a:moveTo>
                    <a:pt x="2" y="0"/>
                  </a:moveTo>
                  <a:lnTo>
                    <a:pt x="0" y="0"/>
                  </a:lnTo>
                  <a:lnTo>
                    <a:pt x="0" y="0"/>
                  </a:lnTo>
                  <a:lnTo>
                    <a:pt x="0" y="0"/>
                  </a:lnTo>
                  <a:lnTo>
                    <a:pt x="0" y="2"/>
                  </a:lnTo>
                  <a:lnTo>
                    <a:pt x="2" y="2"/>
                  </a:lnTo>
                  <a:lnTo>
                    <a:pt x="2" y="0"/>
                  </a:lnTo>
                  <a:lnTo>
                    <a:pt x="0" y="0"/>
                  </a:lnTo>
                  <a:lnTo>
                    <a:pt x="0" y="0"/>
                  </a:lnTo>
                  <a:lnTo>
                    <a:pt x="0" y="0"/>
                  </a:lnTo>
                  <a:lnTo>
                    <a:pt x="0" y="2"/>
                  </a:lnTo>
                  <a:lnTo>
                    <a:pt x="2" y="2"/>
                  </a:lnTo>
                  <a:lnTo>
                    <a:pt x="2" y="0"/>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1" name="Freeform 1533"/>
            <p:cNvSpPr>
              <a:spLocks/>
            </p:cNvSpPr>
            <p:nvPr userDrawn="1"/>
          </p:nvSpPr>
          <p:spPr bwMode="auto">
            <a:xfrm>
              <a:off x="419" y="274"/>
              <a:ext cx="2" cy="1"/>
            </a:xfrm>
            <a:custGeom>
              <a:avLst/>
              <a:gdLst/>
              <a:ahLst/>
              <a:cxnLst>
                <a:cxn ang="0">
                  <a:pos x="2" y="0"/>
                </a:cxn>
                <a:cxn ang="0">
                  <a:pos x="0" y="0"/>
                </a:cxn>
                <a:cxn ang="0">
                  <a:pos x="2" y="0"/>
                </a:cxn>
              </a:cxnLst>
              <a:rect l="0" t="0" r="r" b="b"/>
              <a:pathLst>
                <a:path w="2">
                  <a:moveTo>
                    <a:pt x="2" y="0"/>
                  </a:moveTo>
                  <a:lnTo>
                    <a:pt x="0" y="0"/>
                  </a:lnTo>
                  <a:lnTo>
                    <a:pt x="2"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2" name="Freeform 1534"/>
            <p:cNvSpPr>
              <a:spLocks/>
            </p:cNvSpPr>
            <p:nvPr userDrawn="1"/>
          </p:nvSpPr>
          <p:spPr bwMode="auto">
            <a:xfrm>
              <a:off x="419" y="272"/>
              <a:ext cx="2" cy="2"/>
            </a:xfrm>
            <a:custGeom>
              <a:avLst/>
              <a:gdLst/>
              <a:ahLst/>
              <a:cxnLst>
                <a:cxn ang="0">
                  <a:pos x="2" y="2"/>
                </a:cxn>
                <a:cxn ang="0">
                  <a:pos x="0" y="0"/>
                </a:cxn>
                <a:cxn ang="0">
                  <a:pos x="0" y="0"/>
                </a:cxn>
                <a:cxn ang="0">
                  <a:pos x="0" y="2"/>
                </a:cxn>
                <a:cxn ang="0">
                  <a:pos x="2" y="2"/>
                </a:cxn>
                <a:cxn ang="0">
                  <a:pos x="2" y="2"/>
                </a:cxn>
                <a:cxn ang="0">
                  <a:pos x="2" y="2"/>
                </a:cxn>
                <a:cxn ang="0">
                  <a:pos x="0" y="0"/>
                </a:cxn>
                <a:cxn ang="0">
                  <a:pos x="0" y="0"/>
                </a:cxn>
                <a:cxn ang="0">
                  <a:pos x="0" y="2"/>
                </a:cxn>
                <a:cxn ang="0">
                  <a:pos x="2" y="2"/>
                </a:cxn>
                <a:cxn ang="0">
                  <a:pos x="2" y="2"/>
                </a:cxn>
                <a:cxn ang="0">
                  <a:pos x="2" y="2"/>
                </a:cxn>
              </a:cxnLst>
              <a:rect l="0" t="0" r="r" b="b"/>
              <a:pathLst>
                <a:path w="2" h="2">
                  <a:moveTo>
                    <a:pt x="2" y="2"/>
                  </a:moveTo>
                  <a:lnTo>
                    <a:pt x="0" y="0"/>
                  </a:lnTo>
                  <a:lnTo>
                    <a:pt x="0" y="0"/>
                  </a:lnTo>
                  <a:lnTo>
                    <a:pt x="0" y="2"/>
                  </a:lnTo>
                  <a:lnTo>
                    <a:pt x="2" y="2"/>
                  </a:lnTo>
                  <a:lnTo>
                    <a:pt x="2" y="2"/>
                  </a:lnTo>
                  <a:lnTo>
                    <a:pt x="2" y="2"/>
                  </a:lnTo>
                  <a:lnTo>
                    <a:pt x="0" y="0"/>
                  </a:lnTo>
                  <a:lnTo>
                    <a:pt x="0" y="0"/>
                  </a:lnTo>
                  <a:lnTo>
                    <a:pt x="0" y="2"/>
                  </a:lnTo>
                  <a:lnTo>
                    <a:pt x="2" y="2"/>
                  </a:lnTo>
                  <a:lnTo>
                    <a:pt x="2" y="2"/>
                  </a:lnTo>
                  <a:lnTo>
                    <a:pt x="2"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3" name="Freeform 1535"/>
            <p:cNvSpPr>
              <a:spLocks/>
            </p:cNvSpPr>
            <p:nvPr userDrawn="1"/>
          </p:nvSpPr>
          <p:spPr bwMode="auto">
            <a:xfrm>
              <a:off x="425" y="284"/>
              <a:ext cx="10" cy="8"/>
            </a:xfrm>
            <a:custGeom>
              <a:avLst/>
              <a:gdLst/>
              <a:ahLst/>
              <a:cxnLst>
                <a:cxn ang="0">
                  <a:pos x="1" y="1"/>
                </a:cxn>
                <a:cxn ang="0">
                  <a:pos x="5" y="4"/>
                </a:cxn>
                <a:cxn ang="0">
                  <a:pos x="5" y="3"/>
                </a:cxn>
                <a:cxn ang="0">
                  <a:pos x="4" y="2"/>
                </a:cxn>
                <a:cxn ang="0">
                  <a:pos x="0" y="0"/>
                </a:cxn>
                <a:cxn ang="0">
                  <a:pos x="1" y="1"/>
                </a:cxn>
              </a:cxnLst>
              <a:rect l="0" t="0" r="r" b="b"/>
              <a:pathLst>
                <a:path w="5" h="4">
                  <a:moveTo>
                    <a:pt x="1" y="1"/>
                  </a:moveTo>
                  <a:cubicBezTo>
                    <a:pt x="2" y="2"/>
                    <a:pt x="4" y="3"/>
                    <a:pt x="5" y="4"/>
                  </a:cubicBezTo>
                  <a:cubicBezTo>
                    <a:pt x="5" y="3"/>
                    <a:pt x="5" y="3"/>
                    <a:pt x="5" y="3"/>
                  </a:cubicBezTo>
                  <a:cubicBezTo>
                    <a:pt x="4" y="3"/>
                    <a:pt x="4" y="2"/>
                    <a:pt x="4" y="2"/>
                  </a:cubicBezTo>
                  <a:cubicBezTo>
                    <a:pt x="3" y="1"/>
                    <a:pt x="2" y="1"/>
                    <a:pt x="0" y="0"/>
                  </a:cubicBezTo>
                  <a:cubicBezTo>
                    <a:pt x="1" y="1"/>
                    <a:pt x="1" y="1"/>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4" name="Freeform 1536"/>
            <p:cNvSpPr>
              <a:spLocks/>
            </p:cNvSpPr>
            <p:nvPr userDrawn="1"/>
          </p:nvSpPr>
          <p:spPr bwMode="auto">
            <a:xfrm>
              <a:off x="425" y="284"/>
              <a:ext cx="12" cy="8"/>
            </a:xfrm>
            <a:custGeom>
              <a:avLst/>
              <a:gdLst/>
              <a:ahLst/>
              <a:cxnLst>
                <a:cxn ang="0">
                  <a:pos x="1" y="1"/>
                </a:cxn>
                <a:cxn ang="0">
                  <a:pos x="5" y="4"/>
                </a:cxn>
                <a:cxn ang="0">
                  <a:pos x="5" y="4"/>
                </a:cxn>
                <a:cxn ang="0">
                  <a:pos x="6" y="4"/>
                </a:cxn>
                <a:cxn ang="0">
                  <a:pos x="5" y="3"/>
                </a:cxn>
                <a:cxn ang="0">
                  <a:pos x="5" y="3"/>
                </a:cxn>
                <a:cxn ang="0">
                  <a:pos x="4" y="2"/>
                </a:cxn>
                <a:cxn ang="0">
                  <a:pos x="4" y="2"/>
                </a:cxn>
                <a:cxn ang="0">
                  <a:pos x="4" y="2"/>
                </a:cxn>
                <a:cxn ang="0">
                  <a:pos x="4" y="2"/>
                </a:cxn>
                <a:cxn ang="0">
                  <a:pos x="1" y="0"/>
                </a:cxn>
                <a:cxn ang="0">
                  <a:pos x="0" y="0"/>
                </a:cxn>
                <a:cxn ang="0">
                  <a:pos x="0" y="0"/>
                </a:cxn>
                <a:cxn ang="0">
                  <a:pos x="1" y="1"/>
                </a:cxn>
                <a:cxn ang="0">
                  <a:pos x="1" y="1"/>
                </a:cxn>
                <a:cxn ang="0">
                  <a:pos x="1" y="0"/>
                </a:cxn>
                <a:cxn ang="0">
                  <a:pos x="1" y="0"/>
                </a:cxn>
                <a:cxn ang="0">
                  <a:pos x="0" y="0"/>
                </a:cxn>
                <a:cxn ang="0">
                  <a:pos x="0" y="0"/>
                </a:cxn>
                <a:cxn ang="0">
                  <a:pos x="4" y="2"/>
                </a:cxn>
                <a:cxn ang="0">
                  <a:pos x="4" y="2"/>
                </a:cxn>
                <a:cxn ang="0">
                  <a:pos x="3" y="2"/>
                </a:cxn>
                <a:cxn ang="0">
                  <a:pos x="3" y="2"/>
                </a:cxn>
                <a:cxn ang="0">
                  <a:pos x="4" y="3"/>
                </a:cxn>
                <a:cxn ang="0">
                  <a:pos x="5" y="3"/>
                </a:cxn>
                <a:cxn ang="0">
                  <a:pos x="5" y="3"/>
                </a:cxn>
                <a:cxn ang="0">
                  <a:pos x="5" y="3"/>
                </a:cxn>
                <a:cxn ang="0">
                  <a:pos x="5" y="4"/>
                </a:cxn>
                <a:cxn ang="0">
                  <a:pos x="5" y="4"/>
                </a:cxn>
                <a:cxn ang="0">
                  <a:pos x="5" y="3"/>
                </a:cxn>
                <a:cxn ang="0">
                  <a:pos x="1" y="0"/>
                </a:cxn>
                <a:cxn ang="0">
                  <a:pos x="1" y="0"/>
                </a:cxn>
                <a:cxn ang="0">
                  <a:pos x="1" y="1"/>
                </a:cxn>
              </a:cxnLst>
              <a:rect l="0" t="0" r="r" b="b"/>
              <a:pathLst>
                <a:path w="6" h="4">
                  <a:moveTo>
                    <a:pt x="1" y="1"/>
                  </a:moveTo>
                  <a:cubicBezTo>
                    <a:pt x="2" y="2"/>
                    <a:pt x="4" y="3"/>
                    <a:pt x="5" y="4"/>
                  </a:cubicBezTo>
                  <a:cubicBezTo>
                    <a:pt x="5" y="4"/>
                    <a:pt x="5" y="4"/>
                    <a:pt x="5" y="4"/>
                  </a:cubicBezTo>
                  <a:cubicBezTo>
                    <a:pt x="6" y="4"/>
                    <a:pt x="6" y="4"/>
                    <a:pt x="6" y="4"/>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3" y="1"/>
                    <a:pt x="2" y="0"/>
                    <a:pt x="1" y="0"/>
                  </a:cubicBezTo>
                  <a:cubicBezTo>
                    <a:pt x="0" y="0"/>
                    <a:pt x="0" y="0"/>
                    <a:pt x="0" y="0"/>
                  </a:cubicBezTo>
                  <a:cubicBezTo>
                    <a:pt x="0" y="0"/>
                    <a:pt x="0" y="0"/>
                    <a:pt x="0" y="0"/>
                  </a:cubicBezTo>
                  <a:cubicBezTo>
                    <a:pt x="1" y="1"/>
                    <a:pt x="1" y="1"/>
                    <a:pt x="1" y="1"/>
                  </a:cubicBezTo>
                  <a:cubicBezTo>
                    <a:pt x="1" y="1"/>
                    <a:pt x="1" y="1"/>
                    <a:pt x="1" y="1"/>
                  </a:cubicBezTo>
                  <a:cubicBezTo>
                    <a:pt x="1" y="0"/>
                    <a:pt x="1" y="0"/>
                    <a:pt x="1" y="0"/>
                  </a:cubicBezTo>
                  <a:cubicBezTo>
                    <a:pt x="1" y="0"/>
                    <a:pt x="1" y="0"/>
                    <a:pt x="1" y="0"/>
                  </a:cubicBezTo>
                  <a:cubicBezTo>
                    <a:pt x="0" y="0"/>
                    <a:pt x="0" y="0"/>
                    <a:pt x="0" y="0"/>
                  </a:cubicBezTo>
                  <a:cubicBezTo>
                    <a:pt x="0" y="0"/>
                    <a:pt x="0" y="0"/>
                    <a:pt x="0" y="0"/>
                  </a:cubicBezTo>
                  <a:cubicBezTo>
                    <a:pt x="1" y="1"/>
                    <a:pt x="3" y="2"/>
                    <a:pt x="4" y="2"/>
                  </a:cubicBezTo>
                  <a:cubicBezTo>
                    <a:pt x="4" y="2"/>
                    <a:pt x="4" y="2"/>
                    <a:pt x="4" y="2"/>
                  </a:cubicBezTo>
                  <a:cubicBezTo>
                    <a:pt x="3" y="2"/>
                    <a:pt x="3" y="2"/>
                    <a:pt x="3" y="2"/>
                  </a:cubicBezTo>
                  <a:cubicBezTo>
                    <a:pt x="3" y="2"/>
                    <a:pt x="3" y="2"/>
                    <a:pt x="3" y="2"/>
                  </a:cubicBezTo>
                  <a:cubicBezTo>
                    <a:pt x="3" y="2"/>
                    <a:pt x="4" y="3"/>
                    <a:pt x="4" y="3"/>
                  </a:cubicBezTo>
                  <a:cubicBezTo>
                    <a:pt x="4" y="3"/>
                    <a:pt x="5" y="3"/>
                    <a:pt x="5" y="3"/>
                  </a:cubicBezTo>
                  <a:cubicBezTo>
                    <a:pt x="5" y="3"/>
                    <a:pt x="5" y="3"/>
                    <a:pt x="5" y="3"/>
                  </a:cubicBezTo>
                  <a:cubicBezTo>
                    <a:pt x="5" y="3"/>
                    <a:pt x="5" y="3"/>
                    <a:pt x="5" y="3"/>
                  </a:cubicBezTo>
                  <a:cubicBezTo>
                    <a:pt x="5" y="4"/>
                    <a:pt x="5" y="4"/>
                    <a:pt x="5" y="4"/>
                  </a:cubicBezTo>
                  <a:cubicBezTo>
                    <a:pt x="5" y="4"/>
                    <a:pt x="5" y="4"/>
                    <a:pt x="5" y="4"/>
                  </a:cubicBezTo>
                  <a:cubicBezTo>
                    <a:pt x="5" y="3"/>
                    <a:pt x="5" y="3"/>
                    <a:pt x="5" y="3"/>
                  </a:cubicBezTo>
                  <a:cubicBezTo>
                    <a:pt x="4" y="2"/>
                    <a:pt x="3" y="1"/>
                    <a:pt x="1" y="0"/>
                  </a:cubicBezTo>
                  <a:cubicBezTo>
                    <a:pt x="1" y="0"/>
                    <a:pt x="1" y="0"/>
                    <a:pt x="1" y="0"/>
                  </a:cubicBezTo>
                  <a:cubicBezTo>
                    <a:pt x="1" y="1"/>
                    <a:pt x="1" y="1"/>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5" name="Freeform 1537"/>
            <p:cNvSpPr>
              <a:spLocks/>
            </p:cNvSpPr>
            <p:nvPr userDrawn="1"/>
          </p:nvSpPr>
          <p:spPr bwMode="auto">
            <a:xfrm>
              <a:off x="391" y="266"/>
              <a:ext cx="2" cy="1"/>
            </a:xfrm>
            <a:custGeom>
              <a:avLst/>
              <a:gdLst/>
              <a:ahLst/>
              <a:cxnLst>
                <a:cxn ang="0">
                  <a:pos x="0" y="0"/>
                </a:cxn>
                <a:cxn ang="0">
                  <a:pos x="1" y="0"/>
                </a:cxn>
                <a:cxn ang="0">
                  <a:pos x="0" y="0"/>
                </a:cxn>
                <a:cxn ang="0">
                  <a:pos x="0" y="0"/>
                </a:cxn>
              </a:cxnLst>
              <a:rect l="0" t="0" r="r" b="b"/>
              <a:pathLst>
                <a:path w="1">
                  <a:moveTo>
                    <a:pt x="0" y="0"/>
                  </a:moveTo>
                  <a:cubicBezTo>
                    <a:pt x="1" y="0"/>
                    <a:pt x="1" y="0"/>
                    <a:pt x="1" y="0"/>
                  </a:cubicBezTo>
                  <a:cubicBezTo>
                    <a:pt x="0" y="0"/>
                    <a:pt x="0" y="0"/>
                    <a:pt x="0"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6" name="Freeform 1538"/>
            <p:cNvSpPr>
              <a:spLocks/>
            </p:cNvSpPr>
            <p:nvPr userDrawn="1"/>
          </p:nvSpPr>
          <p:spPr bwMode="auto">
            <a:xfrm>
              <a:off x="389" y="266"/>
              <a:ext cx="4" cy="2"/>
            </a:xfrm>
            <a:custGeom>
              <a:avLst/>
              <a:gdLst/>
              <a:ahLst/>
              <a:cxnLst>
                <a:cxn ang="0">
                  <a:pos x="1" y="1"/>
                </a:cxn>
                <a:cxn ang="0">
                  <a:pos x="2" y="0"/>
                </a:cxn>
                <a:cxn ang="0">
                  <a:pos x="2" y="0"/>
                </a:cxn>
                <a:cxn ang="0">
                  <a:pos x="2" y="0"/>
                </a:cxn>
                <a:cxn ang="0">
                  <a:pos x="1" y="0"/>
                </a:cxn>
                <a:cxn ang="0">
                  <a:pos x="0" y="0"/>
                </a:cxn>
                <a:cxn ang="0">
                  <a:pos x="1" y="0"/>
                </a:cxn>
                <a:cxn ang="0">
                  <a:pos x="1" y="1"/>
                </a:cxn>
                <a:cxn ang="0">
                  <a:pos x="1" y="1"/>
                </a:cxn>
                <a:cxn ang="0">
                  <a:pos x="1" y="0"/>
                </a:cxn>
                <a:cxn ang="0">
                  <a:pos x="1" y="0"/>
                </a:cxn>
                <a:cxn ang="0">
                  <a:pos x="1" y="0"/>
                </a:cxn>
                <a:cxn ang="0">
                  <a:pos x="1" y="0"/>
                </a:cxn>
                <a:cxn ang="0">
                  <a:pos x="2" y="0"/>
                </a:cxn>
                <a:cxn ang="0">
                  <a:pos x="2" y="0"/>
                </a:cxn>
                <a:cxn ang="0">
                  <a:pos x="2" y="0"/>
                </a:cxn>
                <a:cxn ang="0">
                  <a:pos x="1" y="0"/>
                </a:cxn>
                <a:cxn ang="0">
                  <a:pos x="1" y="0"/>
                </a:cxn>
                <a:cxn ang="0">
                  <a:pos x="1" y="1"/>
                </a:cxn>
              </a:cxnLst>
              <a:rect l="0" t="0" r="r" b="b"/>
              <a:pathLst>
                <a:path w="2" h="1">
                  <a:moveTo>
                    <a:pt x="1" y="1"/>
                  </a:moveTo>
                  <a:cubicBezTo>
                    <a:pt x="2" y="0"/>
                    <a:pt x="2" y="0"/>
                    <a:pt x="2" y="0"/>
                  </a:cubicBezTo>
                  <a:cubicBezTo>
                    <a:pt x="2" y="0"/>
                    <a:pt x="2" y="0"/>
                    <a:pt x="2" y="0"/>
                  </a:cubicBezTo>
                  <a:cubicBezTo>
                    <a:pt x="2" y="0"/>
                    <a:pt x="2" y="0"/>
                    <a:pt x="2" y="0"/>
                  </a:cubicBezTo>
                  <a:cubicBezTo>
                    <a:pt x="1" y="0"/>
                    <a:pt x="1" y="0"/>
                    <a:pt x="1" y="0"/>
                  </a:cubicBezTo>
                  <a:cubicBezTo>
                    <a:pt x="0" y="0"/>
                    <a:pt x="0" y="0"/>
                    <a:pt x="0" y="0"/>
                  </a:cubicBezTo>
                  <a:cubicBezTo>
                    <a:pt x="1" y="0"/>
                    <a:pt x="1" y="0"/>
                    <a:pt x="1" y="0"/>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ubicBezTo>
                    <a:pt x="1" y="0"/>
                    <a:pt x="1" y="0"/>
                    <a:pt x="1" y="0"/>
                  </a:cubicBezTo>
                  <a:cubicBezTo>
                    <a:pt x="1" y="0"/>
                    <a:pt x="1" y="0"/>
                    <a:pt x="2" y="0"/>
                  </a:cubicBezTo>
                  <a:cubicBezTo>
                    <a:pt x="2" y="0"/>
                    <a:pt x="2" y="0"/>
                    <a:pt x="2" y="0"/>
                  </a:cubicBezTo>
                  <a:cubicBezTo>
                    <a:pt x="2" y="0"/>
                    <a:pt x="2" y="0"/>
                    <a:pt x="2" y="0"/>
                  </a:cubicBezTo>
                  <a:cubicBezTo>
                    <a:pt x="1" y="0"/>
                    <a:pt x="1" y="0"/>
                    <a:pt x="1" y="0"/>
                  </a:cubicBezTo>
                  <a:cubicBezTo>
                    <a:pt x="1" y="0"/>
                    <a:pt x="1" y="0"/>
                    <a:pt x="1" y="0"/>
                  </a:cubicBezTo>
                  <a:cubicBezTo>
                    <a:pt x="1" y="1"/>
                    <a:pt x="1" y="1"/>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7" name="Freeform 1539"/>
            <p:cNvSpPr>
              <a:spLocks/>
            </p:cNvSpPr>
            <p:nvPr userDrawn="1"/>
          </p:nvSpPr>
          <p:spPr bwMode="auto">
            <a:xfrm>
              <a:off x="387" y="262"/>
              <a:ext cx="2" cy="2"/>
            </a:xfrm>
            <a:custGeom>
              <a:avLst/>
              <a:gdLst/>
              <a:ahLst/>
              <a:cxnLst>
                <a:cxn ang="0">
                  <a:pos x="0" y="0"/>
                </a:cxn>
                <a:cxn ang="0">
                  <a:pos x="1" y="0"/>
                </a:cxn>
                <a:cxn ang="0">
                  <a:pos x="0" y="0"/>
                </a:cxn>
              </a:cxnLst>
              <a:rect l="0" t="0" r="r" b="b"/>
              <a:pathLst>
                <a:path w="1" h="1">
                  <a:moveTo>
                    <a:pt x="0" y="0"/>
                  </a:moveTo>
                  <a:cubicBezTo>
                    <a:pt x="0" y="1"/>
                    <a:pt x="1" y="1"/>
                    <a:pt x="1"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8" name="Freeform 1540"/>
            <p:cNvSpPr>
              <a:spLocks/>
            </p:cNvSpPr>
            <p:nvPr userDrawn="1"/>
          </p:nvSpPr>
          <p:spPr bwMode="auto">
            <a:xfrm>
              <a:off x="385" y="262"/>
              <a:ext cx="4" cy="2"/>
            </a:xfrm>
            <a:custGeom>
              <a:avLst/>
              <a:gdLst/>
              <a:ahLst/>
              <a:cxnLst>
                <a:cxn ang="0">
                  <a:pos x="2" y="2"/>
                </a:cxn>
                <a:cxn ang="0">
                  <a:pos x="2" y="2"/>
                </a:cxn>
                <a:cxn ang="0">
                  <a:pos x="4" y="2"/>
                </a:cxn>
                <a:cxn ang="0">
                  <a:pos x="4" y="0"/>
                </a:cxn>
                <a:cxn ang="0">
                  <a:pos x="4" y="0"/>
                </a:cxn>
                <a:cxn ang="0">
                  <a:pos x="2" y="0"/>
                </a:cxn>
                <a:cxn ang="0">
                  <a:pos x="2" y="0"/>
                </a:cxn>
                <a:cxn ang="0">
                  <a:pos x="0" y="2"/>
                </a:cxn>
                <a:cxn ang="0">
                  <a:pos x="2" y="2"/>
                </a:cxn>
                <a:cxn ang="0">
                  <a:pos x="2" y="0"/>
                </a:cxn>
                <a:cxn ang="0">
                  <a:pos x="4" y="2"/>
                </a:cxn>
                <a:cxn ang="0">
                  <a:pos x="4" y="0"/>
                </a:cxn>
                <a:cxn ang="0">
                  <a:pos x="4" y="0"/>
                </a:cxn>
                <a:cxn ang="0">
                  <a:pos x="2" y="0"/>
                </a:cxn>
                <a:cxn ang="0">
                  <a:pos x="2" y="0"/>
                </a:cxn>
                <a:cxn ang="0">
                  <a:pos x="0" y="0"/>
                </a:cxn>
                <a:cxn ang="0">
                  <a:pos x="2" y="2"/>
                </a:cxn>
              </a:cxnLst>
              <a:rect l="0" t="0" r="r" b="b"/>
              <a:pathLst>
                <a:path w="4" h="2">
                  <a:moveTo>
                    <a:pt x="2" y="2"/>
                  </a:moveTo>
                  <a:lnTo>
                    <a:pt x="2" y="2"/>
                  </a:lnTo>
                  <a:lnTo>
                    <a:pt x="4" y="2"/>
                  </a:lnTo>
                  <a:lnTo>
                    <a:pt x="4" y="0"/>
                  </a:lnTo>
                  <a:lnTo>
                    <a:pt x="4" y="0"/>
                  </a:lnTo>
                  <a:lnTo>
                    <a:pt x="2" y="0"/>
                  </a:lnTo>
                  <a:lnTo>
                    <a:pt x="2" y="0"/>
                  </a:lnTo>
                  <a:lnTo>
                    <a:pt x="0" y="2"/>
                  </a:lnTo>
                  <a:lnTo>
                    <a:pt x="2" y="2"/>
                  </a:lnTo>
                  <a:lnTo>
                    <a:pt x="2" y="0"/>
                  </a:lnTo>
                  <a:lnTo>
                    <a:pt x="4" y="2"/>
                  </a:lnTo>
                  <a:lnTo>
                    <a:pt x="4" y="0"/>
                  </a:lnTo>
                  <a:lnTo>
                    <a:pt x="4" y="0"/>
                  </a:lnTo>
                  <a:lnTo>
                    <a:pt x="2" y="0"/>
                  </a:lnTo>
                  <a:lnTo>
                    <a:pt x="2" y="0"/>
                  </a:lnTo>
                  <a:lnTo>
                    <a:pt x="0" y="0"/>
                  </a:lnTo>
                  <a:lnTo>
                    <a:pt x="2"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19" name="Freeform 1541"/>
            <p:cNvSpPr>
              <a:spLocks/>
            </p:cNvSpPr>
            <p:nvPr userDrawn="1"/>
          </p:nvSpPr>
          <p:spPr bwMode="auto">
            <a:xfrm>
              <a:off x="385" y="262"/>
              <a:ext cx="4" cy="4"/>
            </a:xfrm>
            <a:custGeom>
              <a:avLst/>
              <a:gdLst/>
              <a:ahLst/>
              <a:cxnLst>
                <a:cxn ang="0">
                  <a:pos x="1" y="2"/>
                </a:cxn>
                <a:cxn ang="0">
                  <a:pos x="0" y="1"/>
                </a:cxn>
                <a:cxn ang="0">
                  <a:pos x="0" y="1"/>
                </a:cxn>
                <a:cxn ang="0">
                  <a:pos x="0" y="1"/>
                </a:cxn>
                <a:cxn ang="0">
                  <a:pos x="1" y="2"/>
                </a:cxn>
              </a:cxnLst>
              <a:rect l="0" t="0" r="r" b="b"/>
              <a:pathLst>
                <a:path w="2" h="2">
                  <a:moveTo>
                    <a:pt x="1" y="2"/>
                  </a:moveTo>
                  <a:cubicBezTo>
                    <a:pt x="2" y="2"/>
                    <a:pt x="1" y="0"/>
                    <a:pt x="0" y="1"/>
                  </a:cubicBezTo>
                  <a:cubicBezTo>
                    <a:pt x="0" y="1"/>
                    <a:pt x="0" y="1"/>
                    <a:pt x="0" y="1"/>
                  </a:cubicBezTo>
                  <a:cubicBezTo>
                    <a:pt x="0" y="1"/>
                    <a:pt x="0" y="1"/>
                    <a:pt x="0" y="1"/>
                  </a:cubicBezTo>
                  <a:cubicBezTo>
                    <a:pt x="0" y="2"/>
                    <a:pt x="0" y="2"/>
                    <a:pt x="1"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0" name="Freeform 1542"/>
            <p:cNvSpPr>
              <a:spLocks/>
            </p:cNvSpPr>
            <p:nvPr userDrawn="1"/>
          </p:nvSpPr>
          <p:spPr bwMode="auto">
            <a:xfrm>
              <a:off x="383" y="262"/>
              <a:ext cx="4" cy="4"/>
            </a:xfrm>
            <a:custGeom>
              <a:avLst/>
              <a:gdLst/>
              <a:ahLst/>
              <a:cxnLst>
                <a:cxn ang="0">
                  <a:pos x="2" y="2"/>
                </a:cxn>
                <a:cxn ang="0">
                  <a:pos x="2" y="2"/>
                </a:cxn>
                <a:cxn ang="0">
                  <a:pos x="3" y="2"/>
                </a:cxn>
                <a:cxn ang="0">
                  <a:pos x="3" y="2"/>
                </a:cxn>
                <a:cxn ang="0">
                  <a:pos x="2" y="1"/>
                </a:cxn>
                <a:cxn ang="0">
                  <a:pos x="1" y="0"/>
                </a:cxn>
                <a:cxn ang="0">
                  <a:pos x="1" y="1"/>
                </a:cxn>
                <a:cxn ang="0">
                  <a:pos x="1" y="1"/>
                </a:cxn>
                <a:cxn ang="0">
                  <a:pos x="1" y="1"/>
                </a:cxn>
                <a:cxn ang="0">
                  <a:pos x="1" y="1"/>
                </a:cxn>
                <a:cxn ang="0">
                  <a:pos x="1" y="1"/>
                </a:cxn>
                <a:cxn ang="0">
                  <a:pos x="1" y="1"/>
                </a:cxn>
                <a:cxn ang="0">
                  <a:pos x="1" y="1"/>
                </a:cxn>
                <a:cxn ang="0">
                  <a:pos x="0" y="1"/>
                </a:cxn>
                <a:cxn ang="0">
                  <a:pos x="0" y="1"/>
                </a:cxn>
                <a:cxn ang="0">
                  <a:pos x="2" y="2"/>
                </a:cxn>
                <a:cxn ang="0">
                  <a:pos x="2" y="2"/>
                </a:cxn>
                <a:cxn ang="0">
                  <a:pos x="2" y="2"/>
                </a:cxn>
                <a:cxn ang="0">
                  <a:pos x="1" y="1"/>
                </a:cxn>
                <a:cxn ang="0">
                  <a:pos x="1" y="1"/>
                </a:cxn>
                <a:cxn ang="0">
                  <a:pos x="1" y="1"/>
                </a:cxn>
                <a:cxn ang="0">
                  <a:pos x="1" y="1"/>
                </a:cxn>
                <a:cxn ang="0">
                  <a:pos x="2" y="1"/>
                </a:cxn>
                <a:cxn ang="0">
                  <a:pos x="1" y="1"/>
                </a:cxn>
                <a:cxn ang="0">
                  <a:pos x="1" y="1"/>
                </a:cxn>
                <a:cxn ang="0">
                  <a:pos x="1" y="1"/>
                </a:cxn>
                <a:cxn ang="0">
                  <a:pos x="1" y="1"/>
                </a:cxn>
                <a:cxn ang="0">
                  <a:pos x="1" y="1"/>
                </a:cxn>
                <a:cxn ang="0">
                  <a:pos x="2" y="1"/>
                </a:cxn>
                <a:cxn ang="0">
                  <a:pos x="2" y="2"/>
                </a:cxn>
                <a:cxn ang="0">
                  <a:pos x="2" y="2"/>
                </a:cxn>
                <a:cxn ang="0">
                  <a:pos x="2" y="2"/>
                </a:cxn>
                <a:cxn ang="0">
                  <a:pos x="2" y="2"/>
                </a:cxn>
                <a:cxn ang="0">
                  <a:pos x="2" y="2"/>
                </a:cxn>
              </a:cxnLst>
              <a:rect l="0" t="0" r="r" b="b"/>
              <a:pathLst>
                <a:path w="3" h="2">
                  <a:moveTo>
                    <a:pt x="2" y="2"/>
                  </a:moveTo>
                  <a:cubicBezTo>
                    <a:pt x="2" y="2"/>
                    <a:pt x="2" y="2"/>
                    <a:pt x="2" y="2"/>
                  </a:cubicBezTo>
                  <a:cubicBezTo>
                    <a:pt x="3" y="2"/>
                    <a:pt x="3" y="2"/>
                    <a:pt x="3" y="2"/>
                  </a:cubicBezTo>
                  <a:cubicBezTo>
                    <a:pt x="3" y="2"/>
                    <a:pt x="3" y="2"/>
                    <a:pt x="3" y="2"/>
                  </a:cubicBezTo>
                  <a:cubicBezTo>
                    <a:pt x="2" y="1"/>
                    <a:pt x="2" y="1"/>
                    <a:pt x="2" y="1"/>
                  </a:cubicBezTo>
                  <a:cubicBezTo>
                    <a:pt x="2" y="1"/>
                    <a:pt x="2"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cubicBezTo>
                    <a:pt x="1" y="2"/>
                    <a:pt x="1" y="2"/>
                    <a:pt x="2" y="2"/>
                  </a:cubicBezTo>
                  <a:cubicBezTo>
                    <a:pt x="2" y="2"/>
                    <a:pt x="2" y="2"/>
                    <a:pt x="2" y="2"/>
                  </a:cubicBezTo>
                  <a:cubicBezTo>
                    <a:pt x="2" y="2"/>
                    <a:pt x="2" y="2"/>
                    <a:pt x="2" y="2"/>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2" y="1"/>
                    <a:pt x="2" y="1"/>
                    <a:pt x="2" y="1"/>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1" name="Freeform 1543"/>
            <p:cNvSpPr>
              <a:spLocks/>
            </p:cNvSpPr>
            <p:nvPr userDrawn="1"/>
          </p:nvSpPr>
          <p:spPr bwMode="auto">
            <a:xfrm>
              <a:off x="369" y="270"/>
              <a:ext cx="4" cy="2"/>
            </a:xfrm>
            <a:custGeom>
              <a:avLst/>
              <a:gdLst/>
              <a:ahLst/>
              <a:cxnLst>
                <a:cxn ang="0">
                  <a:pos x="2" y="1"/>
                </a:cxn>
                <a:cxn ang="0">
                  <a:pos x="0" y="0"/>
                </a:cxn>
                <a:cxn ang="0">
                  <a:pos x="2" y="1"/>
                </a:cxn>
              </a:cxnLst>
              <a:rect l="0" t="0" r="r" b="b"/>
              <a:pathLst>
                <a:path w="2" h="1">
                  <a:moveTo>
                    <a:pt x="2" y="1"/>
                  </a:moveTo>
                  <a:cubicBezTo>
                    <a:pt x="2" y="0"/>
                    <a:pt x="1" y="0"/>
                    <a:pt x="0" y="0"/>
                  </a:cubicBezTo>
                  <a:cubicBezTo>
                    <a:pt x="0" y="0"/>
                    <a:pt x="1" y="1"/>
                    <a:pt x="2"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2" name="Freeform 1544"/>
            <p:cNvSpPr>
              <a:spLocks/>
            </p:cNvSpPr>
            <p:nvPr userDrawn="1"/>
          </p:nvSpPr>
          <p:spPr bwMode="auto">
            <a:xfrm>
              <a:off x="369" y="268"/>
              <a:ext cx="4" cy="4"/>
            </a:xfrm>
            <a:custGeom>
              <a:avLst/>
              <a:gdLst/>
              <a:ahLst/>
              <a:cxnLst>
                <a:cxn ang="0">
                  <a:pos x="2" y="2"/>
                </a:cxn>
                <a:cxn ang="0">
                  <a:pos x="2" y="2"/>
                </a:cxn>
                <a:cxn ang="0">
                  <a:pos x="0" y="0"/>
                </a:cxn>
                <a:cxn ang="0">
                  <a:pos x="0" y="1"/>
                </a:cxn>
                <a:cxn ang="0">
                  <a:pos x="0" y="1"/>
                </a:cxn>
                <a:cxn ang="0">
                  <a:pos x="0" y="1"/>
                </a:cxn>
                <a:cxn ang="0">
                  <a:pos x="1" y="2"/>
                </a:cxn>
                <a:cxn ang="0">
                  <a:pos x="2" y="2"/>
                </a:cxn>
                <a:cxn ang="0">
                  <a:pos x="2" y="2"/>
                </a:cxn>
                <a:cxn ang="0">
                  <a:pos x="0" y="1"/>
                </a:cxn>
                <a:cxn ang="0">
                  <a:pos x="0" y="1"/>
                </a:cxn>
                <a:cxn ang="0">
                  <a:pos x="0" y="1"/>
                </a:cxn>
                <a:cxn ang="0">
                  <a:pos x="0" y="1"/>
                </a:cxn>
                <a:cxn ang="0">
                  <a:pos x="1" y="1"/>
                </a:cxn>
                <a:cxn ang="0">
                  <a:pos x="1" y="2"/>
                </a:cxn>
                <a:cxn ang="0">
                  <a:pos x="1" y="2"/>
                </a:cxn>
                <a:cxn ang="0">
                  <a:pos x="1" y="2"/>
                </a:cxn>
                <a:cxn ang="0">
                  <a:pos x="2" y="2"/>
                </a:cxn>
              </a:cxnLst>
              <a:rect l="0" t="0" r="r" b="b"/>
              <a:pathLst>
                <a:path w="2" h="2">
                  <a:moveTo>
                    <a:pt x="2" y="2"/>
                  </a:moveTo>
                  <a:cubicBezTo>
                    <a:pt x="2" y="2"/>
                    <a:pt x="2" y="2"/>
                    <a:pt x="2" y="2"/>
                  </a:cubicBezTo>
                  <a:cubicBezTo>
                    <a:pt x="2" y="1"/>
                    <a:pt x="1" y="0"/>
                    <a:pt x="0" y="0"/>
                  </a:cubicBezTo>
                  <a:cubicBezTo>
                    <a:pt x="0" y="1"/>
                    <a:pt x="0" y="1"/>
                    <a:pt x="0" y="1"/>
                  </a:cubicBezTo>
                  <a:cubicBezTo>
                    <a:pt x="0" y="1"/>
                    <a:pt x="0" y="1"/>
                    <a:pt x="0" y="1"/>
                  </a:cubicBezTo>
                  <a:cubicBezTo>
                    <a:pt x="0" y="1"/>
                    <a:pt x="0" y="1"/>
                    <a:pt x="0" y="1"/>
                  </a:cubicBezTo>
                  <a:cubicBezTo>
                    <a:pt x="0" y="2"/>
                    <a:pt x="1" y="2"/>
                    <a:pt x="1" y="2"/>
                  </a:cubicBezTo>
                  <a:cubicBezTo>
                    <a:pt x="2" y="2"/>
                    <a:pt x="2" y="2"/>
                    <a:pt x="2" y="2"/>
                  </a:cubicBezTo>
                  <a:cubicBezTo>
                    <a:pt x="2" y="2"/>
                    <a:pt x="2" y="2"/>
                    <a:pt x="2" y="2"/>
                  </a:cubicBezTo>
                  <a:cubicBezTo>
                    <a:pt x="1" y="2"/>
                    <a:pt x="0" y="1"/>
                    <a:pt x="0" y="1"/>
                  </a:cubicBezTo>
                  <a:cubicBezTo>
                    <a:pt x="0" y="1"/>
                    <a:pt x="0" y="1"/>
                    <a:pt x="0" y="1"/>
                  </a:cubicBezTo>
                  <a:cubicBezTo>
                    <a:pt x="0" y="1"/>
                    <a:pt x="0" y="1"/>
                    <a:pt x="0" y="1"/>
                  </a:cubicBezTo>
                  <a:cubicBezTo>
                    <a:pt x="0" y="1"/>
                    <a:pt x="0" y="1"/>
                    <a:pt x="0" y="1"/>
                  </a:cubicBezTo>
                  <a:cubicBezTo>
                    <a:pt x="1" y="1"/>
                    <a:pt x="1" y="1"/>
                    <a:pt x="1" y="1"/>
                  </a:cubicBezTo>
                  <a:cubicBezTo>
                    <a:pt x="1" y="2"/>
                    <a:pt x="1" y="2"/>
                    <a:pt x="1" y="2"/>
                  </a:cubicBezTo>
                  <a:cubicBezTo>
                    <a:pt x="1" y="2"/>
                    <a:pt x="1" y="2"/>
                    <a:pt x="1" y="2"/>
                  </a:cubicBezTo>
                  <a:cubicBezTo>
                    <a:pt x="1" y="2"/>
                    <a:pt x="1" y="2"/>
                    <a:pt x="1" y="2"/>
                  </a:cubicBezTo>
                  <a:cubicBezTo>
                    <a:pt x="2" y="2"/>
                    <a:pt x="2" y="2"/>
                    <a:pt x="2"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3" name="Freeform 1545"/>
            <p:cNvSpPr>
              <a:spLocks/>
            </p:cNvSpPr>
            <p:nvPr userDrawn="1"/>
          </p:nvSpPr>
          <p:spPr bwMode="auto">
            <a:xfrm>
              <a:off x="361" y="268"/>
              <a:ext cx="8" cy="4"/>
            </a:xfrm>
            <a:custGeom>
              <a:avLst/>
              <a:gdLst/>
              <a:ahLst/>
              <a:cxnLst>
                <a:cxn ang="0">
                  <a:pos x="1" y="2"/>
                </a:cxn>
                <a:cxn ang="0">
                  <a:pos x="4" y="2"/>
                </a:cxn>
                <a:cxn ang="0">
                  <a:pos x="0" y="0"/>
                </a:cxn>
                <a:cxn ang="0">
                  <a:pos x="1" y="2"/>
                </a:cxn>
              </a:cxnLst>
              <a:rect l="0" t="0" r="r" b="b"/>
              <a:pathLst>
                <a:path w="4" h="2">
                  <a:moveTo>
                    <a:pt x="1" y="2"/>
                  </a:moveTo>
                  <a:cubicBezTo>
                    <a:pt x="2" y="2"/>
                    <a:pt x="4" y="2"/>
                    <a:pt x="4" y="2"/>
                  </a:cubicBezTo>
                  <a:cubicBezTo>
                    <a:pt x="3" y="1"/>
                    <a:pt x="2" y="0"/>
                    <a:pt x="0" y="0"/>
                  </a:cubicBezTo>
                  <a:cubicBezTo>
                    <a:pt x="1" y="1"/>
                    <a:pt x="1" y="1"/>
                    <a:pt x="1"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4" name="Freeform 1546"/>
            <p:cNvSpPr>
              <a:spLocks/>
            </p:cNvSpPr>
            <p:nvPr userDrawn="1"/>
          </p:nvSpPr>
          <p:spPr bwMode="auto">
            <a:xfrm>
              <a:off x="361" y="268"/>
              <a:ext cx="10" cy="4"/>
            </a:xfrm>
            <a:custGeom>
              <a:avLst/>
              <a:gdLst/>
              <a:ahLst/>
              <a:cxnLst>
                <a:cxn ang="0">
                  <a:pos x="1" y="2"/>
                </a:cxn>
                <a:cxn ang="0">
                  <a:pos x="3" y="2"/>
                </a:cxn>
                <a:cxn ang="0">
                  <a:pos x="5" y="2"/>
                </a:cxn>
                <a:cxn ang="0">
                  <a:pos x="5" y="1"/>
                </a:cxn>
                <a:cxn ang="0">
                  <a:pos x="5" y="1"/>
                </a:cxn>
                <a:cxn ang="0">
                  <a:pos x="0" y="0"/>
                </a:cxn>
                <a:cxn ang="0">
                  <a:pos x="0" y="0"/>
                </a:cxn>
                <a:cxn ang="0">
                  <a:pos x="0" y="0"/>
                </a:cxn>
                <a:cxn ang="0">
                  <a:pos x="1" y="2"/>
                </a:cxn>
                <a:cxn ang="0">
                  <a:pos x="2" y="2"/>
                </a:cxn>
                <a:cxn ang="0">
                  <a:pos x="2" y="1"/>
                </a:cxn>
                <a:cxn ang="0">
                  <a:pos x="1" y="0"/>
                </a:cxn>
                <a:cxn ang="0">
                  <a:pos x="0" y="0"/>
                </a:cxn>
                <a:cxn ang="0">
                  <a:pos x="0" y="0"/>
                </a:cxn>
                <a:cxn ang="0">
                  <a:pos x="4" y="2"/>
                </a:cxn>
                <a:cxn ang="0">
                  <a:pos x="4" y="2"/>
                </a:cxn>
                <a:cxn ang="0">
                  <a:pos x="4" y="1"/>
                </a:cxn>
                <a:cxn ang="0">
                  <a:pos x="3" y="2"/>
                </a:cxn>
                <a:cxn ang="0">
                  <a:pos x="1" y="1"/>
                </a:cxn>
                <a:cxn ang="0">
                  <a:pos x="1" y="2"/>
                </a:cxn>
                <a:cxn ang="0">
                  <a:pos x="1" y="2"/>
                </a:cxn>
              </a:cxnLst>
              <a:rect l="0" t="0" r="r" b="b"/>
              <a:pathLst>
                <a:path w="5" h="2">
                  <a:moveTo>
                    <a:pt x="1" y="2"/>
                  </a:moveTo>
                  <a:cubicBezTo>
                    <a:pt x="2" y="2"/>
                    <a:pt x="3" y="2"/>
                    <a:pt x="3" y="2"/>
                  </a:cubicBezTo>
                  <a:cubicBezTo>
                    <a:pt x="4" y="2"/>
                    <a:pt x="4" y="2"/>
                    <a:pt x="5" y="2"/>
                  </a:cubicBezTo>
                  <a:cubicBezTo>
                    <a:pt x="5" y="1"/>
                    <a:pt x="5" y="1"/>
                    <a:pt x="5" y="1"/>
                  </a:cubicBezTo>
                  <a:cubicBezTo>
                    <a:pt x="5" y="1"/>
                    <a:pt x="5" y="1"/>
                    <a:pt x="5" y="1"/>
                  </a:cubicBezTo>
                  <a:cubicBezTo>
                    <a:pt x="3" y="1"/>
                    <a:pt x="2" y="0"/>
                    <a:pt x="0" y="0"/>
                  </a:cubicBezTo>
                  <a:cubicBezTo>
                    <a:pt x="0" y="0"/>
                    <a:pt x="0" y="0"/>
                    <a:pt x="0" y="0"/>
                  </a:cubicBezTo>
                  <a:cubicBezTo>
                    <a:pt x="0" y="0"/>
                    <a:pt x="0" y="0"/>
                    <a:pt x="0" y="0"/>
                  </a:cubicBezTo>
                  <a:cubicBezTo>
                    <a:pt x="0" y="1"/>
                    <a:pt x="1" y="1"/>
                    <a:pt x="1" y="2"/>
                  </a:cubicBezTo>
                  <a:cubicBezTo>
                    <a:pt x="2" y="2"/>
                    <a:pt x="2" y="2"/>
                    <a:pt x="2" y="2"/>
                  </a:cubicBezTo>
                  <a:cubicBezTo>
                    <a:pt x="2" y="1"/>
                    <a:pt x="2" y="1"/>
                    <a:pt x="2" y="1"/>
                  </a:cubicBezTo>
                  <a:cubicBezTo>
                    <a:pt x="1" y="1"/>
                    <a:pt x="1" y="1"/>
                    <a:pt x="1" y="0"/>
                  </a:cubicBezTo>
                  <a:cubicBezTo>
                    <a:pt x="0" y="0"/>
                    <a:pt x="0" y="0"/>
                    <a:pt x="0" y="0"/>
                  </a:cubicBezTo>
                  <a:cubicBezTo>
                    <a:pt x="0" y="0"/>
                    <a:pt x="0" y="0"/>
                    <a:pt x="0" y="0"/>
                  </a:cubicBezTo>
                  <a:cubicBezTo>
                    <a:pt x="1" y="1"/>
                    <a:pt x="3" y="1"/>
                    <a:pt x="4" y="2"/>
                  </a:cubicBezTo>
                  <a:cubicBezTo>
                    <a:pt x="4" y="2"/>
                    <a:pt x="4" y="2"/>
                    <a:pt x="4" y="2"/>
                  </a:cubicBezTo>
                  <a:cubicBezTo>
                    <a:pt x="4" y="1"/>
                    <a:pt x="4" y="1"/>
                    <a:pt x="4" y="1"/>
                  </a:cubicBezTo>
                  <a:cubicBezTo>
                    <a:pt x="4" y="2"/>
                    <a:pt x="4" y="2"/>
                    <a:pt x="3" y="2"/>
                  </a:cubicBezTo>
                  <a:cubicBezTo>
                    <a:pt x="3" y="2"/>
                    <a:pt x="2" y="2"/>
                    <a:pt x="1" y="1"/>
                  </a:cubicBezTo>
                  <a:cubicBezTo>
                    <a:pt x="1" y="2"/>
                    <a:pt x="1" y="2"/>
                    <a:pt x="1" y="2"/>
                  </a:cubicBezTo>
                  <a:cubicBezTo>
                    <a:pt x="1" y="2"/>
                    <a:pt x="1" y="2"/>
                    <a:pt x="1"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5" name="Freeform 1547"/>
            <p:cNvSpPr>
              <a:spLocks/>
            </p:cNvSpPr>
            <p:nvPr userDrawn="1"/>
          </p:nvSpPr>
          <p:spPr bwMode="auto">
            <a:xfrm>
              <a:off x="367" y="302"/>
              <a:ext cx="2" cy="1"/>
            </a:xfrm>
            <a:custGeom>
              <a:avLst/>
              <a:gdLst/>
              <a:ahLst/>
              <a:cxnLst>
                <a:cxn ang="0">
                  <a:pos x="0" y="0"/>
                </a:cxn>
                <a:cxn ang="0">
                  <a:pos x="0" y="0"/>
                </a:cxn>
                <a:cxn ang="0">
                  <a:pos x="0" y="0"/>
                </a:cxn>
              </a:cxnLst>
              <a:rect l="0" t="0" r="r" b="b"/>
              <a:pathLst>
                <a:path w="1">
                  <a:moveTo>
                    <a:pt x="0" y="0"/>
                  </a:moveTo>
                  <a:cubicBezTo>
                    <a:pt x="0" y="0"/>
                    <a:pt x="1" y="0"/>
                    <a:pt x="0"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6" name="Freeform 1548"/>
            <p:cNvSpPr>
              <a:spLocks/>
            </p:cNvSpPr>
            <p:nvPr userDrawn="1"/>
          </p:nvSpPr>
          <p:spPr bwMode="auto">
            <a:xfrm>
              <a:off x="367" y="300"/>
              <a:ext cx="2" cy="4"/>
            </a:xfrm>
            <a:custGeom>
              <a:avLst/>
              <a:gdLst/>
              <a:ahLst/>
              <a:cxnLst>
                <a:cxn ang="0">
                  <a:pos x="0" y="2"/>
                </a:cxn>
                <a:cxn ang="0">
                  <a:pos x="0" y="2"/>
                </a:cxn>
                <a:cxn ang="0">
                  <a:pos x="2" y="2"/>
                </a:cxn>
                <a:cxn ang="0">
                  <a:pos x="0" y="0"/>
                </a:cxn>
                <a:cxn ang="0">
                  <a:pos x="0" y="0"/>
                </a:cxn>
                <a:cxn ang="0">
                  <a:pos x="0" y="0"/>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Lst>
              <a:rect l="0" t="0" r="r" b="b"/>
              <a:pathLst>
                <a:path w="2" h="2">
                  <a:moveTo>
                    <a:pt x="0" y="2"/>
                  </a:moveTo>
                  <a:lnTo>
                    <a:pt x="0" y="2"/>
                  </a:lnTo>
                  <a:lnTo>
                    <a:pt x="2" y="2"/>
                  </a:lnTo>
                  <a:lnTo>
                    <a:pt x="0" y="0"/>
                  </a:lnTo>
                  <a:lnTo>
                    <a:pt x="0" y="0"/>
                  </a:lnTo>
                  <a:lnTo>
                    <a:pt x="0" y="0"/>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7" name="Freeform 1549"/>
            <p:cNvSpPr>
              <a:spLocks/>
            </p:cNvSpPr>
            <p:nvPr userDrawn="1"/>
          </p:nvSpPr>
          <p:spPr bwMode="auto">
            <a:xfrm>
              <a:off x="339" y="339"/>
              <a:ext cx="2" cy="2"/>
            </a:xfrm>
            <a:custGeom>
              <a:avLst/>
              <a:gdLst/>
              <a:ahLst/>
              <a:cxnLst>
                <a:cxn ang="0">
                  <a:pos x="0" y="1"/>
                </a:cxn>
                <a:cxn ang="0">
                  <a:pos x="1" y="0"/>
                </a:cxn>
                <a:cxn ang="0">
                  <a:pos x="0" y="1"/>
                </a:cxn>
              </a:cxnLst>
              <a:rect l="0" t="0" r="r" b="b"/>
              <a:pathLst>
                <a:path w="1" h="1">
                  <a:moveTo>
                    <a:pt x="0" y="1"/>
                  </a:moveTo>
                  <a:cubicBezTo>
                    <a:pt x="1" y="1"/>
                    <a:pt x="1" y="1"/>
                    <a:pt x="1" y="0"/>
                  </a:cubicBezTo>
                  <a:cubicBezTo>
                    <a:pt x="0" y="1"/>
                    <a:pt x="1" y="1"/>
                    <a:pt x="0"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8" name="Freeform 1550"/>
            <p:cNvSpPr>
              <a:spLocks/>
            </p:cNvSpPr>
            <p:nvPr userDrawn="1"/>
          </p:nvSpPr>
          <p:spPr bwMode="auto">
            <a:xfrm>
              <a:off x="339" y="339"/>
              <a:ext cx="2" cy="2"/>
            </a:xfrm>
            <a:custGeom>
              <a:avLst/>
              <a:gdLst/>
              <a:ahLst/>
              <a:cxnLst>
                <a:cxn ang="0">
                  <a:pos x="1" y="1"/>
                </a:cxn>
                <a:cxn ang="0">
                  <a:pos x="1" y="0"/>
                </a:cxn>
                <a:cxn ang="0">
                  <a:pos x="1" y="0"/>
                </a:cxn>
                <a:cxn ang="0">
                  <a:pos x="1" y="0"/>
                </a:cxn>
                <a:cxn ang="0">
                  <a:pos x="0" y="0"/>
                </a:cxn>
                <a:cxn ang="0">
                  <a:pos x="0" y="1"/>
                </a:cxn>
                <a:cxn ang="0">
                  <a:pos x="0" y="1"/>
                </a:cxn>
                <a:cxn ang="0">
                  <a:pos x="0" y="1"/>
                </a:cxn>
                <a:cxn ang="0">
                  <a:pos x="0" y="1"/>
                </a:cxn>
                <a:cxn ang="0">
                  <a:pos x="1" y="1"/>
                </a:cxn>
                <a:cxn ang="0">
                  <a:pos x="1" y="1"/>
                </a:cxn>
                <a:cxn ang="0">
                  <a:pos x="1" y="1"/>
                </a:cxn>
                <a:cxn ang="0">
                  <a:pos x="1" y="0"/>
                </a:cxn>
                <a:cxn ang="0">
                  <a:pos x="1" y="0"/>
                </a:cxn>
                <a:cxn ang="0">
                  <a:pos x="0" y="0"/>
                </a:cxn>
                <a:cxn ang="0">
                  <a:pos x="0" y="0"/>
                </a:cxn>
                <a:cxn ang="0">
                  <a:pos x="0" y="1"/>
                </a:cxn>
                <a:cxn ang="0">
                  <a:pos x="0" y="1"/>
                </a:cxn>
                <a:cxn ang="0">
                  <a:pos x="1" y="1"/>
                </a:cxn>
              </a:cxnLst>
              <a:rect l="0" t="0" r="r" b="b"/>
              <a:pathLst>
                <a:path w="1" h="1">
                  <a:moveTo>
                    <a:pt x="1" y="1"/>
                  </a:moveTo>
                  <a:cubicBezTo>
                    <a:pt x="1"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0" y="0"/>
                    <a:pt x="0" y="0"/>
                    <a:pt x="0" y="0"/>
                  </a:cubicBezTo>
                  <a:cubicBezTo>
                    <a:pt x="0" y="0"/>
                    <a:pt x="0" y="0"/>
                    <a:pt x="0" y="0"/>
                  </a:cubicBezTo>
                  <a:cubicBezTo>
                    <a:pt x="0" y="0"/>
                    <a:pt x="0" y="1"/>
                    <a:pt x="0" y="1"/>
                  </a:cubicBezTo>
                  <a:cubicBezTo>
                    <a:pt x="0" y="1"/>
                    <a:pt x="0" y="1"/>
                    <a:pt x="0" y="1"/>
                  </a:cubicBezTo>
                  <a:cubicBezTo>
                    <a:pt x="1" y="1"/>
                    <a:pt x="1" y="1"/>
                    <a:pt x="1"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29" name="Freeform 1551"/>
            <p:cNvSpPr>
              <a:spLocks/>
            </p:cNvSpPr>
            <p:nvPr userDrawn="1"/>
          </p:nvSpPr>
          <p:spPr bwMode="auto">
            <a:xfrm>
              <a:off x="351" y="337"/>
              <a:ext cx="2" cy="1"/>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0" name="Freeform 1552"/>
            <p:cNvSpPr>
              <a:spLocks/>
            </p:cNvSpPr>
            <p:nvPr userDrawn="1"/>
          </p:nvSpPr>
          <p:spPr bwMode="auto">
            <a:xfrm>
              <a:off x="351" y="337"/>
              <a:ext cx="2" cy="2"/>
            </a:xfrm>
            <a:custGeom>
              <a:avLst/>
              <a:gdLst/>
              <a:ahLst/>
              <a:cxnLst>
                <a:cxn ang="0">
                  <a:pos x="0" y="2"/>
                </a:cxn>
                <a:cxn ang="0">
                  <a:pos x="2" y="2"/>
                </a:cxn>
                <a:cxn ang="0">
                  <a:pos x="2" y="2"/>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2"/>
                </a:cxn>
                <a:cxn ang="0">
                  <a:pos x="2" y="0"/>
                </a:cxn>
                <a:cxn ang="0">
                  <a:pos x="2" y="0"/>
                </a:cxn>
                <a:cxn ang="0">
                  <a:pos x="0" y="0"/>
                </a:cxn>
                <a:cxn ang="0">
                  <a:pos x="0" y="0"/>
                </a:cxn>
                <a:cxn ang="0">
                  <a:pos x="0" y="2"/>
                </a:cxn>
              </a:cxnLst>
              <a:rect l="0" t="0" r="r" b="b"/>
              <a:pathLst>
                <a:path w="2" h="2">
                  <a:moveTo>
                    <a:pt x="0" y="2"/>
                  </a:moveTo>
                  <a:lnTo>
                    <a:pt x="2" y="2"/>
                  </a:lnTo>
                  <a:lnTo>
                    <a:pt x="2" y="2"/>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lnTo>
                    <a:pt x="2" y="2"/>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0"/>
                  </a:lnTo>
                  <a:lnTo>
                    <a:pt x="2" y="0"/>
                  </a:lnTo>
                  <a:lnTo>
                    <a:pt x="0" y="0"/>
                  </a:lnTo>
                  <a:lnTo>
                    <a:pt x="0" y="0"/>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1" name="Freeform 1553"/>
            <p:cNvSpPr>
              <a:spLocks/>
            </p:cNvSpPr>
            <p:nvPr userDrawn="1"/>
          </p:nvSpPr>
          <p:spPr bwMode="auto">
            <a:xfrm>
              <a:off x="353" y="334"/>
              <a:ext cx="2" cy="3"/>
            </a:xfrm>
            <a:custGeom>
              <a:avLst/>
              <a:gdLst/>
              <a:ahLst/>
              <a:cxnLst>
                <a:cxn ang="0">
                  <a:pos x="0" y="1"/>
                </a:cxn>
                <a:cxn ang="0">
                  <a:pos x="0" y="0"/>
                </a:cxn>
                <a:cxn ang="0">
                  <a:pos x="0" y="1"/>
                </a:cxn>
              </a:cxnLst>
              <a:rect l="0" t="0" r="r" b="b"/>
              <a:pathLst>
                <a:path w="1" h="1">
                  <a:moveTo>
                    <a:pt x="0" y="1"/>
                  </a:moveTo>
                  <a:cubicBezTo>
                    <a:pt x="0" y="1"/>
                    <a:pt x="1" y="1"/>
                    <a:pt x="0" y="0"/>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2" name="Freeform 1554"/>
            <p:cNvSpPr>
              <a:spLocks/>
            </p:cNvSpPr>
            <p:nvPr userDrawn="1"/>
          </p:nvSpPr>
          <p:spPr bwMode="auto">
            <a:xfrm>
              <a:off x="353" y="334"/>
              <a:ext cx="2" cy="3"/>
            </a:xfrm>
            <a:custGeom>
              <a:avLst/>
              <a:gdLst/>
              <a:ahLst/>
              <a:cxnLst>
                <a:cxn ang="0">
                  <a:pos x="0" y="3"/>
                </a:cxn>
                <a:cxn ang="0">
                  <a:pos x="0" y="3"/>
                </a:cxn>
                <a:cxn ang="0">
                  <a:pos x="2" y="3"/>
                </a:cxn>
                <a:cxn ang="0">
                  <a:pos x="2" y="3"/>
                </a:cxn>
                <a:cxn ang="0">
                  <a:pos x="0" y="0"/>
                </a:cxn>
                <a:cxn ang="0">
                  <a:pos x="0" y="0"/>
                </a:cxn>
                <a:cxn ang="0">
                  <a:pos x="0" y="0"/>
                </a:cxn>
                <a:cxn ang="0">
                  <a:pos x="0" y="3"/>
                </a:cxn>
                <a:cxn ang="0">
                  <a:pos x="0" y="3"/>
                </a:cxn>
                <a:cxn ang="0">
                  <a:pos x="0" y="3"/>
                </a:cxn>
                <a:cxn ang="0">
                  <a:pos x="0" y="3"/>
                </a:cxn>
                <a:cxn ang="0">
                  <a:pos x="0" y="0"/>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Lst>
              <a:rect l="0" t="0" r="r" b="b"/>
              <a:pathLst>
                <a:path w="2" h="3">
                  <a:moveTo>
                    <a:pt x="0" y="3"/>
                  </a:moveTo>
                  <a:lnTo>
                    <a:pt x="0" y="3"/>
                  </a:lnTo>
                  <a:lnTo>
                    <a:pt x="2" y="3"/>
                  </a:lnTo>
                  <a:lnTo>
                    <a:pt x="2" y="3"/>
                  </a:lnTo>
                  <a:lnTo>
                    <a:pt x="0" y="0"/>
                  </a:lnTo>
                  <a:lnTo>
                    <a:pt x="0" y="0"/>
                  </a:lnTo>
                  <a:lnTo>
                    <a:pt x="0" y="0"/>
                  </a:lnTo>
                  <a:lnTo>
                    <a:pt x="0" y="3"/>
                  </a:lnTo>
                  <a:lnTo>
                    <a:pt x="0" y="3"/>
                  </a:lnTo>
                  <a:lnTo>
                    <a:pt x="0" y="3"/>
                  </a:lnTo>
                  <a:lnTo>
                    <a:pt x="0" y="3"/>
                  </a:lnTo>
                  <a:lnTo>
                    <a:pt x="0" y="0"/>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3" name="Freeform 1555"/>
            <p:cNvSpPr>
              <a:spLocks/>
            </p:cNvSpPr>
            <p:nvPr userDrawn="1"/>
          </p:nvSpPr>
          <p:spPr bwMode="auto">
            <a:xfrm>
              <a:off x="353" y="337"/>
              <a:ext cx="1" cy="2"/>
            </a:xfrm>
            <a:custGeom>
              <a:avLst/>
              <a:gdLst/>
              <a:ahLst/>
              <a:cxnLst>
                <a:cxn ang="0">
                  <a:pos x="0" y="1"/>
                </a:cxn>
                <a:cxn ang="0">
                  <a:pos x="0" y="0"/>
                </a:cxn>
                <a:cxn ang="0">
                  <a:pos x="0" y="1"/>
                </a:cxn>
              </a:cxnLst>
              <a:rect l="0" t="0" r="r" b="b"/>
              <a:pathLst>
                <a:path h="1">
                  <a:moveTo>
                    <a:pt x="0" y="1"/>
                  </a:moveTo>
                  <a:cubicBezTo>
                    <a:pt x="0" y="1"/>
                    <a:pt x="0" y="1"/>
                    <a:pt x="0" y="0"/>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4" name="Freeform 1556"/>
            <p:cNvSpPr>
              <a:spLocks/>
            </p:cNvSpPr>
            <p:nvPr userDrawn="1"/>
          </p:nvSpPr>
          <p:spPr bwMode="auto">
            <a:xfrm>
              <a:off x="353" y="337"/>
              <a:ext cx="2" cy="2"/>
            </a:xfrm>
            <a:custGeom>
              <a:avLst/>
              <a:gdLst/>
              <a:ahLst/>
              <a:cxnLst>
                <a:cxn ang="0">
                  <a:pos x="0" y="2"/>
                </a:cxn>
                <a:cxn ang="0">
                  <a:pos x="0" y="2"/>
                </a:cxn>
                <a:cxn ang="0">
                  <a:pos x="0" y="2"/>
                </a:cxn>
                <a:cxn ang="0">
                  <a:pos x="0" y="2"/>
                </a:cxn>
                <a:cxn ang="0">
                  <a:pos x="0" y="2"/>
                </a:cxn>
                <a:cxn ang="0">
                  <a:pos x="0" y="2"/>
                </a:cxn>
                <a:cxn ang="0">
                  <a:pos x="0" y="2"/>
                </a:cxn>
                <a:cxn ang="0">
                  <a:pos x="2" y="2"/>
                </a:cxn>
                <a:cxn ang="0">
                  <a:pos x="2" y="0"/>
                </a:cxn>
                <a:cxn ang="0">
                  <a:pos x="2" y="0"/>
                </a:cxn>
                <a:cxn ang="0">
                  <a:pos x="0" y="0"/>
                </a:cxn>
                <a:cxn ang="0">
                  <a:pos x="0" y="0"/>
                </a:cxn>
                <a:cxn ang="0">
                  <a:pos x="0" y="2"/>
                </a:cxn>
                <a:cxn ang="0">
                  <a:pos x="0" y="2"/>
                </a:cxn>
                <a:cxn ang="0">
                  <a:pos x="2" y="2"/>
                </a:cxn>
                <a:cxn ang="0">
                  <a:pos x="0" y="0"/>
                </a:cxn>
                <a:cxn ang="0">
                  <a:pos x="0" y="0"/>
                </a:cxn>
                <a:cxn ang="0">
                  <a:pos x="0" y="0"/>
                </a:cxn>
                <a:cxn ang="0">
                  <a:pos x="0" y="2"/>
                </a:cxn>
                <a:cxn ang="0">
                  <a:pos x="0" y="0"/>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0" y="2"/>
                  </a:lnTo>
                  <a:lnTo>
                    <a:pt x="0" y="2"/>
                  </a:lnTo>
                  <a:lnTo>
                    <a:pt x="0" y="2"/>
                  </a:lnTo>
                  <a:lnTo>
                    <a:pt x="0" y="2"/>
                  </a:lnTo>
                  <a:lnTo>
                    <a:pt x="0" y="2"/>
                  </a:lnTo>
                  <a:lnTo>
                    <a:pt x="2" y="2"/>
                  </a:lnTo>
                  <a:lnTo>
                    <a:pt x="2" y="0"/>
                  </a:lnTo>
                  <a:lnTo>
                    <a:pt x="2" y="0"/>
                  </a:lnTo>
                  <a:lnTo>
                    <a:pt x="0" y="0"/>
                  </a:lnTo>
                  <a:lnTo>
                    <a:pt x="0" y="0"/>
                  </a:lnTo>
                  <a:lnTo>
                    <a:pt x="0" y="2"/>
                  </a:lnTo>
                  <a:lnTo>
                    <a:pt x="0" y="2"/>
                  </a:lnTo>
                  <a:lnTo>
                    <a:pt x="2" y="2"/>
                  </a:lnTo>
                  <a:lnTo>
                    <a:pt x="0" y="0"/>
                  </a:lnTo>
                  <a:lnTo>
                    <a:pt x="0" y="0"/>
                  </a:lnTo>
                  <a:lnTo>
                    <a:pt x="0" y="0"/>
                  </a:lnTo>
                  <a:lnTo>
                    <a:pt x="0" y="2"/>
                  </a:lnTo>
                  <a:lnTo>
                    <a:pt x="0" y="0"/>
                  </a:lnTo>
                  <a:lnTo>
                    <a:pt x="0" y="0"/>
                  </a:lnTo>
                  <a:lnTo>
                    <a:pt x="0" y="2"/>
                  </a:lnTo>
                  <a:lnTo>
                    <a:pt x="0" y="0"/>
                  </a:lnTo>
                  <a:lnTo>
                    <a:pt x="0" y="0"/>
                  </a:lnTo>
                  <a:lnTo>
                    <a:pt x="0" y="0"/>
                  </a:lnTo>
                  <a:lnTo>
                    <a:pt x="0" y="0"/>
                  </a:lnTo>
                  <a:lnTo>
                    <a:pt x="0" y="0"/>
                  </a:lnTo>
                  <a:lnTo>
                    <a:pt x="0" y="0"/>
                  </a:lnTo>
                  <a:lnTo>
                    <a:pt x="0" y="0"/>
                  </a:lnTo>
                  <a:lnTo>
                    <a:pt x="0" y="0"/>
                  </a:lnTo>
                  <a:lnTo>
                    <a:pt x="0" y="2"/>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5" name="Freeform 1557"/>
            <p:cNvSpPr>
              <a:spLocks/>
            </p:cNvSpPr>
            <p:nvPr userDrawn="1"/>
          </p:nvSpPr>
          <p:spPr bwMode="auto">
            <a:xfrm>
              <a:off x="353" y="337"/>
              <a:ext cx="2" cy="2"/>
            </a:xfrm>
            <a:custGeom>
              <a:avLst/>
              <a:gdLst/>
              <a:ahLst/>
              <a:cxnLst>
                <a:cxn ang="0">
                  <a:pos x="0" y="2"/>
                </a:cxn>
                <a:cxn ang="0">
                  <a:pos x="0" y="2"/>
                </a:cxn>
                <a:cxn ang="0">
                  <a:pos x="0" y="2"/>
                </a:cxn>
                <a:cxn ang="0">
                  <a:pos x="0" y="2"/>
                </a:cxn>
                <a:cxn ang="0">
                  <a:pos x="0" y="2"/>
                </a:cxn>
                <a:cxn ang="0">
                  <a:pos x="0" y="2"/>
                </a:cxn>
                <a:cxn ang="0">
                  <a:pos x="0" y="2"/>
                </a:cxn>
                <a:cxn ang="0">
                  <a:pos x="2" y="2"/>
                </a:cxn>
                <a:cxn ang="0">
                  <a:pos x="2" y="0"/>
                </a:cxn>
                <a:cxn ang="0">
                  <a:pos x="2" y="0"/>
                </a:cxn>
                <a:cxn ang="0">
                  <a:pos x="0" y="0"/>
                </a:cxn>
                <a:cxn ang="0">
                  <a:pos x="0" y="0"/>
                </a:cxn>
                <a:cxn ang="0">
                  <a:pos x="0" y="2"/>
                </a:cxn>
                <a:cxn ang="0">
                  <a:pos x="0" y="2"/>
                </a:cxn>
                <a:cxn ang="0">
                  <a:pos x="2" y="2"/>
                </a:cxn>
                <a:cxn ang="0">
                  <a:pos x="0" y="0"/>
                </a:cxn>
                <a:cxn ang="0">
                  <a:pos x="0" y="0"/>
                </a:cxn>
                <a:cxn ang="0">
                  <a:pos x="0" y="0"/>
                </a:cxn>
                <a:cxn ang="0">
                  <a:pos x="0" y="2"/>
                </a:cxn>
                <a:cxn ang="0">
                  <a:pos x="0" y="0"/>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0" y="2"/>
                  </a:lnTo>
                  <a:lnTo>
                    <a:pt x="0" y="2"/>
                  </a:lnTo>
                  <a:lnTo>
                    <a:pt x="0" y="2"/>
                  </a:lnTo>
                  <a:lnTo>
                    <a:pt x="0" y="2"/>
                  </a:lnTo>
                  <a:lnTo>
                    <a:pt x="0" y="2"/>
                  </a:lnTo>
                  <a:lnTo>
                    <a:pt x="2" y="2"/>
                  </a:lnTo>
                  <a:lnTo>
                    <a:pt x="2" y="0"/>
                  </a:lnTo>
                  <a:lnTo>
                    <a:pt x="2" y="0"/>
                  </a:lnTo>
                  <a:lnTo>
                    <a:pt x="0" y="0"/>
                  </a:lnTo>
                  <a:lnTo>
                    <a:pt x="0" y="0"/>
                  </a:lnTo>
                  <a:lnTo>
                    <a:pt x="0" y="2"/>
                  </a:lnTo>
                  <a:lnTo>
                    <a:pt x="0" y="2"/>
                  </a:lnTo>
                  <a:lnTo>
                    <a:pt x="2" y="2"/>
                  </a:lnTo>
                  <a:lnTo>
                    <a:pt x="0" y="0"/>
                  </a:lnTo>
                  <a:lnTo>
                    <a:pt x="0" y="0"/>
                  </a:lnTo>
                  <a:lnTo>
                    <a:pt x="0" y="0"/>
                  </a:lnTo>
                  <a:lnTo>
                    <a:pt x="0" y="2"/>
                  </a:lnTo>
                  <a:lnTo>
                    <a:pt x="0" y="0"/>
                  </a:lnTo>
                  <a:lnTo>
                    <a:pt x="0" y="0"/>
                  </a:lnTo>
                  <a:lnTo>
                    <a:pt x="0" y="2"/>
                  </a:lnTo>
                  <a:lnTo>
                    <a:pt x="0" y="0"/>
                  </a:lnTo>
                  <a:lnTo>
                    <a:pt x="0" y="0"/>
                  </a:lnTo>
                  <a:lnTo>
                    <a:pt x="0" y="0"/>
                  </a:lnTo>
                  <a:lnTo>
                    <a:pt x="0" y="0"/>
                  </a:lnTo>
                  <a:lnTo>
                    <a:pt x="0" y="0"/>
                  </a:lnTo>
                  <a:lnTo>
                    <a:pt x="0" y="0"/>
                  </a:lnTo>
                  <a:lnTo>
                    <a:pt x="0" y="0"/>
                  </a:lnTo>
                  <a:lnTo>
                    <a:pt x="0" y="0"/>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6" name="Freeform 1558"/>
            <p:cNvSpPr>
              <a:spLocks/>
            </p:cNvSpPr>
            <p:nvPr userDrawn="1"/>
          </p:nvSpPr>
          <p:spPr bwMode="auto">
            <a:xfrm>
              <a:off x="359" y="328"/>
              <a:ext cx="2" cy="1"/>
            </a:xfrm>
            <a:custGeom>
              <a:avLst/>
              <a:gdLst/>
              <a:ahLst/>
              <a:cxnLst>
                <a:cxn ang="0">
                  <a:pos x="0" y="0"/>
                </a:cxn>
                <a:cxn ang="0">
                  <a:pos x="1" y="0"/>
                </a:cxn>
                <a:cxn ang="0">
                  <a:pos x="0" y="0"/>
                </a:cxn>
              </a:cxnLst>
              <a:rect l="0" t="0" r="r" b="b"/>
              <a:pathLst>
                <a:path w="1">
                  <a:moveTo>
                    <a:pt x="0" y="0"/>
                  </a:moveTo>
                  <a:cubicBezTo>
                    <a:pt x="0" y="0"/>
                    <a:pt x="1" y="0"/>
                    <a:pt x="1"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7" name="Freeform 1559"/>
            <p:cNvSpPr>
              <a:spLocks/>
            </p:cNvSpPr>
            <p:nvPr userDrawn="1"/>
          </p:nvSpPr>
          <p:spPr bwMode="auto">
            <a:xfrm>
              <a:off x="359" y="326"/>
              <a:ext cx="2" cy="2"/>
            </a:xfrm>
            <a:custGeom>
              <a:avLst/>
              <a:gdLst/>
              <a:ahLst/>
              <a:cxnLst>
                <a:cxn ang="0">
                  <a:pos x="0" y="2"/>
                </a:cxn>
                <a:cxn ang="0">
                  <a:pos x="0" y="2"/>
                </a:cxn>
                <a:cxn ang="0">
                  <a:pos x="0" y="2"/>
                </a:cxn>
                <a:cxn ang="0">
                  <a:pos x="0" y="2"/>
                </a:cxn>
                <a:cxn ang="0">
                  <a:pos x="0" y="2"/>
                </a:cxn>
                <a:cxn ang="0">
                  <a:pos x="0" y="2"/>
                </a:cxn>
                <a:cxn ang="0">
                  <a:pos x="2" y="2"/>
                </a:cxn>
                <a:cxn ang="0">
                  <a:pos x="2" y="2"/>
                </a:cxn>
                <a:cxn ang="0">
                  <a:pos x="2" y="2"/>
                </a:cxn>
                <a:cxn ang="0">
                  <a:pos x="2" y="0"/>
                </a:cxn>
                <a:cxn ang="0">
                  <a:pos x="2" y="0"/>
                </a:cxn>
                <a:cxn ang="0">
                  <a:pos x="0" y="2"/>
                </a:cxn>
                <a:cxn ang="0">
                  <a:pos x="0" y="2"/>
                </a:cxn>
                <a:cxn ang="0">
                  <a:pos x="0" y="2"/>
                </a:cxn>
                <a:cxn ang="0">
                  <a:pos x="0" y="2"/>
                </a:cxn>
                <a:cxn ang="0">
                  <a:pos x="2" y="2"/>
                </a:cxn>
                <a:cxn ang="0">
                  <a:pos x="2" y="2"/>
                </a:cxn>
                <a:cxn ang="0">
                  <a:pos x="2" y="2"/>
                </a:cxn>
                <a:cxn ang="0">
                  <a:pos x="2" y="2"/>
                </a:cxn>
                <a:cxn ang="0">
                  <a:pos x="0" y="2"/>
                </a:cxn>
                <a:cxn ang="0">
                  <a:pos x="0" y="2"/>
                </a:cxn>
                <a:cxn ang="0">
                  <a:pos x="0" y="2"/>
                </a:cxn>
                <a:cxn ang="0">
                  <a:pos x="0" y="2"/>
                </a:cxn>
                <a:cxn ang="0">
                  <a:pos x="0" y="2"/>
                </a:cxn>
                <a:cxn ang="0">
                  <a:pos x="0" y="2"/>
                </a:cxn>
              </a:cxnLst>
              <a:rect l="0" t="0" r="r" b="b"/>
              <a:pathLst>
                <a:path w="2" h="2">
                  <a:moveTo>
                    <a:pt x="0" y="2"/>
                  </a:moveTo>
                  <a:lnTo>
                    <a:pt x="0" y="2"/>
                  </a:lnTo>
                  <a:lnTo>
                    <a:pt x="0" y="2"/>
                  </a:lnTo>
                  <a:lnTo>
                    <a:pt x="0" y="2"/>
                  </a:lnTo>
                  <a:lnTo>
                    <a:pt x="0" y="2"/>
                  </a:lnTo>
                  <a:lnTo>
                    <a:pt x="0" y="2"/>
                  </a:lnTo>
                  <a:lnTo>
                    <a:pt x="2" y="2"/>
                  </a:lnTo>
                  <a:lnTo>
                    <a:pt x="2" y="2"/>
                  </a:lnTo>
                  <a:lnTo>
                    <a:pt x="2" y="2"/>
                  </a:lnTo>
                  <a:lnTo>
                    <a:pt x="2" y="0"/>
                  </a:lnTo>
                  <a:lnTo>
                    <a:pt x="2" y="0"/>
                  </a:lnTo>
                  <a:lnTo>
                    <a:pt x="0" y="2"/>
                  </a:lnTo>
                  <a:lnTo>
                    <a:pt x="0" y="2"/>
                  </a:lnTo>
                  <a:lnTo>
                    <a:pt x="0" y="2"/>
                  </a:lnTo>
                  <a:lnTo>
                    <a:pt x="0" y="2"/>
                  </a:lnTo>
                  <a:lnTo>
                    <a:pt x="2" y="2"/>
                  </a:lnTo>
                  <a:lnTo>
                    <a:pt x="2" y="2"/>
                  </a:lnTo>
                  <a:lnTo>
                    <a:pt x="2" y="2"/>
                  </a:lnTo>
                  <a:lnTo>
                    <a:pt x="2" y="2"/>
                  </a:lnTo>
                  <a:lnTo>
                    <a:pt x="0" y="2"/>
                  </a:lnTo>
                  <a:lnTo>
                    <a:pt x="0" y="2"/>
                  </a:lnTo>
                  <a:lnTo>
                    <a:pt x="0" y="2"/>
                  </a:lnTo>
                  <a:lnTo>
                    <a:pt x="0" y="2"/>
                  </a:lnTo>
                  <a:lnTo>
                    <a:pt x="0" y="2"/>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8" name="Freeform 1560"/>
            <p:cNvSpPr>
              <a:spLocks/>
            </p:cNvSpPr>
            <p:nvPr userDrawn="1"/>
          </p:nvSpPr>
          <p:spPr bwMode="auto">
            <a:xfrm>
              <a:off x="359" y="326"/>
              <a:ext cx="2" cy="2"/>
            </a:xfrm>
            <a:custGeom>
              <a:avLst/>
              <a:gdLst/>
              <a:ahLst/>
              <a:cxnLst>
                <a:cxn ang="0">
                  <a:pos x="0" y="2"/>
                </a:cxn>
                <a:cxn ang="0">
                  <a:pos x="0" y="2"/>
                </a:cxn>
                <a:cxn ang="0">
                  <a:pos x="0" y="2"/>
                </a:cxn>
                <a:cxn ang="0">
                  <a:pos x="0" y="2"/>
                </a:cxn>
                <a:cxn ang="0">
                  <a:pos x="0" y="2"/>
                </a:cxn>
                <a:cxn ang="0">
                  <a:pos x="0" y="2"/>
                </a:cxn>
                <a:cxn ang="0">
                  <a:pos x="2" y="2"/>
                </a:cxn>
                <a:cxn ang="0">
                  <a:pos x="2" y="2"/>
                </a:cxn>
                <a:cxn ang="0">
                  <a:pos x="2" y="2"/>
                </a:cxn>
                <a:cxn ang="0">
                  <a:pos x="2" y="0"/>
                </a:cxn>
                <a:cxn ang="0">
                  <a:pos x="2" y="0"/>
                </a:cxn>
                <a:cxn ang="0">
                  <a:pos x="0" y="2"/>
                </a:cxn>
                <a:cxn ang="0">
                  <a:pos x="0" y="2"/>
                </a:cxn>
                <a:cxn ang="0">
                  <a:pos x="0" y="2"/>
                </a:cxn>
                <a:cxn ang="0">
                  <a:pos x="0" y="2"/>
                </a:cxn>
                <a:cxn ang="0">
                  <a:pos x="2" y="2"/>
                </a:cxn>
                <a:cxn ang="0">
                  <a:pos x="2" y="2"/>
                </a:cxn>
                <a:cxn ang="0">
                  <a:pos x="2" y="2"/>
                </a:cxn>
                <a:cxn ang="0">
                  <a:pos x="2" y="2"/>
                </a:cxn>
                <a:cxn ang="0">
                  <a:pos x="0" y="2"/>
                </a:cxn>
                <a:cxn ang="0">
                  <a:pos x="0" y="2"/>
                </a:cxn>
                <a:cxn ang="0">
                  <a:pos x="0" y="2"/>
                </a:cxn>
                <a:cxn ang="0">
                  <a:pos x="0" y="2"/>
                </a:cxn>
                <a:cxn ang="0">
                  <a:pos x="0" y="2"/>
                </a:cxn>
                <a:cxn ang="0">
                  <a:pos x="0" y="2"/>
                </a:cxn>
              </a:cxnLst>
              <a:rect l="0" t="0" r="r" b="b"/>
              <a:pathLst>
                <a:path w="2" h="2">
                  <a:moveTo>
                    <a:pt x="0" y="2"/>
                  </a:moveTo>
                  <a:lnTo>
                    <a:pt x="0" y="2"/>
                  </a:lnTo>
                  <a:lnTo>
                    <a:pt x="0" y="2"/>
                  </a:lnTo>
                  <a:lnTo>
                    <a:pt x="0" y="2"/>
                  </a:lnTo>
                  <a:lnTo>
                    <a:pt x="0" y="2"/>
                  </a:lnTo>
                  <a:lnTo>
                    <a:pt x="0" y="2"/>
                  </a:lnTo>
                  <a:lnTo>
                    <a:pt x="2" y="2"/>
                  </a:lnTo>
                  <a:lnTo>
                    <a:pt x="2" y="2"/>
                  </a:lnTo>
                  <a:lnTo>
                    <a:pt x="2" y="2"/>
                  </a:lnTo>
                  <a:lnTo>
                    <a:pt x="2" y="0"/>
                  </a:lnTo>
                  <a:lnTo>
                    <a:pt x="2" y="0"/>
                  </a:lnTo>
                  <a:lnTo>
                    <a:pt x="0" y="2"/>
                  </a:lnTo>
                  <a:lnTo>
                    <a:pt x="0" y="2"/>
                  </a:lnTo>
                  <a:lnTo>
                    <a:pt x="0" y="2"/>
                  </a:lnTo>
                  <a:lnTo>
                    <a:pt x="0" y="2"/>
                  </a:lnTo>
                  <a:lnTo>
                    <a:pt x="2" y="2"/>
                  </a:lnTo>
                  <a:lnTo>
                    <a:pt x="2" y="2"/>
                  </a:lnTo>
                  <a:lnTo>
                    <a:pt x="2" y="2"/>
                  </a:lnTo>
                  <a:lnTo>
                    <a:pt x="2" y="2"/>
                  </a:lnTo>
                  <a:lnTo>
                    <a:pt x="0" y="2"/>
                  </a:lnTo>
                  <a:lnTo>
                    <a:pt x="0" y="2"/>
                  </a:lnTo>
                  <a:lnTo>
                    <a:pt x="0" y="2"/>
                  </a:lnTo>
                  <a:lnTo>
                    <a:pt x="0" y="2"/>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39" name="Freeform 1561"/>
            <p:cNvSpPr>
              <a:spLocks/>
            </p:cNvSpPr>
            <p:nvPr userDrawn="1"/>
          </p:nvSpPr>
          <p:spPr bwMode="auto">
            <a:xfrm>
              <a:off x="359" y="326"/>
              <a:ext cx="1" cy="2"/>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0" name="Freeform 1562"/>
            <p:cNvSpPr>
              <a:spLocks/>
            </p:cNvSpPr>
            <p:nvPr userDrawn="1"/>
          </p:nvSpPr>
          <p:spPr bwMode="auto">
            <a:xfrm>
              <a:off x="359" y="326"/>
              <a:ext cx="1" cy="2"/>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1" name="Freeform 1563"/>
            <p:cNvSpPr>
              <a:spLocks/>
            </p:cNvSpPr>
            <p:nvPr userDrawn="1"/>
          </p:nvSpPr>
          <p:spPr bwMode="auto">
            <a:xfrm>
              <a:off x="337" y="337"/>
              <a:ext cx="10" cy="14"/>
            </a:xfrm>
            <a:custGeom>
              <a:avLst/>
              <a:gdLst/>
              <a:ahLst/>
              <a:cxnLst>
                <a:cxn ang="0">
                  <a:pos x="2" y="7"/>
                </a:cxn>
                <a:cxn ang="0">
                  <a:pos x="5" y="5"/>
                </a:cxn>
                <a:cxn ang="0">
                  <a:pos x="5" y="5"/>
                </a:cxn>
                <a:cxn ang="0">
                  <a:pos x="4" y="4"/>
                </a:cxn>
                <a:cxn ang="0">
                  <a:pos x="2" y="2"/>
                </a:cxn>
                <a:cxn ang="0">
                  <a:pos x="2" y="1"/>
                </a:cxn>
                <a:cxn ang="0">
                  <a:pos x="1" y="1"/>
                </a:cxn>
                <a:cxn ang="0">
                  <a:pos x="1" y="0"/>
                </a:cxn>
                <a:cxn ang="0">
                  <a:pos x="0" y="2"/>
                </a:cxn>
                <a:cxn ang="0">
                  <a:pos x="0" y="2"/>
                </a:cxn>
                <a:cxn ang="0">
                  <a:pos x="0" y="2"/>
                </a:cxn>
                <a:cxn ang="0">
                  <a:pos x="1" y="2"/>
                </a:cxn>
                <a:cxn ang="0">
                  <a:pos x="1" y="3"/>
                </a:cxn>
                <a:cxn ang="0">
                  <a:pos x="1" y="3"/>
                </a:cxn>
                <a:cxn ang="0">
                  <a:pos x="1" y="3"/>
                </a:cxn>
                <a:cxn ang="0">
                  <a:pos x="2" y="3"/>
                </a:cxn>
                <a:cxn ang="0">
                  <a:pos x="2" y="3"/>
                </a:cxn>
                <a:cxn ang="0">
                  <a:pos x="2" y="4"/>
                </a:cxn>
                <a:cxn ang="0">
                  <a:pos x="2" y="6"/>
                </a:cxn>
                <a:cxn ang="0">
                  <a:pos x="3" y="5"/>
                </a:cxn>
                <a:cxn ang="0">
                  <a:pos x="2" y="7"/>
                </a:cxn>
              </a:cxnLst>
              <a:rect l="0" t="0" r="r" b="b"/>
              <a:pathLst>
                <a:path w="5" h="7">
                  <a:moveTo>
                    <a:pt x="2" y="7"/>
                  </a:moveTo>
                  <a:cubicBezTo>
                    <a:pt x="3" y="6"/>
                    <a:pt x="4" y="6"/>
                    <a:pt x="5" y="5"/>
                  </a:cubicBezTo>
                  <a:cubicBezTo>
                    <a:pt x="5" y="5"/>
                    <a:pt x="5" y="5"/>
                    <a:pt x="5" y="5"/>
                  </a:cubicBezTo>
                  <a:cubicBezTo>
                    <a:pt x="5" y="4"/>
                    <a:pt x="5" y="4"/>
                    <a:pt x="4" y="4"/>
                  </a:cubicBezTo>
                  <a:cubicBezTo>
                    <a:pt x="4" y="3"/>
                    <a:pt x="3" y="2"/>
                    <a:pt x="2" y="2"/>
                  </a:cubicBezTo>
                  <a:cubicBezTo>
                    <a:pt x="2" y="2"/>
                    <a:pt x="2" y="1"/>
                    <a:pt x="2" y="1"/>
                  </a:cubicBezTo>
                  <a:cubicBezTo>
                    <a:pt x="1" y="1"/>
                    <a:pt x="1" y="1"/>
                    <a:pt x="1" y="1"/>
                  </a:cubicBezTo>
                  <a:cubicBezTo>
                    <a:pt x="1" y="0"/>
                    <a:pt x="1" y="0"/>
                    <a:pt x="1" y="0"/>
                  </a:cubicBezTo>
                  <a:cubicBezTo>
                    <a:pt x="0" y="1"/>
                    <a:pt x="0" y="1"/>
                    <a:pt x="0" y="2"/>
                  </a:cubicBezTo>
                  <a:cubicBezTo>
                    <a:pt x="0" y="2"/>
                    <a:pt x="0" y="2"/>
                    <a:pt x="0" y="2"/>
                  </a:cubicBezTo>
                  <a:cubicBezTo>
                    <a:pt x="0" y="2"/>
                    <a:pt x="0" y="2"/>
                    <a:pt x="0" y="2"/>
                  </a:cubicBezTo>
                  <a:cubicBezTo>
                    <a:pt x="1" y="2"/>
                    <a:pt x="1" y="2"/>
                    <a:pt x="1" y="2"/>
                  </a:cubicBezTo>
                  <a:cubicBezTo>
                    <a:pt x="1" y="3"/>
                    <a:pt x="1" y="3"/>
                    <a:pt x="1" y="3"/>
                  </a:cubicBezTo>
                  <a:cubicBezTo>
                    <a:pt x="1" y="3"/>
                    <a:pt x="1" y="3"/>
                    <a:pt x="1" y="3"/>
                  </a:cubicBezTo>
                  <a:cubicBezTo>
                    <a:pt x="1" y="3"/>
                    <a:pt x="1" y="3"/>
                    <a:pt x="1" y="3"/>
                  </a:cubicBezTo>
                  <a:cubicBezTo>
                    <a:pt x="1" y="3"/>
                    <a:pt x="1" y="4"/>
                    <a:pt x="2" y="3"/>
                  </a:cubicBezTo>
                  <a:cubicBezTo>
                    <a:pt x="2" y="3"/>
                    <a:pt x="2" y="3"/>
                    <a:pt x="2" y="3"/>
                  </a:cubicBezTo>
                  <a:cubicBezTo>
                    <a:pt x="2" y="4"/>
                    <a:pt x="3" y="4"/>
                    <a:pt x="2" y="4"/>
                  </a:cubicBezTo>
                  <a:cubicBezTo>
                    <a:pt x="2" y="5"/>
                    <a:pt x="2" y="5"/>
                    <a:pt x="2" y="6"/>
                  </a:cubicBezTo>
                  <a:cubicBezTo>
                    <a:pt x="2" y="5"/>
                    <a:pt x="3" y="6"/>
                    <a:pt x="3" y="5"/>
                  </a:cubicBezTo>
                  <a:cubicBezTo>
                    <a:pt x="3" y="6"/>
                    <a:pt x="3" y="6"/>
                    <a:pt x="2" y="7"/>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2" name="Freeform 1564"/>
            <p:cNvSpPr>
              <a:spLocks/>
            </p:cNvSpPr>
            <p:nvPr userDrawn="1"/>
          </p:nvSpPr>
          <p:spPr bwMode="auto">
            <a:xfrm>
              <a:off x="337" y="337"/>
              <a:ext cx="10" cy="14"/>
            </a:xfrm>
            <a:custGeom>
              <a:avLst/>
              <a:gdLst/>
              <a:ahLst/>
              <a:cxnLst>
                <a:cxn ang="0">
                  <a:pos x="5" y="5"/>
                </a:cxn>
                <a:cxn ang="0">
                  <a:pos x="5" y="5"/>
                </a:cxn>
                <a:cxn ang="0">
                  <a:pos x="5" y="4"/>
                </a:cxn>
                <a:cxn ang="0">
                  <a:pos x="4" y="4"/>
                </a:cxn>
                <a:cxn ang="0">
                  <a:pos x="2" y="2"/>
                </a:cxn>
                <a:cxn ang="0">
                  <a:pos x="2" y="2"/>
                </a:cxn>
                <a:cxn ang="0">
                  <a:pos x="2" y="1"/>
                </a:cxn>
                <a:cxn ang="0">
                  <a:pos x="1" y="1"/>
                </a:cxn>
                <a:cxn ang="0">
                  <a:pos x="1" y="0"/>
                </a:cxn>
                <a:cxn ang="0">
                  <a:pos x="0" y="2"/>
                </a:cxn>
                <a:cxn ang="0">
                  <a:pos x="0" y="2"/>
                </a:cxn>
                <a:cxn ang="0">
                  <a:pos x="0" y="3"/>
                </a:cxn>
                <a:cxn ang="0">
                  <a:pos x="1" y="2"/>
                </a:cxn>
                <a:cxn ang="0">
                  <a:pos x="0" y="3"/>
                </a:cxn>
                <a:cxn ang="0">
                  <a:pos x="1" y="3"/>
                </a:cxn>
                <a:cxn ang="0">
                  <a:pos x="1" y="3"/>
                </a:cxn>
                <a:cxn ang="0">
                  <a:pos x="2" y="3"/>
                </a:cxn>
                <a:cxn ang="0">
                  <a:pos x="2" y="4"/>
                </a:cxn>
                <a:cxn ang="0">
                  <a:pos x="2" y="4"/>
                </a:cxn>
                <a:cxn ang="0">
                  <a:pos x="2" y="4"/>
                </a:cxn>
                <a:cxn ang="0">
                  <a:pos x="2" y="4"/>
                </a:cxn>
                <a:cxn ang="0">
                  <a:pos x="2" y="5"/>
                </a:cxn>
                <a:cxn ang="0">
                  <a:pos x="2" y="6"/>
                </a:cxn>
                <a:cxn ang="0">
                  <a:pos x="3" y="5"/>
                </a:cxn>
                <a:cxn ang="0">
                  <a:pos x="2" y="7"/>
                </a:cxn>
                <a:cxn ang="0">
                  <a:pos x="3" y="5"/>
                </a:cxn>
                <a:cxn ang="0">
                  <a:pos x="2" y="6"/>
                </a:cxn>
                <a:cxn ang="0">
                  <a:pos x="2" y="4"/>
                </a:cxn>
                <a:cxn ang="0">
                  <a:pos x="2" y="4"/>
                </a:cxn>
                <a:cxn ang="0">
                  <a:pos x="3" y="4"/>
                </a:cxn>
                <a:cxn ang="0">
                  <a:pos x="2" y="3"/>
                </a:cxn>
                <a:cxn ang="0">
                  <a:pos x="1" y="3"/>
                </a:cxn>
                <a:cxn ang="0">
                  <a:pos x="1" y="3"/>
                </a:cxn>
                <a:cxn ang="0">
                  <a:pos x="1" y="3"/>
                </a:cxn>
                <a:cxn ang="0">
                  <a:pos x="1" y="3"/>
                </a:cxn>
                <a:cxn ang="0">
                  <a:pos x="1" y="3"/>
                </a:cxn>
                <a:cxn ang="0">
                  <a:pos x="1" y="3"/>
                </a:cxn>
                <a:cxn ang="0">
                  <a:pos x="0" y="2"/>
                </a:cxn>
                <a:cxn ang="0">
                  <a:pos x="1" y="2"/>
                </a:cxn>
                <a:cxn ang="0">
                  <a:pos x="0" y="2"/>
                </a:cxn>
                <a:cxn ang="0">
                  <a:pos x="1" y="0"/>
                </a:cxn>
                <a:cxn ang="0">
                  <a:pos x="1" y="1"/>
                </a:cxn>
                <a:cxn ang="0">
                  <a:pos x="2" y="1"/>
                </a:cxn>
                <a:cxn ang="0">
                  <a:pos x="2" y="1"/>
                </a:cxn>
                <a:cxn ang="0">
                  <a:pos x="1" y="2"/>
                </a:cxn>
                <a:cxn ang="0">
                  <a:pos x="4" y="4"/>
                </a:cxn>
                <a:cxn ang="0">
                  <a:pos x="4" y="4"/>
                </a:cxn>
                <a:cxn ang="0">
                  <a:pos x="4" y="5"/>
                </a:cxn>
                <a:cxn ang="0">
                  <a:pos x="5" y="5"/>
                </a:cxn>
                <a:cxn ang="0">
                  <a:pos x="2" y="7"/>
                </a:cxn>
              </a:cxnLst>
              <a:rect l="0" t="0" r="r" b="b"/>
              <a:pathLst>
                <a:path w="5" h="7">
                  <a:moveTo>
                    <a:pt x="2" y="7"/>
                  </a:moveTo>
                  <a:cubicBezTo>
                    <a:pt x="3" y="6"/>
                    <a:pt x="5" y="6"/>
                    <a:pt x="5" y="5"/>
                  </a:cubicBezTo>
                  <a:cubicBezTo>
                    <a:pt x="5" y="5"/>
                    <a:pt x="5" y="5"/>
                    <a:pt x="5" y="5"/>
                  </a:cubicBezTo>
                  <a:cubicBezTo>
                    <a:pt x="5" y="5"/>
                    <a:pt x="5" y="5"/>
                    <a:pt x="5" y="5"/>
                  </a:cubicBezTo>
                  <a:cubicBezTo>
                    <a:pt x="5" y="5"/>
                    <a:pt x="5" y="5"/>
                    <a:pt x="5" y="5"/>
                  </a:cubicBezTo>
                  <a:cubicBezTo>
                    <a:pt x="5" y="5"/>
                    <a:pt x="5" y="5"/>
                    <a:pt x="5" y="5"/>
                  </a:cubicBezTo>
                  <a:cubicBezTo>
                    <a:pt x="5" y="5"/>
                    <a:pt x="5" y="5"/>
                    <a:pt x="5" y="5"/>
                  </a:cubicBezTo>
                  <a:cubicBezTo>
                    <a:pt x="5" y="4"/>
                    <a:pt x="5" y="4"/>
                    <a:pt x="5" y="4"/>
                  </a:cubicBezTo>
                  <a:cubicBezTo>
                    <a:pt x="5" y="4"/>
                    <a:pt x="5" y="4"/>
                    <a:pt x="5" y="4"/>
                  </a:cubicBezTo>
                  <a:cubicBezTo>
                    <a:pt x="4" y="4"/>
                    <a:pt x="4" y="4"/>
                    <a:pt x="4" y="4"/>
                  </a:cubicBezTo>
                  <a:cubicBezTo>
                    <a:pt x="4" y="4"/>
                    <a:pt x="4" y="4"/>
                    <a:pt x="4" y="4"/>
                  </a:cubicBezTo>
                  <a:cubicBezTo>
                    <a:pt x="4" y="4"/>
                    <a:pt x="4" y="4"/>
                    <a:pt x="4" y="4"/>
                  </a:cubicBezTo>
                  <a:cubicBezTo>
                    <a:pt x="4" y="4"/>
                    <a:pt x="4" y="4"/>
                    <a:pt x="4" y="4"/>
                  </a:cubicBezTo>
                  <a:cubicBezTo>
                    <a:pt x="4" y="3"/>
                    <a:pt x="3" y="2"/>
                    <a:pt x="2" y="2"/>
                  </a:cubicBezTo>
                  <a:cubicBezTo>
                    <a:pt x="2" y="2"/>
                    <a:pt x="2" y="2"/>
                    <a:pt x="2" y="2"/>
                  </a:cubicBezTo>
                  <a:cubicBezTo>
                    <a:pt x="2" y="2"/>
                    <a:pt x="2" y="2"/>
                    <a:pt x="2" y="2"/>
                  </a:cubicBezTo>
                  <a:cubicBezTo>
                    <a:pt x="2" y="2"/>
                    <a:pt x="2" y="2"/>
                    <a:pt x="2" y="2"/>
                  </a:cubicBezTo>
                  <a:cubicBezTo>
                    <a:pt x="2" y="2"/>
                    <a:pt x="2" y="2"/>
                    <a:pt x="2" y="2"/>
                  </a:cubicBezTo>
                  <a:cubicBezTo>
                    <a:pt x="2" y="1"/>
                    <a:pt x="2" y="1"/>
                    <a:pt x="2" y="1"/>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ubicBezTo>
                    <a:pt x="0" y="1"/>
                    <a:pt x="0" y="1"/>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3"/>
                    <a:pt x="0" y="3"/>
                    <a:pt x="0" y="3"/>
                  </a:cubicBezTo>
                  <a:cubicBezTo>
                    <a:pt x="1" y="3"/>
                    <a:pt x="1" y="3"/>
                    <a:pt x="1" y="3"/>
                  </a:cubicBezTo>
                  <a:cubicBezTo>
                    <a:pt x="1" y="2"/>
                    <a:pt x="1" y="2"/>
                    <a:pt x="1" y="2"/>
                  </a:cubicBezTo>
                  <a:cubicBezTo>
                    <a:pt x="1" y="2"/>
                    <a:pt x="1" y="2"/>
                    <a:pt x="1" y="2"/>
                  </a:cubicBezTo>
                  <a:cubicBezTo>
                    <a:pt x="0" y="2"/>
                    <a:pt x="0" y="2"/>
                    <a:pt x="0" y="2"/>
                  </a:cubicBezTo>
                  <a:cubicBezTo>
                    <a:pt x="0" y="3"/>
                    <a:pt x="0" y="3"/>
                    <a:pt x="0" y="3"/>
                  </a:cubicBezTo>
                  <a:cubicBezTo>
                    <a:pt x="0" y="3"/>
                    <a:pt x="0" y="3"/>
                    <a:pt x="0"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4"/>
                    <a:pt x="1" y="4"/>
                    <a:pt x="1" y="4"/>
                  </a:cubicBezTo>
                  <a:cubicBezTo>
                    <a:pt x="2" y="3"/>
                    <a:pt x="2" y="3"/>
                    <a:pt x="2" y="3"/>
                  </a:cubicBezTo>
                  <a:cubicBezTo>
                    <a:pt x="2" y="3"/>
                    <a:pt x="2" y="3"/>
                    <a:pt x="2" y="3"/>
                  </a:cubicBezTo>
                  <a:cubicBezTo>
                    <a:pt x="2" y="3"/>
                    <a:pt x="2" y="3"/>
                    <a:pt x="2" y="3"/>
                  </a:cubicBezTo>
                  <a:cubicBezTo>
                    <a:pt x="2" y="4"/>
                    <a:pt x="2" y="4"/>
                    <a:pt x="2" y="4"/>
                  </a:cubicBezTo>
                  <a:cubicBezTo>
                    <a:pt x="2" y="3"/>
                    <a:pt x="2" y="3"/>
                    <a:pt x="2" y="3"/>
                  </a:cubicBezTo>
                  <a:cubicBezTo>
                    <a:pt x="2" y="3"/>
                    <a:pt x="2" y="3"/>
                    <a:pt x="2" y="3"/>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4"/>
                    <a:pt x="2" y="4"/>
                    <a:pt x="2" y="4"/>
                  </a:cubicBezTo>
                  <a:cubicBezTo>
                    <a:pt x="2" y="5"/>
                    <a:pt x="2" y="5"/>
                    <a:pt x="2" y="5"/>
                  </a:cubicBezTo>
                  <a:cubicBezTo>
                    <a:pt x="2" y="5"/>
                    <a:pt x="2" y="5"/>
                    <a:pt x="2" y="5"/>
                  </a:cubicBezTo>
                  <a:cubicBezTo>
                    <a:pt x="2" y="5"/>
                    <a:pt x="2" y="5"/>
                    <a:pt x="2" y="5"/>
                  </a:cubicBezTo>
                  <a:cubicBezTo>
                    <a:pt x="2" y="6"/>
                    <a:pt x="2" y="6"/>
                    <a:pt x="2" y="6"/>
                  </a:cubicBezTo>
                  <a:cubicBezTo>
                    <a:pt x="2" y="6"/>
                    <a:pt x="2" y="6"/>
                    <a:pt x="2" y="6"/>
                  </a:cubicBezTo>
                  <a:cubicBezTo>
                    <a:pt x="2" y="6"/>
                    <a:pt x="3" y="6"/>
                    <a:pt x="3" y="6"/>
                  </a:cubicBezTo>
                  <a:cubicBezTo>
                    <a:pt x="3" y="5"/>
                    <a:pt x="3" y="5"/>
                    <a:pt x="3" y="5"/>
                  </a:cubicBezTo>
                  <a:cubicBezTo>
                    <a:pt x="3" y="5"/>
                    <a:pt x="3" y="5"/>
                    <a:pt x="3" y="5"/>
                  </a:cubicBezTo>
                  <a:cubicBezTo>
                    <a:pt x="3" y="6"/>
                    <a:pt x="2" y="6"/>
                    <a:pt x="2" y="7"/>
                  </a:cubicBezTo>
                  <a:cubicBezTo>
                    <a:pt x="2" y="7"/>
                    <a:pt x="2" y="7"/>
                    <a:pt x="2" y="7"/>
                  </a:cubicBezTo>
                  <a:cubicBezTo>
                    <a:pt x="2" y="7"/>
                    <a:pt x="2" y="7"/>
                    <a:pt x="2" y="7"/>
                  </a:cubicBezTo>
                  <a:cubicBezTo>
                    <a:pt x="3" y="6"/>
                    <a:pt x="3" y="6"/>
                    <a:pt x="3" y="5"/>
                  </a:cubicBezTo>
                  <a:cubicBezTo>
                    <a:pt x="3" y="5"/>
                    <a:pt x="3" y="5"/>
                    <a:pt x="3" y="5"/>
                  </a:cubicBezTo>
                  <a:cubicBezTo>
                    <a:pt x="3" y="5"/>
                    <a:pt x="3" y="5"/>
                    <a:pt x="3" y="5"/>
                  </a:cubicBezTo>
                  <a:cubicBezTo>
                    <a:pt x="3" y="5"/>
                    <a:pt x="2" y="5"/>
                    <a:pt x="2" y="5"/>
                  </a:cubicBezTo>
                  <a:cubicBezTo>
                    <a:pt x="2" y="6"/>
                    <a:pt x="2" y="6"/>
                    <a:pt x="2" y="6"/>
                  </a:cubicBezTo>
                  <a:cubicBezTo>
                    <a:pt x="2" y="6"/>
                    <a:pt x="2" y="6"/>
                    <a:pt x="2" y="6"/>
                  </a:cubicBezTo>
                  <a:cubicBezTo>
                    <a:pt x="2" y="5"/>
                    <a:pt x="2" y="5"/>
                    <a:pt x="2" y="5"/>
                  </a:cubicBezTo>
                  <a:cubicBezTo>
                    <a:pt x="2" y="4"/>
                    <a:pt x="2" y="4"/>
                    <a:pt x="2" y="4"/>
                  </a:cubicBezTo>
                  <a:cubicBezTo>
                    <a:pt x="2" y="4"/>
                    <a:pt x="2" y="4"/>
                    <a:pt x="2" y="4"/>
                  </a:cubicBezTo>
                  <a:cubicBezTo>
                    <a:pt x="2" y="5"/>
                    <a:pt x="2" y="5"/>
                    <a:pt x="2" y="5"/>
                  </a:cubicBezTo>
                  <a:cubicBezTo>
                    <a:pt x="2" y="4"/>
                    <a:pt x="2" y="4"/>
                    <a:pt x="2" y="4"/>
                  </a:cubicBezTo>
                  <a:cubicBezTo>
                    <a:pt x="3" y="4"/>
                    <a:pt x="3" y="4"/>
                    <a:pt x="3" y="4"/>
                  </a:cubicBezTo>
                  <a:cubicBezTo>
                    <a:pt x="3" y="4"/>
                    <a:pt x="3" y="4"/>
                    <a:pt x="3" y="4"/>
                  </a:cubicBezTo>
                  <a:cubicBezTo>
                    <a:pt x="3" y="4"/>
                    <a:pt x="3" y="4"/>
                    <a:pt x="3" y="4"/>
                  </a:cubicBezTo>
                  <a:cubicBezTo>
                    <a:pt x="3" y="3"/>
                    <a:pt x="3" y="3"/>
                    <a:pt x="3" y="3"/>
                  </a:cubicBezTo>
                  <a:cubicBezTo>
                    <a:pt x="2" y="3"/>
                    <a:pt x="2" y="3"/>
                    <a:pt x="2" y="3"/>
                  </a:cubicBezTo>
                  <a:cubicBezTo>
                    <a:pt x="2" y="3"/>
                    <a:pt x="2" y="3"/>
                    <a:pt x="2" y="3"/>
                  </a:cubicBezTo>
                  <a:cubicBezTo>
                    <a:pt x="2" y="3"/>
                    <a:pt x="2" y="3"/>
                    <a:pt x="2"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2"/>
                    <a:pt x="1" y="2"/>
                    <a:pt x="1" y="2"/>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0" y="2"/>
                    <a:pt x="0" y="2"/>
                    <a:pt x="0" y="2"/>
                  </a:cubicBezTo>
                  <a:cubicBezTo>
                    <a:pt x="0" y="2"/>
                    <a:pt x="0" y="2"/>
                    <a:pt x="0" y="2"/>
                  </a:cubicBezTo>
                  <a:cubicBezTo>
                    <a:pt x="0" y="2"/>
                    <a:pt x="0" y="2"/>
                    <a:pt x="0" y="2"/>
                  </a:cubicBezTo>
                  <a:cubicBezTo>
                    <a:pt x="1" y="2"/>
                    <a:pt x="1" y="2"/>
                    <a:pt x="1" y="2"/>
                  </a:cubicBezTo>
                  <a:cubicBezTo>
                    <a:pt x="1" y="2"/>
                    <a:pt x="1" y="2"/>
                    <a:pt x="1" y="2"/>
                  </a:cubicBezTo>
                  <a:cubicBezTo>
                    <a:pt x="0" y="2"/>
                    <a:pt x="0" y="2"/>
                    <a:pt x="0" y="2"/>
                  </a:cubicBezTo>
                  <a:cubicBezTo>
                    <a:pt x="0" y="2"/>
                    <a:pt x="0" y="2"/>
                    <a:pt x="0" y="2"/>
                  </a:cubicBezTo>
                  <a:cubicBezTo>
                    <a:pt x="0" y="2"/>
                    <a:pt x="0" y="2"/>
                    <a:pt x="0" y="2"/>
                  </a:cubicBezTo>
                  <a:cubicBezTo>
                    <a:pt x="0" y="2"/>
                    <a:pt x="0" y="2"/>
                    <a:pt x="0" y="2"/>
                  </a:cubicBezTo>
                  <a:cubicBezTo>
                    <a:pt x="0" y="1"/>
                    <a:pt x="1" y="1"/>
                    <a:pt x="1" y="0"/>
                  </a:cubicBezTo>
                  <a:cubicBezTo>
                    <a:pt x="1" y="0"/>
                    <a:pt x="1" y="0"/>
                    <a:pt x="1" y="0"/>
                  </a:cubicBezTo>
                  <a:cubicBezTo>
                    <a:pt x="1" y="0"/>
                    <a:pt x="1" y="0"/>
                    <a:pt x="1" y="0"/>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2" y="1"/>
                    <a:pt x="2" y="1"/>
                  </a:cubicBezTo>
                  <a:cubicBezTo>
                    <a:pt x="2" y="1"/>
                    <a:pt x="2" y="1"/>
                    <a:pt x="2" y="1"/>
                  </a:cubicBezTo>
                  <a:cubicBezTo>
                    <a:pt x="2" y="2"/>
                    <a:pt x="2" y="2"/>
                    <a:pt x="2" y="2"/>
                  </a:cubicBezTo>
                  <a:cubicBezTo>
                    <a:pt x="1" y="2"/>
                    <a:pt x="1" y="2"/>
                    <a:pt x="1" y="2"/>
                  </a:cubicBezTo>
                  <a:cubicBezTo>
                    <a:pt x="1" y="2"/>
                    <a:pt x="1" y="2"/>
                    <a:pt x="1" y="2"/>
                  </a:cubicBezTo>
                  <a:cubicBezTo>
                    <a:pt x="2" y="3"/>
                    <a:pt x="2" y="3"/>
                    <a:pt x="2" y="3"/>
                  </a:cubicBezTo>
                  <a:cubicBezTo>
                    <a:pt x="2" y="3"/>
                    <a:pt x="2" y="3"/>
                    <a:pt x="2" y="3"/>
                  </a:cubicBezTo>
                  <a:cubicBezTo>
                    <a:pt x="2" y="2"/>
                    <a:pt x="4" y="3"/>
                    <a:pt x="4" y="4"/>
                  </a:cubicBezTo>
                  <a:cubicBezTo>
                    <a:pt x="4" y="4"/>
                    <a:pt x="4" y="4"/>
                    <a:pt x="4" y="4"/>
                  </a:cubicBezTo>
                  <a:cubicBezTo>
                    <a:pt x="4" y="4"/>
                    <a:pt x="4" y="4"/>
                    <a:pt x="4" y="4"/>
                  </a:cubicBezTo>
                  <a:cubicBezTo>
                    <a:pt x="4" y="4"/>
                    <a:pt x="4" y="4"/>
                    <a:pt x="4" y="4"/>
                  </a:cubicBezTo>
                  <a:cubicBezTo>
                    <a:pt x="5" y="4"/>
                    <a:pt x="5" y="4"/>
                    <a:pt x="5" y="4"/>
                  </a:cubicBezTo>
                  <a:cubicBezTo>
                    <a:pt x="4" y="5"/>
                    <a:pt x="4" y="5"/>
                    <a:pt x="4" y="5"/>
                  </a:cubicBezTo>
                  <a:cubicBezTo>
                    <a:pt x="4" y="5"/>
                    <a:pt x="4" y="5"/>
                    <a:pt x="4" y="5"/>
                  </a:cubicBezTo>
                  <a:cubicBezTo>
                    <a:pt x="5" y="5"/>
                    <a:pt x="5" y="5"/>
                    <a:pt x="5" y="5"/>
                  </a:cubicBezTo>
                  <a:cubicBezTo>
                    <a:pt x="5" y="5"/>
                    <a:pt x="5" y="5"/>
                    <a:pt x="5" y="5"/>
                  </a:cubicBezTo>
                  <a:cubicBezTo>
                    <a:pt x="5" y="5"/>
                    <a:pt x="5" y="5"/>
                    <a:pt x="5" y="5"/>
                  </a:cubicBezTo>
                  <a:cubicBezTo>
                    <a:pt x="5" y="5"/>
                    <a:pt x="5" y="5"/>
                    <a:pt x="5" y="5"/>
                  </a:cubicBezTo>
                  <a:cubicBezTo>
                    <a:pt x="4" y="6"/>
                    <a:pt x="3" y="6"/>
                    <a:pt x="2" y="7"/>
                  </a:cubicBezTo>
                  <a:cubicBezTo>
                    <a:pt x="2" y="7"/>
                    <a:pt x="2" y="7"/>
                    <a:pt x="2" y="7"/>
                  </a:cubicBezTo>
                  <a:cubicBezTo>
                    <a:pt x="2" y="7"/>
                    <a:pt x="2" y="7"/>
                    <a:pt x="2" y="7"/>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3" name="Freeform 1565"/>
            <p:cNvSpPr>
              <a:spLocks/>
            </p:cNvSpPr>
            <p:nvPr userDrawn="1"/>
          </p:nvSpPr>
          <p:spPr bwMode="auto">
            <a:xfrm>
              <a:off x="335" y="343"/>
              <a:ext cx="4" cy="8"/>
            </a:xfrm>
            <a:custGeom>
              <a:avLst/>
              <a:gdLst/>
              <a:ahLst/>
              <a:cxnLst>
                <a:cxn ang="0">
                  <a:pos x="1" y="3"/>
                </a:cxn>
                <a:cxn ang="0">
                  <a:pos x="2" y="1"/>
                </a:cxn>
                <a:cxn ang="0">
                  <a:pos x="1" y="2"/>
                </a:cxn>
                <a:cxn ang="0">
                  <a:pos x="1" y="3"/>
                </a:cxn>
              </a:cxnLst>
              <a:rect l="0" t="0" r="r" b="b"/>
              <a:pathLst>
                <a:path w="3" h="4">
                  <a:moveTo>
                    <a:pt x="1" y="3"/>
                  </a:moveTo>
                  <a:cubicBezTo>
                    <a:pt x="2" y="4"/>
                    <a:pt x="3" y="1"/>
                    <a:pt x="2" y="1"/>
                  </a:cubicBezTo>
                  <a:cubicBezTo>
                    <a:pt x="1" y="0"/>
                    <a:pt x="0" y="2"/>
                    <a:pt x="1" y="2"/>
                  </a:cubicBezTo>
                  <a:cubicBezTo>
                    <a:pt x="1" y="3"/>
                    <a:pt x="1" y="3"/>
                    <a:pt x="1" y="3"/>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4" name="Freeform 1566"/>
            <p:cNvSpPr>
              <a:spLocks/>
            </p:cNvSpPr>
            <p:nvPr userDrawn="1"/>
          </p:nvSpPr>
          <p:spPr bwMode="auto">
            <a:xfrm>
              <a:off x="335" y="343"/>
              <a:ext cx="4" cy="8"/>
            </a:xfrm>
            <a:custGeom>
              <a:avLst/>
              <a:gdLst/>
              <a:ahLst/>
              <a:cxnLst>
                <a:cxn ang="0">
                  <a:pos x="0" y="3"/>
                </a:cxn>
                <a:cxn ang="0">
                  <a:pos x="1" y="4"/>
                </a:cxn>
                <a:cxn ang="0">
                  <a:pos x="3" y="2"/>
                </a:cxn>
                <a:cxn ang="0">
                  <a:pos x="2" y="0"/>
                </a:cxn>
                <a:cxn ang="0">
                  <a:pos x="2" y="0"/>
                </a:cxn>
                <a:cxn ang="0">
                  <a:pos x="0" y="2"/>
                </a:cxn>
                <a:cxn ang="0">
                  <a:pos x="1" y="2"/>
                </a:cxn>
                <a:cxn ang="0">
                  <a:pos x="1" y="2"/>
                </a:cxn>
                <a:cxn ang="0">
                  <a:pos x="1" y="2"/>
                </a:cxn>
                <a:cxn ang="0">
                  <a:pos x="1" y="2"/>
                </a:cxn>
                <a:cxn ang="0">
                  <a:pos x="0" y="3"/>
                </a:cxn>
                <a:cxn ang="0">
                  <a:pos x="0" y="3"/>
                </a:cxn>
                <a:cxn ang="0">
                  <a:pos x="1" y="3"/>
                </a:cxn>
                <a:cxn ang="0">
                  <a:pos x="1" y="2"/>
                </a:cxn>
                <a:cxn ang="0">
                  <a:pos x="1" y="2"/>
                </a:cxn>
                <a:cxn ang="0">
                  <a:pos x="1" y="2"/>
                </a:cxn>
                <a:cxn ang="0">
                  <a:pos x="1" y="2"/>
                </a:cxn>
                <a:cxn ang="0">
                  <a:pos x="1" y="1"/>
                </a:cxn>
                <a:cxn ang="0">
                  <a:pos x="2" y="1"/>
                </a:cxn>
                <a:cxn ang="0">
                  <a:pos x="2" y="1"/>
                </a:cxn>
                <a:cxn ang="0">
                  <a:pos x="2" y="2"/>
                </a:cxn>
                <a:cxn ang="0">
                  <a:pos x="2" y="3"/>
                </a:cxn>
                <a:cxn ang="0">
                  <a:pos x="1" y="3"/>
                </a:cxn>
                <a:cxn ang="0">
                  <a:pos x="1" y="3"/>
                </a:cxn>
                <a:cxn ang="0">
                  <a:pos x="0" y="3"/>
                </a:cxn>
                <a:cxn ang="0">
                  <a:pos x="0" y="3"/>
                </a:cxn>
              </a:cxnLst>
              <a:rect l="0" t="0" r="r" b="b"/>
              <a:pathLst>
                <a:path w="3" h="4">
                  <a:moveTo>
                    <a:pt x="0" y="3"/>
                  </a:moveTo>
                  <a:cubicBezTo>
                    <a:pt x="1" y="4"/>
                    <a:pt x="1" y="4"/>
                    <a:pt x="1" y="4"/>
                  </a:cubicBezTo>
                  <a:cubicBezTo>
                    <a:pt x="2" y="4"/>
                    <a:pt x="3" y="2"/>
                    <a:pt x="3" y="2"/>
                  </a:cubicBezTo>
                  <a:cubicBezTo>
                    <a:pt x="3" y="1"/>
                    <a:pt x="2" y="1"/>
                    <a:pt x="2" y="0"/>
                  </a:cubicBezTo>
                  <a:cubicBezTo>
                    <a:pt x="2" y="0"/>
                    <a:pt x="2" y="0"/>
                    <a:pt x="2" y="0"/>
                  </a:cubicBezTo>
                  <a:cubicBezTo>
                    <a:pt x="1" y="0"/>
                    <a:pt x="0" y="1"/>
                    <a:pt x="0" y="2"/>
                  </a:cubicBezTo>
                  <a:cubicBezTo>
                    <a:pt x="0" y="2"/>
                    <a:pt x="0" y="2"/>
                    <a:pt x="1" y="2"/>
                  </a:cubicBezTo>
                  <a:cubicBezTo>
                    <a:pt x="1" y="2"/>
                    <a:pt x="1" y="2"/>
                    <a:pt x="1" y="2"/>
                  </a:cubicBezTo>
                  <a:cubicBezTo>
                    <a:pt x="1" y="2"/>
                    <a:pt x="1" y="2"/>
                    <a:pt x="1" y="2"/>
                  </a:cubicBezTo>
                  <a:cubicBezTo>
                    <a:pt x="1" y="2"/>
                    <a:pt x="1" y="2"/>
                    <a:pt x="1" y="2"/>
                  </a:cubicBezTo>
                  <a:cubicBezTo>
                    <a:pt x="0" y="3"/>
                    <a:pt x="0" y="3"/>
                    <a:pt x="0" y="3"/>
                  </a:cubicBezTo>
                  <a:cubicBezTo>
                    <a:pt x="0" y="3"/>
                    <a:pt x="0" y="3"/>
                    <a:pt x="0" y="3"/>
                  </a:cubicBezTo>
                  <a:cubicBezTo>
                    <a:pt x="1" y="3"/>
                    <a:pt x="1" y="3"/>
                    <a:pt x="1" y="3"/>
                  </a:cubicBezTo>
                  <a:cubicBezTo>
                    <a:pt x="1" y="3"/>
                    <a:pt x="1" y="3"/>
                    <a:pt x="1" y="2"/>
                  </a:cubicBezTo>
                  <a:cubicBezTo>
                    <a:pt x="1" y="2"/>
                    <a:pt x="1" y="2"/>
                    <a:pt x="1" y="2"/>
                  </a:cubicBezTo>
                  <a:cubicBezTo>
                    <a:pt x="1" y="2"/>
                    <a:pt x="1" y="2"/>
                    <a:pt x="1" y="2"/>
                  </a:cubicBezTo>
                  <a:cubicBezTo>
                    <a:pt x="1" y="2"/>
                    <a:pt x="1" y="2"/>
                    <a:pt x="1" y="2"/>
                  </a:cubicBezTo>
                  <a:cubicBezTo>
                    <a:pt x="1" y="1"/>
                    <a:pt x="1" y="1"/>
                    <a:pt x="1" y="1"/>
                  </a:cubicBezTo>
                  <a:cubicBezTo>
                    <a:pt x="2" y="1"/>
                    <a:pt x="2" y="1"/>
                    <a:pt x="2" y="1"/>
                  </a:cubicBezTo>
                  <a:cubicBezTo>
                    <a:pt x="2" y="1"/>
                    <a:pt x="2" y="1"/>
                    <a:pt x="2" y="1"/>
                  </a:cubicBezTo>
                  <a:cubicBezTo>
                    <a:pt x="2" y="1"/>
                    <a:pt x="2" y="1"/>
                    <a:pt x="2" y="2"/>
                  </a:cubicBezTo>
                  <a:cubicBezTo>
                    <a:pt x="2" y="2"/>
                    <a:pt x="2" y="2"/>
                    <a:pt x="2" y="3"/>
                  </a:cubicBezTo>
                  <a:cubicBezTo>
                    <a:pt x="1" y="3"/>
                    <a:pt x="1" y="3"/>
                    <a:pt x="1" y="3"/>
                  </a:cubicBezTo>
                  <a:cubicBezTo>
                    <a:pt x="1" y="3"/>
                    <a:pt x="1" y="3"/>
                    <a:pt x="1" y="3"/>
                  </a:cubicBezTo>
                  <a:cubicBezTo>
                    <a:pt x="0" y="3"/>
                    <a:pt x="0" y="3"/>
                    <a:pt x="0" y="3"/>
                  </a:cubicBezTo>
                  <a:cubicBezTo>
                    <a:pt x="0" y="3"/>
                    <a:pt x="0" y="3"/>
                    <a:pt x="0" y="3"/>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5" name="Freeform 1567"/>
            <p:cNvSpPr>
              <a:spLocks/>
            </p:cNvSpPr>
            <p:nvPr userDrawn="1"/>
          </p:nvSpPr>
          <p:spPr bwMode="auto">
            <a:xfrm>
              <a:off x="359" y="355"/>
              <a:ext cx="1" cy="2"/>
            </a:xfrm>
            <a:custGeom>
              <a:avLst/>
              <a:gdLst/>
              <a:ahLst/>
              <a:cxnLst>
                <a:cxn ang="0">
                  <a:pos x="0" y="0"/>
                </a:cxn>
                <a:cxn ang="0">
                  <a:pos x="0" y="1"/>
                </a:cxn>
                <a:cxn ang="0">
                  <a:pos x="0" y="0"/>
                </a:cxn>
                <a:cxn ang="0">
                  <a:pos x="0" y="0"/>
                </a:cxn>
              </a:cxnLst>
              <a:rect l="0" t="0" r="r" b="b"/>
              <a:pathLst>
                <a:path h="1">
                  <a:moveTo>
                    <a:pt x="0" y="0"/>
                  </a:moveTo>
                  <a:cubicBezTo>
                    <a:pt x="0" y="0"/>
                    <a:pt x="0" y="1"/>
                    <a:pt x="0" y="1"/>
                  </a:cubicBezTo>
                  <a:cubicBezTo>
                    <a:pt x="0" y="0"/>
                    <a:pt x="0" y="0"/>
                    <a:pt x="0"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6" name="Freeform 1568"/>
            <p:cNvSpPr>
              <a:spLocks/>
            </p:cNvSpPr>
            <p:nvPr userDrawn="1"/>
          </p:nvSpPr>
          <p:spPr bwMode="auto">
            <a:xfrm>
              <a:off x="357" y="353"/>
              <a:ext cx="4" cy="4"/>
            </a:xfrm>
            <a:custGeom>
              <a:avLst/>
              <a:gdLst/>
              <a:ahLst/>
              <a:cxnLst>
                <a:cxn ang="0">
                  <a:pos x="0" y="1"/>
                </a:cxn>
                <a:cxn ang="0">
                  <a:pos x="1" y="2"/>
                </a:cxn>
                <a:cxn ang="0">
                  <a:pos x="1" y="2"/>
                </a:cxn>
                <a:cxn ang="0">
                  <a:pos x="1" y="2"/>
                </a:cxn>
                <a:cxn ang="0">
                  <a:pos x="1" y="2"/>
                </a:cxn>
                <a:cxn ang="0">
                  <a:pos x="1" y="1"/>
                </a:cxn>
                <a:cxn ang="0">
                  <a:pos x="1" y="0"/>
                </a:cxn>
                <a:cxn ang="0">
                  <a:pos x="1" y="1"/>
                </a:cxn>
                <a:cxn ang="0">
                  <a:pos x="0" y="1"/>
                </a:cxn>
                <a:cxn ang="0">
                  <a:pos x="0" y="1"/>
                </a:cxn>
                <a:cxn ang="0">
                  <a:pos x="1" y="1"/>
                </a:cxn>
                <a:cxn ang="0">
                  <a:pos x="1" y="1"/>
                </a:cxn>
                <a:cxn ang="0">
                  <a:pos x="1" y="1"/>
                </a:cxn>
                <a:cxn ang="0">
                  <a:pos x="1" y="1"/>
                </a:cxn>
                <a:cxn ang="0">
                  <a:pos x="1" y="2"/>
                </a:cxn>
                <a:cxn ang="0">
                  <a:pos x="1" y="2"/>
                </a:cxn>
                <a:cxn ang="0">
                  <a:pos x="1" y="1"/>
                </a:cxn>
                <a:cxn ang="0">
                  <a:pos x="1" y="1"/>
                </a:cxn>
                <a:cxn ang="0">
                  <a:pos x="1" y="1"/>
                </a:cxn>
                <a:cxn ang="0">
                  <a:pos x="0" y="1"/>
                </a:cxn>
                <a:cxn ang="0">
                  <a:pos x="0" y="1"/>
                </a:cxn>
              </a:cxnLst>
              <a:rect l="0" t="0" r="r" b="b"/>
              <a:pathLst>
                <a:path w="1" h="2">
                  <a:moveTo>
                    <a:pt x="0" y="1"/>
                  </a:moveTo>
                  <a:cubicBezTo>
                    <a:pt x="1" y="2"/>
                    <a:pt x="1" y="2"/>
                    <a:pt x="1" y="2"/>
                  </a:cubicBezTo>
                  <a:cubicBezTo>
                    <a:pt x="1" y="2"/>
                    <a:pt x="1" y="2"/>
                    <a:pt x="1" y="2"/>
                  </a:cubicBezTo>
                  <a:cubicBezTo>
                    <a:pt x="1" y="2"/>
                    <a:pt x="1" y="2"/>
                    <a:pt x="1" y="2"/>
                  </a:cubicBezTo>
                  <a:cubicBezTo>
                    <a:pt x="1" y="2"/>
                    <a:pt x="1" y="2"/>
                    <a:pt x="1" y="2"/>
                  </a:cubicBezTo>
                  <a:cubicBezTo>
                    <a:pt x="1" y="1"/>
                    <a:pt x="1" y="1"/>
                    <a:pt x="1" y="1"/>
                  </a:cubicBezTo>
                  <a:cubicBezTo>
                    <a:pt x="1" y="0"/>
                    <a:pt x="1" y="0"/>
                    <a:pt x="1" y="0"/>
                  </a:cubicBezTo>
                  <a:cubicBezTo>
                    <a:pt x="1" y="1"/>
                    <a:pt x="1" y="1"/>
                    <a:pt x="1"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1"/>
                    <a:pt x="1" y="1"/>
                    <a:pt x="1" y="1"/>
                  </a:cubicBezTo>
                  <a:cubicBezTo>
                    <a:pt x="1" y="1"/>
                    <a:pt x="1" y="1"/>
                    <a:pt x="1" y="2"/>
                  </a:cubicBezTo>
                  <a:cubicBezTo>
                    <a:pt x="1" y="2"/>
                    <a:pt x="1" y="2"/>
                    <a:pt x="1" y="2"/>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7" name="Freeform 1569"/>
            <p:cNvSpPr>
              <a:spLocks/>
            </p:cNvSpPr>
            <p:nvPr userDrawn="1"/>
          </p:nvSpPr>
          <p:spPr bwMode="auto">
            <a:xfrm>
              <a:off x="359" y="357"/>
              <a:ext cx="2" cy="4"/>
            </a:xfrm>
            <a:custGeom>
              <a:avLst/>
              <a:gdLst/>
              <a:ahLst/>
              <a:cxnLst>
                <a:cxn ang="0">
                  <a:pos x="0" y="0"/>
                </a:cxn>
                <a:cxn ang="0">
                  <a:pos x="1" y="1"/>
                </a:cxn>
                <a:cxn ang="0">
                  <a:pos x="0" y="0"/>
                </a:cxn>
                <a:cxn ang="0">
                  <a:pos x="0" y="0"/>
                </a:cxn>
              </a:cxnLst>
              <a:rect l="0" t="0" r="r" b="b"/>
              <a:pathLst>
                <a:path w="1" h="1">
                  <a:moveTo>
                    <a:pt x="0" y="0"/>
                  </a:moveTo>
                  <a:cubicBezTo>
                    <a:pt x="0" y="1"/>
                    <a:pt x="0" y="1"/>
                    <a:pt x="1" y="1"/>
                  </a:cubicBezTo>
                  <a:cubicBezTo>
                    <a:pt x="1" y="1"/>
                    <a:pt x="1" y="0"/>
                    <a:pt x="0"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8" name="Freeform 1570"/>
            <p:cNvSpPr>
              <a:spLocks/>
            </p:cNvSpPr>
            <p:nvPr userDrawn="1"/>
          </p:nvSpPr>
          <p:spPr bwMode="auto">
            <a:xfrm>
              <a:off x="359" y="357"/>
              <a:ext cx="2" cy="4"/>
            </a:xfrm>
            <a:custGeom>
              <a:avLst/>
              <a:gdLst/>
              <a:ahLst/>
              <a:cxnLst>
                <a:cxn ang="0">
                  <a:pos x="0" y="0"/>
                </a:cxn>
                <a:cxn ang="0">
                  <a:pos x="0" y="1"/>
                </a:cxn>
                <a:cxn ang="0">
                  <a:pos x="1" y="1"/>
                </a:cxn>
                <a:cxn ang="0">
                  <a:pos x="1" y="1"/>
                </a:cxn>
                <a:cxn ang="0">
                  <a:pos x="1" y="1"/>
                </a:cxn>
                <a:cxn ang="0">
                  <a:pos x="0" y="0"/>
                </a:cxn>
                <a:cxn ang="0">
                  <a:pos x="0" y="0"/>
                </a:cxn>
                <a:cxn ang="0">
                  <a:pos x="0" y="0"/>
                </a:cxn>
                <a:cxn ang="0">
                  <a:pos x="0" y="0"/>
                </a:cxn>
                <a:cxn ang="0">
                  <a:pos x="0" y="0"/>
                </a:cxn>
                <a:cxn ang="0">
                  <a:pos x="0" y="0"/>
                </a:cxn>
                <a:cxn ang="0">
                  <a:pos x="0" y="0"/>
                </a:cxn>
                <a:cxn ang="0">
                  <a:pos x="0" y="0"/>
                </a:cxn>
                <a:cxn ang="0">
                  <a:pos x="1" y="1"/>
                </a:cxn>
                <a:cxn ang="0">
                  <a:pos x="0" y="1"/>
                </a:cxn>
                <a:cxn ang="0">
                  <a:pos x="1" y="1"/>
                </a:cxn>
                <a:cxn ang="0">
                  <a:pos x="1" y="1"/>
                </a:cxn>
                <a:cxn ang="0">
                  <a:pos x="0" y="0"/>
                </a:cxn>
                <a:cxn ang="0">
                  <a:pos x="0" y="0"/>
                </a:cxn>
                <a:cxn ang="0">
                  <a:pos x="0" y="0"/>
                </a:cxn>
              </a:cxnLst>
              <a:rect l="0" t="0" r="r" b="b"/>
              <a:pathLst>
                <a:path w="1" h="1">
                  <a:moveTo>
                    <a:pt x="0" y="0"/>
                  </a:moveTo>
                  <a:cubicBezTo>
                    <a:pt x="0" y="1"/>
                    <a:pt x="0" y="1"/>
                    <a:pt x="0" y="1"/>
                  </a:cubicBezTo>
                  <a:cubicBezTo>
                    <a:pt x="1" y="1"/>
                    <a:pt x="1" y="1"/>
                    <a:pt x="1" y="1"/>
                  </a:cubicBezTo>
                  <a:cubicBezTo>
                    <a:pt x="1" y="1"/>
                    <a:pt x="1" y="1"/>
                    <a:pt x="1" y="1"/>
                  </a:cubicBezTo>
                  <a:cubicBezTo>
                    <a:pt x="1" y="1"/>
                    <a:pt x="1" y="1"/>
                    <a:pt x="1" y="1"/>
                  </a:cubicBezTo>
                  <a:cubicBezTo>
                    <a:pt x="1" y="0"/>
                    <a:pt x="1"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1" y="1"/>
                    <a:pt x="1" y="1"/>
                    <a:pt x="1" y="1"/>
                  </a:cubicBezTo>
                  <a:cubicBezTo>
                    <a:pt x="0" y="1"/>
                    <a:pt x="0" y="1"/>
                    <a:pt x="0" y="1"/>
                  </a:cubicBezTo>
                  <a:cubicBezTo>
                    <a:pt x="1" y="1"/>
                    <a:pt x="1" y="1"/>
                    <a:pt x="1" y="1"/>
                  </a:cubicBezTo>
                  <a:cubicBezTo>
                    <a:pt x="1" y="1"/>
                    <a:pt x="1" y="1"/>
                    <a:pt x="1" y="1"/>
                  </a:cubicBezTo>
                  <a:cubicBezTo>
                    <a:pt x="0" y="0"/>
                    <a:pt x="0" y="0"/>
                    <a:pt x="0" y="0"/>
                  </a:cubicBezTo>
                  <a:cubicBezTo>
                    <a:pt x="0" y="0"/>
                    <a:pt x="0" y="0"/>
                    <a:pt x="0"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49" name="Freeform 1571"/>
            <p:cNvSpPr>
              <a:spLocks/>
            </p:cNvSpPr>
            <p:nvPr userDrawn="1"/>
          </p:nvSpPr>
          <p:spPr bwMode="auto">
            <a:xfrm>
              <a:off x="363" y="357"/>
              <a:ext cx="4" cy="4"/>
            </a:xfrm>
            <a:custGeom>
              <a:avLst/>
              <a:gdLst/>
              <a:ahLst/>
              <a:cxnLst>
                <a:cxn ang="0">
                  <a:pos x="0" y="1"/>
                </a:cxn>
                <a:cxn ang="0">
                  <a:pos x="2" y="1"/>
                </a:cxn>
                <a:cxn ang="0">
                  <a:pos x="2" y="0"/>
                </a:cxn>
                <a:cxn ang="0">
                  <a:pos x="0" y="1"/>
                </a:cxn>
              </a:cxnLst>
              <a:rect l="0" t="0" r="r" b="b"/>
              <a:pathLst>
                <a:path w="2" h="1">
                  <a:moveTo>
                    <a:pt x="0" y="1"/>
                  </a:moveTo>
                  <a:cubicBezTo>
                    <a:pt x="1" y="1"/>
                    <a:pt x="2" y="1"/>
                    <a:pt x="2" y="1"/>
                  </a:cubicBezTo>
                  <a:cubicBezTo>
                    <a:pt x="2" y="0"/>
                    <a:pt x="2" y="0"/>
                    <a:pt x="2" y="0"/>
                  </a:cubicBezTo>
                  <a:cubicBezTo>
                    <a:pt x="1" y="0"/>
                    <a:pt x="1"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0" name="Freeform 1572"/>
            <p:cNvSpPr>
              <a:spLocks/>
            </p:cNvSpPr>
            <p:nvPr userDrawn="1"/>
          </p:nvSpPr>
          <p:spPr bwMode="auto">
            <a:xfrm>
              <a:off x="363" y="357"/>
              <a:ext cx="4" cy="4"/>
            </a:xfrm>
            <a:custGeom>
              <a:avLst/>
              <a:gdLst/>
              <a:ahLst/>
              <a:cxnLst>
                <a:cxn ang="0">
                  <a:pos x="0" y="1"/>
                </a:cxn>
                <a:cxn ang="0">
                  <a:pos x="1" y="1"/>
                </a:cxn>
                <a:cxn ang="0">
                  <a:pos x="2" y="1"/>
                </a:cxn>
                <a:cxn ang="0">
                  <a:pos x="2" y="1"/>
                </a:cxn>
                <a:cxn ang="0">
                  <a:pos x="2" y="1"/>
                </a:cxn>
                <a:cxn ang="0">
                  <a:pos x="2" y="0"/>
                </a:cxn>
                <a:cxn ang="0">
                  <a:pos x="2" y="0"/>
                </a:cxn>
                <a:cxn ang="0">
                  <a:pos x="2" y="0"/>
                </a:cxn>
                <a:cxn ang="0">
                  <a:pos x="0" y="1"/>
                </a:cxn>
                <a:cxn ang="0">
                  <a:pos x="0" y="1"/>
                </a:cxn>
                <a:cxn ang="0">
                  <a:pos x="1" y="1"/>
                </a:cxn>
                <a:cxn ang="0">
                  <a:pos x="2" y="0"/>
                </a:cxn>
                <a:cxn ang="0">
                  <a:pos x="2" y="0"/>
                </a:cxn>
                <a:cxn ang="0">
                  <a:pos x="2" y="0"/>
                </a:cxn>
                <a:cxn ang="0">
                  <a:pos x="2" y="1"/>
                </a:cxn>
                <a:cxn ang="0">
                  <a:pos x="2" y="1"/>
                </a:cxn>
                <a:cxn ang="0">
                  <a:pos x="2" y="1"/>
                </a:cxn>
                <a:cxn ang="0">
                  <a:pos x="1" y="1"/>
                </a:cxn>
                <a:cxn ang="0">
                  <a:pos x="1" y="1"/>
                </a:cxn>
                <a:cxn ang="0">
                  <a:pos x="0" y="1"/>
                </a:cxn>
                <a:cxn ang="0">
                  <a:pos x="0" y="1"/>
                </a:cxn>
              </a:cxnLst>
              <a:rect l="0" t="0" r="r" b="b"/>
              <a:pathLst>
                <a:path w="2" h="1">
                  <a:moveTo>
                    <a:pt x="0" y="1"/>
                  </a:moveTo>
                  <a:cubicBezTo>
                    <a:pt x="1" y="1"/>
                    <a:pt x="1" y="1"/>
                    <a:pt x="1" y="1"/>
                  </a:cubicBezTo>
                  <a:cubicBezTo>
                    <a:pt x="2" y="1"/>
                    <a:pt x="2" y="1"/>
                    <a:pt x="2" y="1"/>
                  </a:cubicBezTo>
                  <a:cubicBezTo>
                    <a:pt x="2" y="1"/>
                    <a:pt x="2" y="1"/>
                    <a:pt x="2" y="1"/>
                  </a:cubicBezTo>
                  <a:cubicBezTo>
                    <a:pt x="2" y="1"/>
                    <a:pt x="2" y="1"/>
                    <a:pt x="2" y="1"/>
                  </a:cubicBezTo>
                  <a:cubicBezTo>
                    <a:pt x="2" y="0"/>
                    <a:pt x="2" y="0"/>
                    <a:pt x="2" y="0"/>
                  </a:cubicBezTo>
                  <a:cubicBezTo>
                    <a:pt x="2" y="0"/>
                    <a:pt x="2" y="0"/>
                    <a:pt x="2" y="0"/>
                  </a:cubicBezTo>
                  <a:cubicBezTo>
                    <a:pt x="2" y="0"/>
                    <a:pt x="2" y="0"/>
                    <a:pt x="2" y="0"/>
                  </a:cubicBezTo>
                  <a:cubicBezTo>
                    <a:pt x="1" y="0"/>
                    <a:pt x="1" y="0"/>
                    <a:pt x="0" y="1"/>
                  </a:cubicBezTo>
                  <a:cubicBezTo>
                    <a:pt x="0" y="1"/>
                    <a:pt x="0" y="1"/>
                    <a:pt x="0" y="1"/>
                  </a:cubicBezTo>
                  <a:cubicBezTo>
                    <a:pt x="1" y="1"/>
                    <a:pt x="1" y="1"/>
                    <a:pt x="1" y="1"/>
                  </a:cubicBezTo>
                  <a:cubicBezTo>
                    <a:pt x="1" y="1"/>
                    <a:pt x="1" y="1"/>
                    <a:pt x="2" y="0"/>
                  </a:cubicBezTo>
                  <a:cubicBezTo>
                    <a:pt x="2" y="0"/>
                    <a:pt x="2" y="0"/>
                    <a:pt x="2" y="0"/>
                  </a:cubicBezTo>
                  <a:cubicBezTo>
                    <a:pt x="2" y="0"/>
                    <a:pt x="2" y="0"/>
                    <a:pt x="2" y="0"/>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1" name="Freeform 1573"/>
            <p:cNvSpPr>
              <a:spLocks/>
            </p:cNvSpPr>
            <p:nvPr userDrawn="1"/>
          </p:nvSpPr>
          <p:spPr bwMode="auto">
            <a:xfrm>
              <a:off x="371" y="355"/>
              <a:ext cx="4" cy="2"/>
            </a:xfrm>
            <a:custGeom>
              <a:avLst/>
              <a:gdLst/>
              <a:ahLst/>
              <a:cxnLst>
                <a:cxn ang="0">
                  <a:pos x="0" y="0"/>
                </a:cxn>
                <a:cxn ang="0">
                  <a:pos x="2" y="1"/>
                </a:cxn>
                <a:cxn ang="0">
                  <a:pos x="1" y="0"/>
                </a:cxn>
                <a:cxn ang="0">
                  <a:pos x="0" y="0"/>
                </a:cxn>
              </a:cxnLst>
              <a:rect l="0" t="0" r="r" b="b"/>
              <a:pathLst>
                <a:path w="2" h="1">
                  <a:moveTo>
                    <a:pt x="0" y="0"/>
                  </a:moveTo>
                  <a:cubicBezTo>
                    <a:pt x="1" y="1"/>
                    <a:pt x="1" y="1"/>
                    <a:pt x="2" y="1"/>
                  </a:cubicBezTo>
                  <a:cubicBezTo>
                    <a:pt x="1" y="0"/>
                    <a:pt x="1" y="0"/>
                    <a:pt x="1" y="0"/>
                  </a:cubicBezTo>
                  <a:cubicBezTo>
                    <a:pt x="1" y="0"/>
                    <a:pt x="1"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2" name="Freeform 1574"/>
            <p:cNvSpPr>
              <a:spLocks/>
            </p:cNvSpPr>
            <p:nvPr userDrawn="1"/>
          </p:nvSpPr>
          <p:spPr bwMode="auto">
            <a:xfrm>
              <a:off x="371" y="355"/>
              <a:ext cx="4" cy="2"/>
            </a:xfrm>
            <a:custGeom>
              <a:avLst/>
              <a:gdLst/>
              <a:ahLst/>
              <a:cxnLst>
                <a:cxn ang="0">
                  <a:pos x="0" y="0"/>
                </a:cxn>
                <a:cxn ang="0">
                  <a:pos x="1" y="1"/>
                </a:cxn>
                <a:cxn ang="0">
                  <a:pos x="2" y="1"/>
                </a:cxn>
                <a:cxn ang="0">
                  <a:pos x="2" y="0"/>
                </a:cxn>
                <a:cxn ang="0">
                  <a:pos x="2" y="0"/>
                </a:cxn>
                <a:cxn ang="0">
                  <a:pos x="2" y="0"/>
                </a:cxn>
                <a:cxn ang="0">
                  <a:pos x="1" y="0"/>
                </a:cxn>
                <a:cxn ang="0">
                  <a:pos x="0" y="0"/>
                </a:cxn>
                <a:cxn ang="0">
                  <a:pos x="0" y="0"/>
                </a:cxn>
                <a:cxn ang="0">
                  <a:pos x="1" y="0"/>
                </a:cxn>
                <a:cxn ang="0">
                  <a:pos x="1" y="0"/>
                </a:cxn>
                <a:cxn ang="0">
                  <a:pos x="1" y="0"/>
                </a:cxn>
                <a:cxn ang="0">
                  <a:pos x="1" y="0"/>
                </a:cxn>
                <a:cxn ang="0">
                  <a:pos x="1" y="0"/>
                </a:cxn>
                <a:cxn ang="0">
                  <a:pos x="1" y="0"/>
                </a:cxn>
                <a:cxn ang="0">
                  <a:pos x="1" y="1"/>
                </a:cxn>
                <a:cxn ang="0">
                  <a:pos x="2" y="1"/>
                </a:cxn>
                <a:cxn ang="0">
                  <a:pos x="2" y="0"/>
                </a:cxn>
                <a:cxn ang="0">
                  <a:pos x="1" y="0"/>
                </a:cxn>
                <a:cxn ang="0">
                  <a:pos x="1" y="0"/>
                </a:cxn>
                <a:cxn ang="0">
                  <a:pos x="0" y="0"/>
                </a:cxn>
                <a:cxn ang="0">
                  <a:pos x="0" y="0"/>
                </a:cxn>
              </a:cxnLst>
              <a:rect l="0" t="0" r="r" b="b"/>
              <a:pathLst>
                <a:path w="2" h="1">
                  <a:moveTo>
                    <a:pt x="0" y="0"/>
                  </a:moveTo>
                  <a:cubicBezTo>
                    <a:pt x="1" y="1"/>
                    <a:pt x="1" y="1"/>
                    <a:pt x="1" y="1"/>
                  </a:cubicBezTo>
                  <a:cubicBezTo>
                    <a:pt x="2" y="1"/>
                    <a:pt x="2" y="1"/>
                    <a:pt x="2" y="1"/>
                  </a:cubicBezTo>
                  <a:cubicBezTo>
                    <a:pt x="2" y="0"/>
                    <a:pt x="2" y="0"/>
                    <a:pt x="2" y="0"/>
                  </a:cubicBezTo>
                  <a:cubicBezTo>
                    <a:pt x="2" y="0"/>
                    <a:pt x="2" y="0"/>
                    <a:pt x="2" y="0"/>
                  </a:cubicBezTo>
                  <a:cubicBezTo>
                    <a:pt x="2" y="0"/>
                    <a:pt x="2" y="0"/>
                    <a:pt x="2" y="0"/>
                  </a:cubicBezTo>
                  <a:cubicBezTo>
                    <a:pt x="1" y="0"/>
                    <a:pt x="1" y="0"/>
                    <a:pt x="1" y="0"/>
                  </a:cubicBezTo>
                  <a:cubicBezTo>
                    <a:pt x="1" y="0"/>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1"/>
                    <a:pt x="1" y="1"/>
                    <a:pt x="1" y="1"/>
                  </a:cubicBezTo>
                  <a:cubicBezTo>
                    <a:pt x="2" y="1"/>
                    <a:pt x="2" y="1"/>
                    <a:pt x="2" y="1"/>
                  </a:cubicBezTo>
                  <a:cubicBezTo>
                    <a:pt x="2" y="0"/>
                    <a:pt x="2" y="0"/>
                    <a:pt x="2" y="0"/>
                  </a:cubicBezTo>
                  <a:cubicBezTo>
                    <a:pt x="1" y="0"/>
                    <a:pt x="1" y="0"/>
                    <a:pt x="1" y="0"/>
                  </a:cubicBezTo>
                  <a:cubicBezTo>
                    <a:pt x="1" y="0"/>
                    <a:pt x="1" y="0"/>
                    <a:pt x="1" y="0"/>
                  </a:cubicBezTo>
                  <a:cubicBezTo>
                    <a:pt x="0" y="0"/>
                    <a:pt x="0" y="0"/>
                    <a:pt x="0"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3" name="Freeform 1575"/>
            <p:cNvSpPr>
              <a:spLocks/>
            </p:cNvSpPr>
            <p:nvPr userDrawn="1"/>
          </p:nvSpPr>
          <p:spPr bwMode="auto">
            <a:xfrm>
              <a:off x="375" y="355"/>
              <a:ext cx="2" cy="2"/>
            </a:xfrm>
            <a:custGeom>
              <a:avLst/>
              <a:gdLst/>
              <a:ahLst/>
              <a:cxnLst>
                <a:cxn ang="0">
                  <a:pos x="0" y="1"/>
                </a:cxn>
                <a:cxn ang="0">
                  <a:pos x="1" y="0"/>
                </a:cxn>
                <a:cxn ang="0">
                  <a:pos x="0" y="1"/>
                </a:cxn>
              </a:cxnLst>
              <a:rect l="0" t="0" r="r" b="b"/>
              <a:pathLst>
                <a:path w="1" h="1">
                  <a:moveTo>
                    <a:pt x="0" y="1"/>
                  </a:moveTo>
                  <a:cubicBezTo>
                    <a:pt x="1" y="1"/>
                    <a:pt x="1" y="1"/>
                    <a:pt x="1" y="0"/>
                  </a:cubicBezTo>
                  <a:cubicBezTo>
                    <a:pt x="1"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4" name="Freeform 1576"/>
            <p:cNvSpPr>
              <a:spLocks/>
            </p:cNvSpPr>
            <p:nvPr userDrawn="1"/>
          </p:nvSpPr>
          <p:spPr bwMode="auto">
            <a:xfrm>
              <a:off x="375" y="355"/>
              <a:ext cx="4" cy="2"/>
            </a:xfrm>
            <a:custGeom>
              <a:avLst/>
              <a:gdLst/>
              <a:ahLst/>
              <a:cxnLst>
                <a:cxn ang="0">
                  <a:pos x="0" y="1"/>
                </a:cxn>
                <a:cxn ang="0">
                  <a:pos x="2" y="1"/>
                </a:cxn>
                <a:cxn ang="0">
                  <a:pos x="2" y="0"/>
                </a:cxn>
                <a:cxn ang="0">
                  <a:pos x="1" y="0"/>
                </a:cxn>
                <a:cxn ang="0">
                  <a:pos x="0" y="1"/>
                </a:cxn>
                <a:cxn ang="0">
                  <a:pos x="0" y="1"/>
                </a:cxn>
                <a:cxn ang="0">
                  <a:pos x="0" y="1"/>
                </a:cxn>
                <a:cxn ang="0">
                  <a:pos x="1" y="1"/>
                </a:cxn>
                <a:cxn ang="0">
                  <a:pos x="1" y="0"/>
                </a:cxn>
                <a:cxn ang="0">
                  <a:pos x="1" y="0"/>
                </a:cxn>
                <a:cxn ang="0">
                  <a:pos x="0" y="1"/>
                </a:cxn>
                <a:cxn ang="0">
                  <a:pos x="0" y="1"/>
                </a:cxn>
                <a:cxn ang="0">
                  <a:pos x="0" y="1"/>
                </a:cxn>
              </a:cxnLst>
              <a:rect l="0" t="0" r="r" b="b"/>
              <a:pathLst>
                <a:path w="2" h="1">
                  <a:moveTo>
                    <a:pt x="0" y="1"/>
                  </a:moveTo>
                  <a:cubicBezTo>
                    <a:pt x="1" y="1"/>
                    <a:pt x="1" y="1"/>
                    <a:pt x="2" y="1"/>
                  </a:cubicBezTo>
                  <a:cubicBezTo>
                    <a:pt x="2" y="0"/>
                    <a:pt x="2" y="0"/>
                    <a:pt x="2" y="0"/>
                  </a:cubicBezTo>
                  <a:cubicBezTo>
                    <a:pt x="1" y="0"/>
                    <a:pt x="1" y="0"/>
                    <a:pt x="1" y="0"/>
                  </a:cubicBezTo>
                  <a:cubicBezTo>
                    <a:pt x="1" y="0"/>
                    <a:pt x="0" y="1"/>
                    <a:pt x="0" y="1"/>
                  </a:cubicBezTo>
                  <a:cubicBezTo>
                    <a:pt x="0" y="1"/>
                    <a:pt x="0" y="1"/>
                    <a:pt x="0" y="1"/>
                  </a:cubicBezTo>
                  <a:cubicBezTo>
                    <a:pt x="0" y="1"/>
                    <a:pt x="0" y="1"/>
                    <a:pt x="0" y="1"/>
                  </a:cubicBezTo>
                  <a:cubicBezTo>
                    <a:pt x="1" y="1"/>
                    <a:pt x="1" y="1"/>
                    <a:pt x="1" y="1"/>
                  </a:cubicBezTo>
                  <a:cubicBezTo>
                    <a:pt x="1" y="0"/>
                    <a:pt x="1" y="0"/>
                    <a:pt x="1" y="0"/>
                  </a:cubicBezTo>
                  <a:cubicBezTo>
                    <a:pt x="1" y="0"/>
                    <a:pt x="1" y="0"/>
                    <a:pt x="1" y="0"/>
                  </a:cubicBezTo>
                  <a:cubicBezTo>
                    <a:pt x="1" y="1"/>
                    <a:pt x="1" y="1"/>
                    <a:pt x="0" y="1"/>
                  </a:cubicBezTo>
                  <a:cubicBezTo>
                    <a:pt x="0" y="1"/>
                    <a:pt x="0" y="1"/>
                    <a:pt x="0" y="1"/>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5" name="Freeform 1577"/>
            <p:cNvSpPr>
              <a:spLocks/>
            </p:cNvSpPr>
            <p:nvPr userDrawn="1"/>
          </p:nvSpPr>
          <p:spPr bwMode="auto">
            <a:xfrm>
              <a:off x="383" y="351"/>
              <a:ext cx="2" cy="2"/>
            </a:xfrm>
            <a:custGeom>
              <a:avLst/>
              <a:gdLst/>
              <a:ahLst/>
              <a:cxnLst>
                <a:cxn ang="0">
                  <a:pos x="0" y="1"/>
                </a:cxn>
                <a:cxn ang="0">
                  <a:pos x="1" y="0"/>
                </a:cxn>
                <a:cxn ang="0">
                  <a:pos x="0" y="1"/>
                </a:cxn>
              </a:cxnLst>
              <a:rect l="0" t="0" r="r" b="b"/>
              <a:pathLst>
                <a:path w="1" h="1">
                  <a:moveTo>
                    <a:pt x="0" y="1"/>
                  </a:moveTo>
                  <a:cubicBezTo>
                    <a:pt x="1" y="1"/>
                    <a:pt x="1" y="1"/>
                    <a:pt x="1" y="0"/>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6" name="Freeform 1578"/>
            <p:cNvSpPr>
              <a:spLocks/>
            </p:cNvSpPr>
            <p:nvPr userDrawn="1"/>
          </p:nvSpPr>
          <p:spPr bwMode="auto">
            <a:xfrm>
              <a:off x="383" y="351"/>
              <a:ext cx="2" cy="2"/>
            </a:xfrm>
            <a:custGeom>
              <a:avLst/>
              <a:gdLst/>
              <a:ahLst/>
              <a:cxnLst>
                <a:cxn ang="0">
                  <a:pos x="0" y="1"/>
                </a:cxn>
                <a:cxn ang="0">
                  <a:pos x="1" y="1"/>
                </a:cxn>
                <a:cxn ang="0">
                  <a:pos x="1" y="0"/>
                </a:cxn>
                <a:cxn ang="0">
                  <a:pos x="1" y="0"/>
                </a:cxn>
                <a:cxn ang="0">
                  <a:pos x="1" y="0"/>
                </a:cxn>
                <a:cxn ang="0">
                  <a:pos x="0" y="1"/>
                </a:cxn>
                <a:cxn ang="0">
                  <a:pos x="0" y="1"/>
                </a:cxn>
                <a:cxn ang="0">
                  <a:pos x="0" y="1"/>
                </a:cxn>
                <a:cxn ang="0">
                  <a:pos x="1" y="1"/>
                </a:cxn>
                <a:cxn ang="0">
                  <a:pos x="1" y="0"/>
                </a:cxn>
                <a:cxn ang="0">
                  <a:pos x="1" y="0"/>
                </a:cxn>
                <a:cxn ang="0">
                  <a:pos x="1" y="1"/>
                </a:cxn>
                <a:cxn ang="0">
                  <a:pos x="0" y="1"/>
                </a:cxn>
                <a:cxn ang="0">
                  <a:pos x="0" y="1"/>
                </a:cxn>
                <a:cxn ang="0">
                  <a:pos x="0" y="1"/>
                </a:cxn>
              </a:cxnLst>
              <a:rect l="0" t="0" r="r" b="b"/>
              <a:pathLst>
                <a:path w="1" h="1">
                  <a:moveTo>
                    <a:pt x="0" y="1"/>
                  </a:moveTo>
                  <a:cubicBezTo>
                    <a:pt x="1" y="1"/>
                    <a:pt x="1" y="1"/>
                    <a:pt x="1" y="1"/>
                  </a:cubicBezTo>
                  <a:cubicBezTo>
                    <a:pt x="1" y="1"/>
                    <a:pt x="1" y="1"/>
                    <a:pt x="1" y="0"/>
                  </a:cubicBezTo>
                  <a:cubicBezTo>
                    <a:pt x="1" y="0"/>
                    <a:pt x="1" y="0"/>
                    <a:pt x="1" y="0"/>
                  </a:cubicBezTo>
                  <a:cubicBezTo>
                    <a:pt x="1" y="0"/>
                    <a:pt x="1" y="0"/>
                    <a:pt x="1" y="0"/>
                  </a:cubicBezTo>
                  <a:cubicBezTo>
                    <a:pt x="0" y="1"/>
                    <a:pt x="0" y="1"/>
                    <a:pt x="0" y="1"/>
                  </a:cubicBezTo>
                  <a:cubicBezTo>
                    <a:pt x="0" y="1"/>
                    <a:pt x="0" y="1"/>
                    <a:pt x="0" y="1"/>
                  </a:cubicBezTo>
                  <a:cubicBezTo>
                    <a:pt x="0" y="1"/>
                    <a:pt x="0" y="1"/>
                    <a:pt x="0" y="1"/>
                  </a:cubicBezTo>
                  <a:cubicBezTo>
                    <a:pt x="1" y="1"/>
                    <a:pt x="1" y="1"/>
                    <a:pt x="1" y="1"/>
                  </a:cubicBezTo>
                  <a:cubicBezTo>
                    <a:pt x="1" y="0"/>
                    <a:pt x="1" y="0"/>
                    <a:pt x="1" y="0"/>
                  </a:cubicBezTo>
                  <a:cubicBezTo>
                    <a:pt x="1" y="0"/>
                    <a:pt x="1" y="0"/>
                    <a:pt x="1" y="0"/>
                  </a:cubicBezTo>
                  <a:cubicBezTo>
                    <a:pt x="1" y="1"/>
                    <a:pt x="1" y="1"/>
                    <a:pt x="1" y="1"/>
                  </a:cubicBezTo>
                  <a:cubicBezTo>
                    <a:pt x="0" y="1"/>
                    <a:pt x="0" y="1"/>
                    <a:pt x="0" y="1"/>
                  </a:cubicBezTo>
                  <a:cubicBezTo>
                    <a:pt x="0" y="1"/>
                    <a:pt x="0" y="1"/>
                    <a:pt x="0" y="1"/>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7" name="Freeform 1579"/>
            <p:cNvSpPr>
              <a:spLocks/>
            </p:cNvSpPr>
            <p:nvPr userDrawn="1"/>
          </p:nvSpPr>
          <p:spPr bwMode="auto">
            <a:xfrm>
              <a:off x="375" y="351"/>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8" name="Freeform 1580"/>
            <p:cNvSpPr>
              <a:spLocks/>
            </p:cNvSpPr>
            <p:nvPr userDrawn="1"/>
          </p:nvSpPr>
          <p:spPr bwMode="auto">
            <a:xfrm>
              <a:off x="375" y="351"/>
              <a:ext cx="2" cy="2"/>
            </a:xfrm>
            <a:custGeom>
              <a:avLst/>
              <a:gdLst/>
              <a:ahLst/>
              <a:cxnLst>
                <a:cxn ang="0">
                  <a:pos x="0" y="2"/>
                </a:cxn>
                <a:cxn ang="0">
                  <a:pos x="0" y="2"/>
                </a:cxn>
                <a:cxn ang="0">
                  <a:pos x="2" y="2"/>
                </a:cxn>
                <a:cxn ang="0">
                  <a:pos x="2" y="0"/>
                </a:cxn>
                <a:cxn ang="0">
                  <a:pos x="2" y="0"/>
                </a:cxn>
                <a:cxn ang="0">
                  <a:pos x="0" y="0"/>
                </a:cxn>
                <a:cxn ang="0">
                  <a:pos x="0" y="0"/>
                </a:cxn>
                <a:cxn ang="0">
                  <a:pos x="0" y="0"/>
                </a:cxn>
                <a:cxn ang="0">
                  <a:pos x="0" y="2"/>
                </a:cxn>
                <a:cxn ang="0">
                  <a:pos x="0" y="2"/>
                </a:cxn>
                <a:cxn ang="0">
                  <a:pos x="2" y="2"/>
                </a:cxn>
                <a:cxn ang="0">
                  <a:pos x="2" y="0"/>
                </a:cxn>
                <a:cxn ang="0">
                  <a:pos x="2" y="0"/>
                </a:cxn>
                <a:cxn ang="0">
                  <a:pos x="0" y="0"/>
                </a:cxn>
                <a:cxn ang="0">
                  <a:pos x="0" y="0"/>
                </a:cxn>
                <a:cxn ang="0">
                  <a:pos x="0" y="0"/>
                </a:cxn>
                <a:cxn ang="0">
                  <a:pos x="0" y="2"/>
                </a:cxn>
              </a:cxnLst>
              <a:rect l="0" t="0" r="r" b="b"/>
              <a:pathLst>
                <a:path w="2" h="2">
                  <a:moveTo>
                    <a:pt x="0" y="2"/>
                  </a:moveTo>
                  <a:lnTo>
                    <a:pt x="0" y="2"/>
                  </a:lnTo>
                  <a:lnTo>
                    <a:pt x="2" y="2"/>
                  </a:lnTo>
                  <a:lnTo>
                    <a:pt x="2" y="0"/>
                  </a:lnTo>
                  <a:lnTo>
                    <a:pt x="2" y="0"/>
                  </a:lnTo>
                  <a:lnTo>
                    <a:pt x="0" y="0"/>
                  </a:lnTo>
                  <a:lnTo>
                    <a:pt x="0" y="0"/>
                  </a:lnTo>
                  <a:lnTo>
                    <a:pt x="0" y="0"/>
                  </a:lnTo>
                  <a:lnTo>
                    <a:pt x="0" y="2"/>
                  </a:lnTo>
                  <a:lnTo>
                    <a:pt x="0" y="2"/>
                  </a:lnTo>
                  <a:lnTo>
                    <a:pt x="2" y="2"/>
                  </a:lnTo>
                  <a:lnTo>
                    <a:pt x="2" y="0"/>
                  </a:lnTo>
                  <a:lnTo>
                    <a:pt x="2" y="0"/>
                  </a:lnTo>
                  <a:lnTo>
                    <a:pt x="0" y="0"/>
                  </a:lnTo>
                  <a:lnTo>
                    <a:pt x="0" y="0"/>
                  </a:lnTo>
                  <a:lnTo>
                    <a:pt x="0" y="0"/>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59" name="Line 1581"/>
            <p:cNvSpPr>
              <a:spLocks noChangeShapeType="1"/>
            </p:cNvSpPr>
            <p:nvPr userDrawn="1"/>
          </p:nvSpPr>
          <p:spPr bwMode="auto">
            <a:xfrm>
              <a:off x="375" y="353"/>
              <a:ext cx="1" cy="1"/>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0" name="Line 1582"/>
            <p:cNvSpPr>
              <a:spLocks noChangeShapeType="1"/>
            </p:cNvSpPr>
            <p:nvPr userDrawn="1"/>
          </p:nvSpPr>
          <p:spPr bwMode="auto">
            <a:xfrm>
              <a:off x="375" y="353"/>
              <a:ext cx="1" cy="1"/>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1" name="Freeform 1583"/>
            <p:cNvSpPr>
              <a:spLocks/>
            </p:cNvSpPr>
            <p:nvPr userDrawn="1"/>
          </p:nvSpPr>
          <p:spPr bwMode="auto">
            <a:xfrm>
              <a:off x="375" y="351"/>
              <a:ext cx="2" cy="2"/>
            </a:xfrm>
            <a:custGeom>
              <a:avLst/>
              <a:gdLst/>
              <a:ahLst/>
              <a:cxnLst>
                <a:cxn ang="0">
                  <a:pos x="0" y="2"/>
                </a:cxn>
                <a:cxn ang="0">
                  <a:pos x="2" y="2"/>
                </a:cxn>
                <a:cxn ang="0">
                  <a:pos x="0" y="0"/>
                </a:cxn>
                <a:cxn ang="0">
                  <a:pos x="0" y="2"/>
                </a:cxn>
                <a:cxn ang="0">
                  <a:pos x="0" y="2"/>
                </a:cxn>
              </a:cxnLst>
              <a:rect l="0" t="0" r="r" b="b"/>
              <a:pathLst>
                <a:path w="2" h="2">
                  <a:moveTo>
                    <a:pt x="0" y="2"/>
                  </a:moveTo>
                  <a:lnTo>
                    <a:pt x="2" y="2"/>
                  </a:lnTo>
                  <a:lnTo>
                    <a:pt x="0" y="0"/>
                  </a:lnTo>
                  <a:lnTo>
                    <a:pt x="0" y="2"/>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2" name="Freeform 1584"/>
            <p:cNvSpPr>
              <a:spLocks/>
            </p:cNvSpPr>
            <p:nvPr userDrawn="1"/>
          </p:nvSpPr>
          <p:spPr bwMode="auto">
            <a:xfrm>
              <a:off x="375" y="395"/>
              <a:ext cx="1" cy="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3" name="Freeform 1585"/>
            <p:cNvSpPr>
              <a:spLocks/>
            </p:cNvSpPr>
            <p:nvPr userDrawn="1"/>
          </p:nvSpPr>
          <p:spPr bwMode="auto">
            <a:xfrm>
              <a:off x="461" y="341"/>
              <a:ext cx="4" cy="4"/>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4" name="Freeform 1586"/>
            <p:cNvSpPr>
              <a:spLocks/>
            </p:cNvSpPr>
            <p:nvPr userDrawn="1"/>
          </p:nvSpPr>
          <p:spPr bwMode="auto">
            <a:xfrm>
              <a:off x="461" y="341"/>
              <a:ext cx="4" cy="4"/>
            </a:xfrm>
            <a:custGeom>
              <a:avLst/>
              <a:gdLst/>
              <a:ahLst/>
              <a:cxnLst>
                <a:cxn ang="0">
                  <a:pos x="2" y="0"/>
                </a:cxn>
                <a:cxn ang="0">
                  <a:pos x="2" y="0"/>
                </a:cxn>
                <a:cxn ang="0">
                  <a:pos x="2" y="0"/>
                </a:cxn>
                <a:cxn ang="0">
                  <a:pos x="0" y="0"/>
                </a:cxn>
                <a:cxn ang="0">
                  <a:pos x="0" y="0"/>
                </a:cxn>
                <a:cxn ang="0">
                  <a:pos x="0" y="2"/>
                </a:cxn>
                <a:cxn ang="0">
                  <a:pos x="2" y="0"/>
                </a:cxn>
                <a:cxn ang="0">
                  <a:pos x="2" y="0"/>
                </a:cxn>
                <a:cxn ang="0">
                  <a:pos x="2" y="0"/>
                </a:cxn>
                <a:cxn ang="0">
                  <a:pos x="0" y="0"/>
                </a:cxn>
                <a:cxn ang="0">
                  <a:pos x="0" y="0"/>
                </a:cxn>
                <a:cxn ang="0">
                  <a:pos x="0" y="2"/>
                </a:cxn>
                <a:cxn ang="0">
                  <a:pos x="2" y="0"/>
                </a:cxn>
              </a:cxnLst>
              <a:rect l="0" t="0" r="r" b="b"/>
              <a:pathLst>
                <a:path w="2" h="2">
                  <a:moveTo>
                    <a:pt x="2" y="0"/>
                  </a:moveTo>
                  <a:lnTo>
                    <a:pt x="2" y="0"/>
                  </a:lnTo>
                  <a:lnTo>
                    <a:pt x="2" y="0"/>
                  </a:lnTo>
                  <a:lnTo>
                    <a:pt x="0" y="0"/>
                  </a:lnTo>
                  <a:lnTo>
                    <a:pt x="0" y="0"/>
                  </a:lnTo>
                  <a:lnTo>
                    <a:pt x="0" y="2"/>
                  </a:lnTo>
                  <a:lnTo>
                    <a:pt x="2" y="0"/>
                  </a:lnTo>
                  <a:lnTo>
                    <a:pt x="2" y="0"/>
                  </a:lnTo>
                  <a:lnTo>
                    <a:pt x="2" y="0"/>
                  </a:lnTo>
                  <a:lnTo>
                    <a:pt x="0" y="0"/>
                  </a:lnTo>
                  <a:lnTo>
                    <a:pt x="0" y="0"/>
                  </a:lnTo>
                  <a:lnTo>
                    <a:pt x="0" y="2"/>
                  </a:lnTo>
                  <a:lnTo>
                    <a:pt x="2" y="0"/>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5" name="Freeform 1587"/>
            <p:cNvSpPr>
              <a:spLocks/>
            </p:cNvSpPr>
            <p:nvPr userDrawn="1"/>
          </p:nvSpPr>
          <p:spPr bwMode="auto">
            <a:xfrm>
              <a:off x="463" y="359"/>
              <a:ext cx="2" cy="2"/>
            </a:xfrm>
            <a:custGeom>
              <a:avLst/>
              <a:gdLst/>
              <a:ahLst/>
              <a:cxnLst>
                <a:cxn ang="0">
                  <a:pos x="0" y="1"/>
                </a:cxn>
                <a:cxn ang="0">
                  <a:pos x="0" y="1"/>
                </a:cxn>
              </a:cxnLst>
              <a:rect l="0" t="0" r="r" b="b"/>
              <a:pathLst>
                <a:path w="1" h="1">
                  <a:moveTo>
                    <a:pt x="0" y="1"/>
                  </a:moveTo>
                  <a:cubicBezTo>
                    <a:pt x="0" y="1"/>
                    <a:pt x="1" y="0"/>
                    <a:pt x="0"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6" name="Freeform 1588"/>
            <p:cNvSpPr>
              <a:spLocks/>
            </p:cNvSpPr>
            <p:nvPr userDrawn="1"/>
          </p:nvSpPr>
          <p:spPr bwMode="auto">
            <a:xfrm>
              <a:off x="463" y="359"/>
              <a:ext cx="2" cy="2"/>
            </a:xfrm>
            <a:custGeom>
              <a:avLst/>
              <a:gdLst/>
              <a:ahLst/>
              <a:cxnLst>
                <a:cxn ang="0">
                  <a:pos x="2" y="2"/>
                </a:cxn>
                <a:cxn ang="0">
                  <a:pos x="2" y="2"/>
                </a:cxn>
                <a:cxn ang="0">
                  <a:pos x="2" y="2"/>
                </a:cxn>
                <a:cxn ang="0">
                  <a:pos x="2" y="2"/>
                </a:cxn>
                <a:cxn ang="0">
                  <a:pos x="2" y="2"/>
                </a:cxn>
                <a:cxn ang="0">
                  <a:pos x="0" y="0"/>
                </a:cxn>
                <a:cxn ang="0">
                  <a:pos x="0" y="2"/>
                </a:cxn>
                <a:cxn ang="0">
                  <a:pos x="2" y="2"/>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2"/>
                </a:cxn>
                <a:cxn ang="0">
                  <a:pos x="2" y="2"/>
                </a:cxn>
                <a:cxn ang="0">
                  <a:pos x="2" y="2"/>
                </a:cxn>
                <a:cxn ang="0">
                  <a:pos x="2" y="0"/>
                </a:cxn>
                <a:cxn ang="0">
                  <a:pos x="0" y="0"/>
                </a:cxn>
                <a:cxn ang="0">
                  <a:pos x="0" y="0"/>
                </a:cxn>
                <a:cxn ang="0">
                  <a:pos x="0" y="2"/>
                </a:cxn>
                <a:cxn ang="0">
                  <a:pos x="0" y="2"/>
                </a:cxn>
                <a:cxn ang="0">
                  <a:pos x="2" y="2"/>
                </a:cxn>
              </a:cxnLst>
              <a:rect l="0" t="0" r="r" b="b"/>
              <a:pathLst>
                <a:path w="2" h="2">
                  <a:moveTo>
                    <a:pt x="2" y="2"/>
                  </a:moveTo>
                  <a:lnTo>
                    <a:pt x="2" y="2"/>
                  </a:lnTo>
                  <a:lnTo>
                    <a:pt x="2" y="2"/>
                  </a:lnTo>
                  <a:lnTo>
                    <a:pt x="2" y="2"/>
                  </a:lnTo>
                  <a:lnTo>
                    <a:pt x="2" y="2"/>
                  </a:lnTo>
                  <a:lnTo>
                    <a:pt x="0" y="0"/>
                  </a:lnTo>
                  <a:lnTo>
                    <a:pt x="0" y="2"/>
                  </a:lnTo>
                  <a:lnTo>
                    <a:pt x="2" y="2"/>
                  </a:lnTo>
                  <a:lnTo>
                    <a:pt x="0" y="0"/>
                  </a:lnTo>
                  <a:lnTo>
                    <a:pt x="0" y="2"/>
                  </a:lnTo>
                  <a:lnTo>
                    <a:pt x="0" y="0"/>
                  </a:lnTo>
                  <a:lnTo>
                    <a:pt x="0" y="0"/>
                  </a:lnTo>
                  <a:lnTo>
                    <a:pt x="0" y="0"/>
                  </a:lnTo>
                  <a:lnTo>
                    <a:pt x="0" y="0"/>
                  </a:lnTo>
                  <a:lnTo>
                    <a:pt x="0" y="0"/>
                  </a:lnTo>
                  <a:lnTo>
                    <a:pt x="0" y="0"/>
                  </a:lnTo>
                  <a:lnTo>
                    <a:pt x="0" y="0"/>
                  </a:lnTo>
                  <a:lnTo>
                    <a:pt x="0" y="0"/>
                  </a:lnTo>
                  <a:lnTo>
                    <a:pt x="0" y="2"/>
                  </a:lnTo>
                  <a:lnTo>
                    <a:pt x="0" y="2"/>
                  </a:lnTo>
                  <a:lnTo>
                    <a:pt x="2" y="2"/>
                  </a:lnTo>
                  <a:lnTo>
                    <a:pt x="2" y="2"/>
                  </a:lnTo>
                  <a:lnTo>
                    <a:pt x="2" y="2"/>
                  </a:lnTo>
                  <a:lnTo>
                    <a:pt x="2" y="2"/>
                  </a:lnTo>
                  <a:lnTo>
                    <a:pt x="2" y="0"/>
                  </a:lnTo>
                  <a:lnTo>
                    <a:pt x="0" y="0"/>
                  </a:lnTo>
                  <a:lnTo>
                    <a:pt x="0" y="0"/>
                  </a:lnTo>
                  <a:lnTo>
                    <a:pt x="0" y="2"/>
                  </a:lnTo>
                  <a:lnTo>
                    <a:pt x="0" y="2"/>
                  </a:lnTo>
                  <a:lnTo>
                    <a:pt x="2" y="2"/>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7" name="Freeform 1589"/>
            <p:cNvSpPr>
              <a:spLocks/>
            </p:cNvSpPr>
            <p:nvPr userDrawn="1"/>
          </p:nvSpPr>
          <p:spPr bwMode="auto">
            <a:xfrm>
              <a:off x="463" y="359"/>
              <a:ext cx="2" cy="2"/>
            </a:xfrm>
            <a:custGeom>
              <a:avLst/>
              <a:gdLst/>
              <a:ahLst/>
              <a:cxnLst>
                <a:cxn ang="0">
                  <a:pos x="2" y="2"/>
                </a:cxn>
                <a:cxn ang="0">
                  <a:pos x="2" y="2"/>
                </a:cxn>
                <a:cxn ang="0">
                  <a:pos x="2" y="2"/>
                </a:cxn>
                <a:cxn ang="0">
                  <a:pos x="2" y="2"/>
                </a:cxn>
                <a:cxn ang="0">
                  <a:pos x="2" y="2"/>
                </a:cxn>
                <a:cxn ang="0">
                  <a:pos x="0" y="0"/>
                </a:cxn>
                <a:cxn ang="0">
                  <a:pos x="0" y="2"/>
                </a:cxn>
                <a:cxn ang="0">
                  <a:pos x="2" y="2"/>
                </a:cxn>
                <a:cxn ang="0">
                  <a:pos x="0" y="0"/>
                </a:cxn>
                <a:cxn ang="0">
                  <a:pos x="0" y="2"/>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2"/>
                </a:cxn>
                <a:cxn ang="0">
                  <a:pos x="2" y="2"/>
                </a:cxn>
                <a:cxn ang="0">
                  <a:pos x="2" y="2"/>
                </a:cxn>
                <a:cxn ang="0">
                  <a:pos x="2" y="0"/>
                </a:cxn>
                <a:cxn ang="0">
                  <a:pos x="0" y="0"/>
                </a:cxn>
                <a:cxn ang="0">
                  <a:pos x="0" y="0"/>
                </a:cxn>
                <a:cxn ang="0">
                  <a:pos x="0" y="2"/>
                </a:cxn>
                <a:cxn ang="0">
                  <a:pos x="0" y="2"/>
                </a:cxn>
                <a:cxn ang="0">
                  <a:pos x="2" y="2"/>
                </a:cxn>
              </a:cxnLst>
              <a:rect l="0" t="0" r="r" b="b"/>
              <a:pathLst>
                <a:path w="2" h="2">
                  <a:moveTo>
                    <a:pt x="2" y="2"/>
                  </a:moveTo>
                  <a:lnTo>
                    <a:pt x="2" y="2"/>
                  </a:lnTo>
                  <a:lnTo>
                    <a:pt x="2" y="2"/>
                  </a:lnTo>
                  <a:lnTo>
                    <a:pt x="2" y="2"/>
                  </a:lnTo>
                  <a:lnTo>
                    <a:pt x="2" y="2"/>
                  </a:lnTo>
                  <a:lnTo>
                    <a:pt x="0" y="0"/>
                  </a:lnTo>
                  <a:lnTo>
                    <a:pt x="0" y="2"/>
                  </a:lnTo>
                  <a:lnTo>
                    <a:pt x="2" y="2"/>
                  </a:lnTo>
                  <a:lnTo>
                    <a:pt x="0" y="0"/>
                  </a:lnTo>
                  <a:lnTo>
                    <a:pt x="0" y="2"/>
                  </a:lnTo>
                  <a:lnTo>
                    <a:pt x="0" y="0"/>
                  </a:lnTo>
                  <a:lnTo>
                    <a:pt x="0" y="0"/>
                  </a:lnTo>
                  <a:lnTo>
                    <a:pt x="0" y="0"/>
                  </a:lnTo>
                  <a:lnTo>
                    <a:pt x="0" y="0"/>
                  </a:lnTo>
                  <a:lnTo>
                    <a:pt x="0" y="0"/>
                  </a:lnTo>
                  <a:lnTo>
                    <a:pt x="0" y="0"/>
                  </a:lnTo>
                  <a:lnTo>
                    <a:pt x="0" y="0"/>
                  </a:lnTo>
                  <a:lnTo>
                    <a:pt x="0" y="0"/>
                  </a:lnTo>
                  <a:lnTo>
                    <a:pt x="0" y="2"/>
                  </a:lnTo>
                  <a:lnTo>
                    <a:pt x="0" y="2"/>
                  </a:lnTo>
                  <a:lnTo>
                    <a:pt x="2" y="2"/>
                  </a:lnTo>
                  <a:lnTo>
                    <a:pt x="2" y="2"/>
                  </a:lnTo>
                  <a:lnTo>
                    <a:pt x="2" y="2"/>
                  </a:lnTo>
                  <a:lnTo>
                    <a:pt x="2" y="2"/>
                  </a:lnTo>
                  <a:lnTo>
                    <a:pt x="2" y="0"/>
                  </a:lnTo>
                  <a:lnTo>
                    <a:pt x="0" y="0"/>
                  </a:lnTo>
                  <a:lnTo>
                    <a:pt x="0" y="0"/>
                  </a:lnTo>
                  <a:lnTo>
                    <a:pt x="0" y="2"/>
                  </a:lnTo>
                  <a:lnTo>
                    <a:pt x="0" y="2"/>
                  </a:lnTo>
                  <a:lnTo>
                    <a:pt x="2"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8" name="Freeform 1590"/>
            <p:cNvSpPr>
              <a:spLocks/>
            </p:cNvSpPr>
            <p:nvPr userDrawn="1"/>
          </p:nvSpPr>
          <p:spPr bwMode="auto">
            <a:xfrm>
              <a:off x="465" y="361"/>
              <a:ext cx="1" cy="4"/>
            </a:xfrm>
            <a:custGeom>
              <a:avLst/>
              <a:gdLst/>
              <a:ahLst/>
              <a:cxnLst>
                <a:cxn ang="0">
                  <a:pos x="0" y="0"/>
                </a:cxn>
                <a:cxn ang="0">
                  <a:pos x="0" y="2"/>
                </a:cxn>
                <a:cxn ang="0">
                  <a:pos x="0" y="0"/>
                </a:cxn>
                <a:cxn ang="0">
                  <a:pos x="0" y="0"/>
                </a:cxn>
              </a:cxnLst>
              <a:rect l="0" t="0" r="r" b="b"/>
              <a:pathLst>
                <a:path h="2">
                  <a:moveTo>
                    <a:pt x="0" y="0"/>
                  </a:moveTo>
                  <a:cubicBezTo>
                    <a:pt x="0" y="1"/>
                    <a:pt x="0" y="1"/>
                    <a:pt x="0" y="2"/>
                  </a:cubicBezTo>
                  <a:cubicBezTo>
                    <a:pt x="0" y="1"/>
                    <a:pt x="0" y="0"/>
                    <a:pt x="0" y="0"/>
                  </a:cubicBezTo>
                  <a:cubicBezTo>
                    <a:pt x="0" y="0"/>
                    <a:pt x="0" y="0"/>
                    <a:pt x="0" y="0"/>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69" name="Freeform 1591"/>
            <p:cNvSpPr>
              <a:spLocks/>
            </p:cNvSpPr>
            <p:nvPr userDrawn="1"/>
          </p:nvSpPr>
          <p:spPr bwMode="auto">
            <a:xfrm>
              <a:off x="463" y="359"/>
              <a:ext cx="2" cy="4"/>
            </a:xfrm>
            <a:custGeom>
              <a:avLst/>
              <a:gdLst/>
              <a:ahLst/>
              <a:cxnLst>
                <a:cxn ang="0">
                  <a:pos x="1" y="1"/>
                </a:cxn>
                <a:cxn ang="0">
                  <a:pos x="0" y="2"/>
                </a:cxn>
                <a:cxn ang="0">
                  <a:pos x="1" y="3"/>
                </a:cxn>
                <a:cxn ang="0">
                  <a:pos x="1" y="3"/>
                </a:cxn>
                <a:cxn ang="0">
                  <a:pos x="1" y="1"/>
                </a:cxn>
                <a:cxn ang="0">
                  <a:pos x="1" y="0"/>
                </a:cxn>
                <a:cxn ang="0">
                  <a:pos x="1" y="1"/>
                </a:cxn>
                <a:cxn ang="0">
                  <a:pos x="1" y="1"/>
                </a:cxn>
                <a:cxn ang="0">
                  <a:pos x="1" y="1"/>
                </a:cxn>
                <a:cxn ang="0">
                  <a:pos x="1" y="1"/>
                </a:cxn>
                <a:cxn ang="0">
                  <a:pos x="1" y="1"/>
                </a:cxn>
                <a:cxn ang="0">
                  <a:pos x="1" y="1"/>
                </a:cxn>
                <a:cxn ang="0">
                  <a:pos x="1" y="1"/>
                </a:cxn>
                <a:cxn ang="0">
                  <a:pos x="0" y="2"/>
                </a:cxn>
                <a:cxn ang="0">
                  <a:pos x="1" y="3"/>
                </a:cxn>
                <a:cxn ang="0">
                  <a:pos x="1" y="3"/>
                </a:cxn>
                <a:cxn ang="0">
                  <a:pos x="1" y="1"/>
                </a:cxn>
                <a:cxn ang="0">
                  <a:pos x="1" y="1"/>
                </a:cxn>
                <a:cxn ang="0">
                  <a:pos x="1" y="1"/>
                </a:cxn>
              </a:cxnLst>
              <a:rect l="0" t="0" r="r" b="b"/>
              <a:pathLst>
                <a:path w="1" h="3">
                  <a:moveTo>
                    <a:pt x="1" y="1"/>
                  </a:moveTo>
                  <a:cubicBezTo>
                    <a:pt x="1" y="2"/>
                    <a:pt x="0" y="2"/>
                    <a:pt x="0" y="2"/>
                  </a:cubicBezTo>
                  <a:cubicBezTo>
                    <a:pt x="1" y="3"/>
                    <a:pt x="1" y="3"/>
                    <a:pt x="1" y="3"/>
                  </a:cubicBezTo>
                  <a:cubicBezTo>
                    <a:pt x="1" y="3"/>
                    <a:pt x="1" y="3"/>
                    <a:pt x="1" y="3"/>
                  </a:cubicBezTo>
                  <a:cubicBezTo>
                    <a:pt x="1" y="2"/>
                    <a:pt x="1" y="1"/>
                    <a:pt x="1" y="1"/>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2"/>
                    <a:pt x="0" y="2"/>
                  </a:cubicBezTo>
                  <a:cubicBezTo>
                    <a:pt x="1" y="3"/>
                    <a:pt x="1" y="3"/>
                    <a:pt x="1" y="3"/>
                  </a:cubicBezTo>
                  <a:cubicBezTo>
                    <a:pt x="1" y="3"/>
                    <a:pt x="1" y="3"/>
                    <a:pt x="1" y="3"/>
                  </a:cubicBezTo>
                  <a:cubicBezTo>
                    <a:pt x="1" y="2"/>
                    <a:pt x="1" y="2"/>
                    <a:pt x="1" y="1"/>
                  </a:cubicBezTo>
                  <a:cubicBezTo>
                    <a:pt x="1" y="1"/>
                    <a:pt x="1" y="1"/>
                    <a:pt x="1" y="1"/>
                  </a:cubicBezTo>
                  <a:cubicBezTo>
                    <a:pt x="1" y="1"/>
                    <a:pt x="1" y="1"/>
                    <a:pt x="1"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0" name="Freeform 1592"/>
            <p:cNvSpPr>
              <a:spLocks/>
            </p:cNvSpPr>
            <p:nvPr userDrawn="1"/>
          </p:nvSpPr>
          <p:spPr bwMode="auto">
            <a:xfrm>
              <a:off x="443" y="345"/>
              <a:ext cx="8" cy="8"/>
            </a:xfrm>
            <a:custGeom>
              <a:avLst/>
              <a:gdLst/>
              <a:ahLst/>
              <a:cxnLst>
                <a:cxn ang="0">
                  <a:pos x="0" y="1"/>
                </a:cxn>
                <a:cxn ang="0">
                  <a:pos x="2" y="2"/>
                </a:cxn>
                <a:cxn ang="0">
                  <a:pos x="4" y="2"/>
                </a:cxn>
                <a:cxn ang="0">
                  <a:pos x="0" y="1"/>
                </a:cxn>
              </a:cxnLst>
              <a:rect l="0" t="0" r="r" b="b"/>
              <a:pathLst>
                <a:path w="4" h="4">
                  <a:moveTo>
                    <a:pt x="0" y="1"/>
                  </a:moveTo>
                  <a:cubicBezTo>
                    <a:pt x="0" y="2"/>
                    <a:pt x="1" y="2"/>
                    <a:pt x="2" y="2"/>
                  </a:cubicBezTo>
                  <a:cubicBezTo>
                    <a:pt x="3" y="2"/>
                    <a:pt x="4" y="4"/>
                    <a:pt x="4" y="2"/>
                  </a:cubicBezTo>
                  <a:cubicBezTo>
                    <a:pt x="4" y="1"/>
                    <a:pt x="1" y="0"/>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1" name="Freeform 1593"/>
            <p:cNvSpPr>
              <a:spLocks/>
            </p:cNvSpPr>
            <p:nvPr userDrawn="1"/>
          </p:nvSpPr>
          <p:spPr bwMode="auto">
            <a:xfrm>
              <a:off x="443" y="345"/>
              <a:ext cx="8" cy="6"/>
            </a:xfrm>
            <a:custGeom>
              <a:avLst/>
              <a:gdLst/>
              <a:ahLst/>
              <a:cxnLst>
                <a:cxn ang="0">
                  <a:pos x="0" y="1"/>
                </a:cxn>
                <a:cxn ang="0">
                  <a:pos x="2" y="2"/>
                </a:cxn>
                <a:cxn ang="0">
                  <a:pos x="3" y="3"/>
                </a:cxn>
                <a:cxn ang="0">
                  <a:pos x="4" y="3"/>
                </a:cxn>
                <a:cxn ang="0">
                  <a:pos x="4" y="2"/>
                </a:cxn>
                <a:cxn ang="0">
                  <a:pos x="4" y="2"/>
                </a:cxn>
                <a:cxn ang="0">
                  <a:pos x="1" y="0"/>
                </a:cxn>
                <a:cxn ang="0">
                  <a:pos x="0" y="1"/>
                </a:cxn>
                <a:cxn ang="0">
                  <a:pos x="0" y="1"/>
                </a:cxn>
                <a:cxn ang="0">
                  <a:pos x="0" y="1"/>
                </a:cxn>
                <a:cxn ang="0">
                  <a:pos x="1" y="1"/>
                </a:cxn>
                <a:cxn ang="0">
                  <a:pos x="3" y="1"/>
                </a:cxn>
                <a:cxn ang="0">
                  <a:pos x="4" y="2"/>
                </a:cxn>
                <a:cxn ang="0">
                  <a:pos x="4" y="2"/>
                </a:cxn>
                <a:cxn ang="0">
                  <a:pos x="4" y="3"/>
                </a:cxn>
                <a:cxn ang="0">
                  <a:pos x="3" y="3"/>
                </a:cxn>
                <a:cxn ang="0">
                  <a:pos x="2" y="2"/>
                </a:cxn>
                <a:cxn ang="0">
                  <a:pos x="0" y="1"/>
                </a:cxn>
                <a:cxn ang="0">
                  <a:pos x="0" y="1"/>
                </a:cxn>
                <a:cxn ang="0">
                  <a:pos x="0" y="1"/>
                </a:cxn>
              </a:cxnLst>
              <a:rect l="0" t="0" r="r" b="b"/>
              <a:pathLst>
                <a:path w="4" h="3">
                  <a:moveTo>
                    <a:pt x="0" y="1"/>
                  </a:moveTo>
                  <a:cubicBezTo>
                    <a:pt x="0" y="2"/>
                    <a:pt x="1" y="2"/>
                    <a:pt x="2" y="2"/>
                  </a:cubicBezTo>
                  <a:cubicBezTo>
                    <a:pt x="2" y="3"/>
                    <a:pt x="3" y="3"/>
                    <a:pt x="3" y="3"/>
                  </a:cubicBezTo>
                  <a:cubicBezTo>
                    <a:pt x="4" y="3"/>
                    <a:pt x="4" y="3"/>
                    <a:pt x="4" y="3"/>
                  </a:cubicBezTo>
                  <a:cubicBezTo>
                    <a:pt x="4" y="2"/>
                    <a:pt x="4" y="2"/>
                    <a:pt x="4" y="2"/>
                  </a:cubicBezTo>
                  <a:cubicBezTo>
                    <a:pt x="4" y="2"/>
                    <a:pt x="4" y="2"/>
                    <a:pt x="4" y="2"/>
                  </a:cubicBezTo>
                  <a:cubicBezTo>
                    <a:pt x="4" y="1"/>
                    <a:pt x="3" y="0"/>
                    <a:pt x="1" y="0"/>
                  </a:cubicBezTo>
                  <a:cubicBezTo>
                    <a:pt x="1" y="0"/>
                    <a:pt x="0" y="0"/>
                    <a:pt x="0" y="1"/>
                  </a:cubicBezTo>
                  <a:cubicBezTo>
                    <a:pt x="0" y="1"/>
                    <a:pt x="0" y="1"/>
                    <a:pt x="0" y="1"/>
                  </a:cubicBezTo>
                  <a:cubicBezTo>
                    <a:pt x="0" y="1"/>
                    <a:pt x="0" y="1"/>
                    <a:pt x="0" y="1"/>
                  </a:cubicBezTo>
                  <a:cubicBezTo>
                    <a:pt x="0" y="1"/>
                    <a:pt x="1" y="1"/>
                    <a:pt x="1" y="1"/>
                  </a:cubicBezTo>
                  <a:cubicBezTo>
                    <a:pt x="2" y="1"/>
                    <a:pt x="2" y="1"/>
                    <a:pt x="3" y="1"/>
                  </a:cubicBezTo>
                  <a:cubicBezTo>
                    <a:pt x="3" y="1"/>
                    <a:pt x="4" y="2"/>
                    <a:pt x="4" y="2"/>
                  </a:cubicBezTo>
                  <a:cubicBezTo>
                    <a:pt x="4" y="2"/>
                    <a:pt x="4" y="2"/>
                    <a:pt x="4" y="2"/>
                  </a:cubicBezTo>
                  <a:cubicBezTo>
                    <a:pt x="4" y="3"/>
                    <a:pt x="4" y="3"/>
                    <a:pt x="4" y="3"/>
                  </a:cubicBezTo>
                  <a:cubicBezTo>
                    <a:pt x="3" y="3"/>
                    <a:pt x="3" y="3"/>
                    <a:pt x="3" y="3"/>
                  </a:cubicBezTo>
                  <a:cubicBezTo>
                    <a:pt x="3" y="3"/>
                    <a:pt x="3" y="2"/>
                    <a:pt x="2" y="2"/>
                  </a:cubicBezTo>
                  <a:cubicBezTo>
                    <a:pt x="1" y="1"/>
                    <a:pt x="0" y="1"/>
                    <a:pt x="0" y="1"/>
                  </a:cubicBezTo>
                  <a:cubicBezTo>
                    <a:pt x="0" y="1"/>
                    <a:pt x="0" y="1"/>
                    <a:pt x="0" y="1"/>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2" name="Freeform 1594"/>
            <p:cNvSpPr>
              <a:spLocks/>
            </p:cNvSpPr>
            <p:nvPr userDrawn="1"/>
          </p:nvSpPr>
          <p:spPr bwMode="auto">
            <a:xfrm>
              <a:off x="451" y="347"/>
              <a:ext cx="4" cy="4"/>
            </a:xfrm>
            <a:custGeom>
              <a:avLst/>
              <a:gdLst/>
              <a:ahLst/>
              <a:cxnLst>
                <a:cxn ang="0">
                  <a:pos x="0" y="2"/>
                </a:cxn>
                <a:cxn ang="0">
                  <a:pos x="2" y="0"/>
                </a:cxn>
                <a:cxn ang="0">
                  <a:pos x="0" y="2"/>
                </a:cxn>
              </a:cxnLst>
              <a:rect l="0" t="0" r="r" b="b"/>
              <a:pathLst>
                <a:path w="2" h="2">
                  <a:moveTo>
                    <a:pt x="0" y="2"/>
                  </a:moveTo>
                  <a:cubicBezTo>
                    <a:pt x="1" y="2"/>
                    <a:pt x="2" y="1"/>
                    <a:pt x="2" y="0"/>
                  </a:cubicBezTo>
                  <a:cubicBezTo>
                    <a:pt x="2" y="0"/>
                    <a:pt x="0" y="1"/>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3" name="Freeform 1595"/>
            <p:cNvSpPr>
              <a:spLocks/>
            </p:cNvSpPr>
            <p:nvPr userDrawn="1"/>
          </p:nvSpPr>
          <p:spPr bwMode="auto">
            <a:xfrm>
              <a:off x="451" y="347"/>
              <a:ext cx="4" cy="4"/>
            </a:xfrm>
            <a:custGeom>
              <a:avLst/>
              <a:gdLst/>
              <a:ahLst/>
              <a:cxnLst>
                <a:cxn ang="0">
                  <a:pos x="0" y="2"/>
                </a:cxn>
                <a:cxn ang="0">
                  <a:pos x="1" y="1"/>
                </a:cxn>
                <a:cxn ang="0">
                  <a:pos x="2" y="0"/>
                </a:cxn>
                <a:cxn ang="0">
                  <a:pos x="2" y="0"/>
                </a:cxn>
                <a:cxn ang="0">
                  <a:pos x="2" y="0"/>
                </a:cxn>
                <a:cxn ang="0">
                  <a:pos x="0" y="2"/>
                </a:cxn>
                <a:cxn ang="0">
                  <a:pos x="0" y="2"/>
                </a:cxn>
                <a:cxn ang="0">
                  <a:pos x="0" y="2"/>
                </a:cxn>
                <a:cxn ang="0">
                  <a:pos x="2" y="0"/>
                </a:cxn>
                <a:cxn ang="0">
                  <a:pos x="2" y="0"/>
                </a:cxn>
                <a:cxn ang="0">
                  <a:pos x="2" y="0"/>
                </a:cxn>
                <a:cxn ang="0">
                  <a:pos x="1" y="1"/>
                </a:cxn>
                <a:cxn ang="0">
                  <a:pos x="0" y="2"/>
                </a:cxn>
                <a:cxn ang="0">
                  <a:pos x="0" y="2"/>
                </a:cxn>
                <a:cxn ang="0">
                  <a:pos x="0" y="2"/>
                </a:cxn>
              </a:cxnLst>
              <a:rect l="0" t="0" r="r" b="b"/>
              <a:pathLst>
                <a:path w="2" h="2">
                  <a:moveTo>
                    <a:pt x="0" y="2"/>
                  </a:moveTo>
                  <a:cubicBezTo>
                    <a:pt x="0" y="2"/>
                    <a:pt x="1" y="2"/>
                    <a:pt x="1" y="1"/>
                  </a:cubicBezTo>
                  <a:cubicBezTo>
                    <a:pt x="2" y="1"/>
                    <a:pt x="2" y="1"/>
                    <a:pt x="2" y="0"/>
                  </a:cubicBezTo>
                  <a:cubicBezTo>
                    <a:pt x="2" y="0"/>
                    <a:pt x="2" y="0"/>
                    <a:pt x="2" y="0"/>
                  </a:cubicBezTo>
                  <a:cubicBezTo>
                    <a:pt x="2" y="0"/>
                    <a:pt x="2" y="0"/>
                    <a:pt x="2" y="0"/>
                  </a:cubicBezTo>
                  <a:cubicBezTo>
                    <a:pt x="1" y="0"/>
                    <a:pt x="0" y="1"/>
                    <a:pt x="0" y="2"/>
                  </a:cubicBezTo>
                  <a:cubicBezTo>
                    <a:pt x="0" y="2"/>
                    <a:pt x="0" y="2"/>
                    <a:pt x="0" y="2"/>
                  </a:cubicBezTo>
                  <a:cubicBezTo>
                    <a:pt x="0" y="2"/>
                    <a:pt x="0" y="2"/>
                    <a:pt x="0" y="2"/>
                  </a:cubicBezTo>
                  <a:cubicBezTo>
                    <a:pt x="0" y="1"/>
                    <a:pt x="2" y="0"/>
                    <a:pt x="2" y="0"/>
                  </a:cubicBezTo>
                  <a:cubicBezTo>
                    <a:pt x="2" y="0"/>
                    <a:pt x="2" y="0"/>
                    <a:pt x="2" y="0"/>
                  </a:cubicBezTo>
                  <a:cubicBezTo>
                    <a:pt x="2" y="0"/>
                    <a:pt x="2" y="0"/>
                    <a:pt x="2" y="0"/>
                  </a:cubicBezTo>
                  <a:cubicBezTo>
                    <a:pt x="2" y="0"/>
                    <a:pt x="2" y="1"/>
                    <a:pt x="1" y="1"/>
                  </a:cubicBezTo>
                  <a:cubicBezTo>
                    <a:pt x="1" y="1"/>
                    <a:pt x="0" y="2"/>
                    <a:pt x="0" y="2"/>
                  </a:cubicBezTo>
                  <a:cubicBezTo>
                    <a:pt x="0" y="2"/>
                    <a:pt x="0" y="2"/>
                    <a:pt x="0" y="2"/>
                  </a:cubicBezTo>
                  <a:cubicBezTo>
                    <a:pt x="0" y="2"/>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4" name="Freeform 1596"/>
            <p:cNvSpPr>
              <a:spLocks/>
            </p:cNvSpPr>
            <p:nvPr userDrawn="1"/>
          </p:nvSpPr>
          <p:spPr bwMode="auto">
            <a:xfrm>
              <a:off x="455" y="347"/>
              <a:ext cx="2" cy="1"/>
            </a:xfrm>
            <a:custGeom>
              <a:avLst/>
              <a:gdLst/>
              <a:ahLst/>
              <a:cxnLst>
                <a:cxn ang="0">
                  <a:pos x="0" y="0"/>
                </a:cxn>
                <a:cxn ang="0">
                  <a:pos x="0" y="0"/>
                </a:cxn>
              </a:cxnLst>
              <a:rect l="0" t="0" r="r" b="b"/>
              <a:pathLst>
                <a:path w="1">
                  <a:moveTo>
                    <a:pt x="0" y="0"/>
                  </a:moveTo>
                  <a:cubicBezTo>
                    <a:pt x="0" y="0"/>
                    <a:pt x="1"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5" name="Freeform 1597"/>
            <p:cNvSpPr>
              <a:spLocks/>
            </p:cNvSpPr>
            <p:nvPr userDrawn="1"/>
          </p:nvSpPr>
          <p:spPr bwMode="auto">
            <a:xfrm>
              <a:off x="455" y="347"/>
              <a:ext cx="2" cy="1"/>
            </a:xfrm>
            <a:custGeom>
              <a:avLst/>
              <a:gdLst/>
              <a:ahLst/>
              <a:cxnLst>
                <a:cxn ang="0">
                  <a:pos x="0" y="0"/>
                </a:cxn>
                <a:cxn ang="0">
                  <a:pos x="0" y="0"/>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w="2">
                  <a:moveTo>
                    <a:pt x="0" y="0"/>
                  </a:moveTo>
                  <a:lnTo>
                    <a:pt x="0" y="0"/>
                  </a:lnTo>
                  <a:lnTo>
                    <a:pt x="2" y="0"/>
                  </a:lnTo>
                  <a:lnTo>
                    <a:pt x="2" y="0"/>
                  </a:lnTo>
                  <a:lnTo>
                    <a:pt x="2" y="0"/>
                  </a:lnTo>
                  <a:lnTo>
                    <a:pt x="2" y="0"/>
                  </a:lnTo>
                  <a:lnTo>
                    <a:pt x="0" y="0"/>
                  </a:lnTo>
                  <a:lnTo>
                    <a:pt x="0" y="0"/>
                  </a:lnTo>
                  <a:lnTo>
                    <a:pt x="0" y="0"/>
                  </a:lnTo>
                  <a:lnTo>
                    <a:pt x="0" y="0"/>
                  </a:lnTo>
                  <a:lnTo>
                    <a:pt x="0" y="0"/>
                  </a:lnTo>
                  <a:lnTo>
                    <a:pt x="0" y="0"/>
                  </a:lnTo>
                  <a:lnTo>
                    <a:pt x="2" y="0"/>
                  </a:lnTo>
                  <a:lnTo>
                    <a:pt x="2" y="0"/>
                  </a:lnTo>
                  <a:lnTo>
                    <a:pt x="2" y="0"/>
                  </a:lnTo>
                  <a:lnTo>
                    <a:pt x="0" y="0"/>
                  </a:lnTo>
                  <a:lnTo>
                    <a:pt x="0"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6" name="Freeform 1598"/>
            <p:cNvSpPr>
              <a:spLocks/>
            </p:cNvSpPr>
            <p:nvPr userDrawn="1"/>
          </p:nvSpPr>
          <p:spPr bwMode="auto">
            <a:xfrm>
              <a:off x="457" y="343"/>
              <a:ext cx="2" cy="4"/>
            </a:xfrm>
            <a:custGeom>
              <a:avLst/>
              <a:gdLst/>
              <a:ahLst/>
              <a:cxnLst>
                <a:cxn ang="0">
                  <a:pos x="0" y="2"/>
                </a:cxn>
                <a:cxn ang="0">
                  <a:pos x="1" y="0"/>
                </a:cxn>
                <a:cxn ang="0">
                  <a:pos x="0" y="2"/>
                </a:cxn>
              </a:cxnLst>
              <a:rect l="0" t="0" r="r" b="b"/>
              <a:pathLst>
                <a:path w="1" h="2">
                  <a:moveTo>
                    <a:pt x="0" y="2"/>
                  </a:moveTo>
                  <a:cubicBezTo>
                    <a:pt x="0" y="1"/>
                    <a:pt x="1" y="1"/>
                    <a:pt x="1" y="0"/>
                  </a:cubicBezTo>
                  <a:cubicBezTo>
                    <a:pt x="1" y="1"/>
                    <a:pt x="0" y="1"/>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7" name="Freeform 1599"/>
            <p:cNvSpPr>
              <a:spLocks/>
            </p:cNvSpPr>
            <p:nvPr userDrawn="1"/>
          </p:nvSpPr>
          <p:spPr bwMode="auto">
            <a:xfrm>
              <a:off x="455" y="341"/>
              <a:ext cx="4" cy="6"/>
            </a:xfrm>
            <a:custGeom>
              <a:avLst/>
              <a:gdLst/>
              <a:ahLst/>
              <a:cxnLst>
                <a:cxn ang="0">
                  <a:pos x="1" y="3"/>
                </a:cxn>
                <a:cxn ang="0">
                  <a:pos x="2" y="1"/>
                </a:cxn>
                <a:cxn ang="0">
                  <a:pos x="2" y="0"/>
                </a:cxn>
                <a:cxn ang="0">
                  <a:pos x="2" y="1"/>
                </a:cxn>
                <a:cxn ang="0">
                  <a:pos x="0" y="3"/>
                </a:cxn>
                <a:cxn ang="0">
                  <a:pos x="0" y="3"/>
                </a:cxn>
                <a:cxn ang="0">
                  <a:pos x="1" y="3"/>
                </a:cxn>
                <a:cxn ang="0">
                  <a:pos x="2" y="1"/>
                </a:cxn>
                <a:cxn ang="0">
                  <a:pos x="2" y="1"/>
                </a:cxn>
                <a:cxn ang="0">
                  <a:pos x="2" y="1"/>
                </a:cxn>
                <a:cxn ang="0">
                  <a:pos x="0" y="3"/>
                </a:cxn>
                <a:cxn ang="0">
                  <a:pos x="0" y="3"/>
                </a:cxn>
                <a:cxn ang="0">
                  <a:pos x="1" y="3"/>
                </a:cxn>
              </a:cxnLst>
              <a:rect l="0" t="0" r="r" b="b"/>
              <a:pathLst>
                <a:path w="2" h="3">
                  <a:moveTo>
                    <a:pt x="1" y="3"/>
                  </a:moveTo>
                  <a:cubicBezTo>
                    <a:pt x="1" y="2"/>
                    <a:pt x="2" y="2"/>
                    <a:pt x="2" y="1"/>
                  </a:cubicBezTo>
                  <a:cubicBezTo>
                    <a:pt x="2" y="0"/>
                    <a:pt x="2" y="0"/>
                    <a:pt x="2" y="0"/>
                  </a:cubicBezTo>
                  <a:cubicBezTo>
                    <a:pt x="2" y="1"/>
                    <a:pt x="2" y="1"/>
                    <a:pt x="2" y="1"/>
                  </a:cubicBezTo>
                  <a:cubicBezTo>
                    <a:pt x="1" y="1"/>
                    <a:pt x="1" y="2"/>
                    <a:pt x="0" y="3"/>
                  </a:cubicBezTo>
                  <a:cubicBezTo>
                    <a:pt x="0" y="3"/>
                    <a:pt x="0" y="3"/>
                    <a:pt x="0" y="3"/>
                  </a:cubicBezTo>
                  <a:cubicBezTo>
                    <a:pt x="1" y="3"/>
                    <a:pt x="1" y="3"/>
                    <a:pt x="1" y="3"/>
                  </a:cubicBezTo>
                  <a:cubicBezTo>
                    <a:pt x="1" y="2"/>
                    <a:pt x="2" y="2"/>
                    <a:pt x="2" y="1"/>
                  </a:cubicBezTo>
                  <a:cubicBezTo>
                    <a:pt x="2" y="1"/>
                    <a:pt x="2" y="1"/>
                    <a:pt x="2" y="1"/>
                  </a:cubicBezTo>
                  <a:cubicBezTo>
                    <a:pt x="2" y="1"/>
                    <a:pt x="2" y="1"/>
                    <a:pt x="2" y="1"/>
                  </a:cubicBezTo>
                  <a:cubicBezTo>
                    <a:pt x="1" y="1"/>
                    <a:pt x="1" y="2"/>
                    <a:pt x="0" y="3"/>
                  </a:cubicBezTo>
                  <a:cubicBezTo>
                    <a:pt x="0" y="3"/>
                    <a:pt x="0" y="3"/>
                    <a:pt x="0" y="3"/>
                  </a:cubicBezTo>
                  <a:cubicBezTo>
                    <a:pt x="1" y="3"/>
                    <a:pt x="1" y="3"/>
                    <a:pt x="1" y="3"/>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8" name="Freeform 1600"/>
            <p:cNvSpPr>
              <a:spLocks/>
            </p:cNvSpPr>
            <p:nvPr userDrawn="1"/>
          </p:nvSpPr>
          <p:spPr bwMode="auto">
            <a:xfrm>
              <a:off x="459" y="341"/>
              <a:ext cx="1" cy="4"/>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79" name="Freeform 1601"/>
            <p:cNvSpPr>
              <a:spLocks/>
            </p:cNvSpPr>
            <p:nvPr userDrawn="1"/>
          </p:nvSpPr>
          <p:spPr bwMode="auto">
            <a:xfrm>
              <a:off x="459" y="339"/>
              <a:ext cx="1" cy="2"/>
            </a:xfrm>
            <a:custGeom>
              <a:avLst/>
              <a:gdLst/>
              <a:ahLst/>
              <a:cxnLst>
                <a:cxn ang="0">
                  <a:pos x="0" y="1"/>
                </a:cxn>
                <a:cxn ang="0">
                  <a:pos x="0" y="1"/>
                </a:cxn>
              </a:cxnLst>
              <a:rect l="0" t="0" r="r" b="b"/>
              <a:pathLst>
                <a:path h="1">
                  <a:moveTo>
                    <a:pt x="0" y="1"/>
                  </a:moveTo>
                  <a:cubicBezTo>
                    <a:pt x="0" y="1"/>
                    <a:pt x="0" y="0"/>
                    <a:pt x="0" y="1"/>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0" name="Freeform 1602"/>
            <p:cNvSpPr>
              <a:spLocks/>
            </p:cNvSpPr>
            <p:nvPr userDrawn="1"/>
          </p:nvSpPr>
          <p:spPr bwMode="auto">
            <a:xfrm>
              <a:off x="459" y="339"/>
              <a:ext cx="2" cy="2"/>
            </a:xfrm>
            <a:custGeom>
              <a:avLst/>
              <a:gdLst/>
              <a:ahLst/>
              <a:cxnLst>
                <a:cxn ang="0">
                  <a:pos x="2" y="2"/>
                </a:cxn>
                <a:cxn ang="0">
                  <a:pos x="2" y="2"/>
                </a:cxn>
                <a:cxn ang="0">
                  <a:pos x="2" y="2"/>
                </a:cxn>
                <a:cxn ang="0">
                  <a:pos x="2" y="2"/>
                </a:cxn>
                <a:cxn ang="0">
                  <a:pos x="0" y="2"/>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0" y="0"/>
                </a:cxn>
                <a:cxn ang="0">
                  <a:pos x="0" y="2"/>
                </a:cxn>
                <a:cxn ang="0">
                  <a:pos x="0" y="2"/>
                </a:cxn>
                <a:cxn ang="0">
                  <a:pos x="0" y="2"/>
                </a:cxn>
                <a:cxn ang="0">
                  <a:pos x="2" y="2"/>
                </a:cxn>
              </a:cxnLst>
              <a:rect l="0" t="0" r="r" b="b"/>
              <a:pathLst>
                <a:path w="2" h="2">
                  <a:moveTo>
                    <a:pt x="2" y="2"/>
                  </a:moveTo>
                  <a:lnTo>
                    <a:pt x="2" y="2"/>
                  </a:lnTo>
                  <a:lnTo>
                    <a:pt x="2" y="2"/>
                  </a:lnTo>
                  <a:lnTo>
                    <a:pt x="2" y="2"/>
                  </a:lnTo>
                  <a:lnTo>
                    <a:pt x="0" y="2"/>
                  </a:lnTo>
                  <a:lnTo>
                    <a:pt x="0"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0" y="0"/>
                  </a:lnTo>
                  <a:lnTo>
                    <a:pt x="0" y="2"/>
                  </a:lnTo>
                  <a:lnTo>
                    <a:pt x="0" y="2"/>
                  </a:lnTo>
                  <a:lnTo>
                    <a:pt x="0" y="2"/>
                  </a:lnTo>
                  <a:lnTo>
                    <a:pt x="2" y="2"/>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1" name="Freeform 1603"/>
            <p:cNvSpPr>
              <a:spLocks/>
            </p:cNvSpPr>
            <p:nvPr userDrawn="1"/>
          </p:nvSpPr>
          <p:spPr bwMode="auto">
            <a:xfrm>
              <a:off x="457" y="345"/>
              <a:ext cx="2" cy="2"/>
            </a:xfrm>
            <a:custGeom>
              <a:avLst/>
              <a:gdLst/>
              <a:ahLst/>
              <a:cxnLst>
                <a:cxn ang="0">
                  <a:pos x="0" y="0"/>
                </a:cxn>
                <a:cxn ang="0">
                  <a:pos x="1" y="0"/>
                </a:cxn>
                <a:cxn ang="0">
                  <a:pos x="0" y="0"/>
                </a:cxn>
              </a:cxnLst>
              <a:rect l="0" t="0" r="r" b="b"/>
              <a:pathLst>
                <a:path w="1" h="1">
                  <a:moveTo>
                    <a:pt x="0" y="0"/>
                  </a:moveTo>
                  <a:cubicBezTo>
                    <a:pt x="0" y="0"/>
                    <a:pt x="0" y="1"/>
                    <a:pt x="1"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2" name="Freeform 1604"/>
            <p:cNvSpPr>
              <a:spLocks/>
            </p:cNvSpPr>
            <p:nvPr userDrawn="1"/>
          </p:nvSpPr>
          <p:spPr bwMode="auto">
            <a:xfrm>
              <a:off x="457" y="345"/>
              <a:ext cx="2" cy="2"/>
            </a:xfrm>
            <a:custGeom>
              <a:avLst/>
              <a:gdLst/>
              <a:ahLst/>
              <a:cxnLst>
                <a:cxn ang="0">
                  <a:pos x="0" y="2"/>
                </a:cxn>
                <a:cxn ang="0">
                  <a:pos x="0" y="2"/>
                </a:cxn>
                <a:cxn ang="0">
                  <a:pos x="2" y="0"/>
                </a:cxn>
                <a:cxn ang="0">
                  <a:pos x="2" y="0"/>
                </a:cxn>
                <a:cxn ang="0">
                  <a:pos x="0" y="0"/>
                </a:cxn>
                <a:cxn ang="0">
                  <a:pos x="0" y="0"/>
                </a:cxn>
                <a:cxn ang="0">
                  <a:pos x="0" y="2"/>
                </a:cxn>
                <a:cxn ang="0">
                  <a:pos x="0" y="2"/>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2" y="0"/>
                  </a:lnTo>
                  <a:lnTo>
                    <a:pt x="2" y="0"/>
                  </a:lnTo>
                  <a:lnTo>
                    <a:pt x="0" y="0"/>
                  </a:lnTo>
                  <a:lnTo>
                    <a:pt x="0" y="0"/>
                  </a:lnTo>
                  <a:lnTo>
                    <a:pt x="0" y="2"/>
                  </a:lnTo>
                  <a:lnTo>
                    <a:pt x="0" y="2"/>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3" name="Freeform 1605"/>
            <p:cNvSpPr>
              <a:spLocks/>
            </p:cNvSpPr>
            <p:nvPr userDrawn="1"/>
          </p:nvSpPr>
          <p:spPr bwMode="auto">
            <a:xfrm>
              <a:off x="459" y="341"/>
              <a:ext cx="2" cy="4"/>
            </a:xfrm>
            <a:custGeom>
              <a:avLst/>
              <a:gdLst/>
              <a:ahLst/>
              <a:cxnLst>
                <a:cxn ang="0">
                  <a:pos x="0" y="2"/>
                </a:cxn>
                <a:cxn ang="0">
                  <a:pos x="1" y="0"/>
                </a:cxn>
                <a:cxn ang="0">
                  <a:pos x="0" y="2"/>
                </a:cxn>
              </a:cxnLst>
              <a:rect l="0" t="0" r="r" b="b"/>
              <a:pathLst>
                <a:path w="1" h="2">
                  <a:moveTo>
                    <a:pt x="0" y="2"/>
                  </a:moveTo>
                  <a:cubicBezTo>
                    <a:pt x="0" y="1"/>
                    <a:pt x="0" y="0"/>
                    <a:pt x="1" y="0"/>
                  </a:cubicBezTo>
                  <a:cubicBezTo>
                    <a:pt x="0" y="0"/>
                    <a:pt x="0" y="1"/>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4" name="Freeform 1606"/>
            <p:cNvSpPr>
              <a:spLocks/>
            </p:cNvSpPr>
            <p:nvPr userDrawn="1"/>
          </p:nvSpPr>
          <p:spPr bwMode="auto">
            <a:xfrm>
              <a:off x="459" y="341"/>
              <a:ext cx="2" cy="4"/>
            </a:xfrm>
            <a:custGeom>
              <a:avLst/>
              <a:gdLst/>
              <a:ahLst/>
              <a:cxnLst>
                <a:cxn ang="0">
                  <a:pos x="0" y="2"/>
                </a:cxn>
                <a:cxn ang="0">
                  <a:pos x="1" y="0"/>
                </a:cxn>
                <a:cxn ang="0">
                  <a:pos x="1" y="0"/>
                </a:cxn>
                <a:cxn ang="0">
                  <a:pos x="0" y="0"/>
                </a:cxn>
                <a:cxn ang="0">
                  <a:pos x="0" y="1"/>
                </a:cxn>
                <a:cxn ang="0">
                  <a:pos x="0" y="2"/>
                </a:cxn>
                <a:cxn ang="0">
                  <a:pos x="0" y="2"/>
                </a:cxn>
                <a:cxn ang="0">
                  <a:pos x="0" y="2"/>
                </a:cxn>
                <a:cxn ang="0">
                  <a:pos x="0" y="1"/>
                </a:cxn>
                <a:cxn ang="0">
                  <a:pos x="1" y="0"/>
                </a:cxn>
                <a:cxn ang="0">
                  <a:pos x="1" y="0"/>
                </a:cxn>
                <a:cxn ang="0">
                  <a:pos x="0" y="0"/>
                </a:cxn>
                <a:cxn ang="0">
                  <a:pos x="0" y="1"/>
                </a:cxn>
                <a:cxn ang="0">
                  <a:pos x="0" y="2"/>
                </a:cxn>
                <a:cxn ang="0">
                  <a:pos x="0" y="2"/>
                </a:cxn>
              </a:cxnLst>
              <a:rect l="0" t="0" r="r" b="b"/>
              <a:pathLst>
                <a:path w="1" h="2">
                  <a:moveTo>
                    <a:pt x="0" y="2"/>
                  </a:moveTo>
                  <a:cubicBezTo>
                    <a:pt x="1" y="1"/>
                    <a:pt x="1" y="0"/>
                    <a:pt x="1" y="0"/>
                  </a:cubicBezTo>
                  <a:cubicBezTo>
                    <a:pt x="1" y="0"/>
                    <a:pt x="1" y="0"/>
                    <a:pt x="1" y="0"/>
                  </a:cubicBezTo>
                  <a:cubicBezTo>
                    <a:pt x="0" y="0"/>
                    <a:pt x="0" y="0"/>
                    <a:pt x="0" y="0"/>
                  </a:cubicBezTo>
                  <a:cubicBezTo>
                    <a:pt x="0" y="0"/>
                    <a:pt x="0" y="1"/>
                    <a:pt x="0" y="1"/>
                  </a:cubicBezTo>
                  <a:cubicBezTo>
                    <a:pt x="0" y="2"/>
                    <a:pt x="0" y="2"/>
                    <a:pt x="0" y="2"/>
                  </a:cubicBezTo>
                  <a:cubicBezTo>
                    <a:pt x="0" y="2"/>
                    <a:pt x="0" y="2"/>
                    <a:pt x="0" y="2"/>
                  </a:cubicBezTo>
                  <a:cubicBezTo>
                    <a:pt x="0" y="2"/>
                    <a:pt x="0" y="2"/>
                    <a:pt x="0" y="2"/>
                  </a:cubicBezTo>
                  <a:cubicBezTo>
                    <a:pt x="0" y="1"/>
                    <a:pt x="0" y="1"/>
                    <a:pt x="0" y="1"/>
                  </a:cubicBezTo>
                  <a:cubicBezTo>
                    <a:pt x="0" y="1"/>
                    <a:pt x="1" y="0"/>
                    <a:pt x="1" y="0"/>
                  </a:cubicBezTo>
                  <a:cubicBezTo>
                    <a:pt x="1" y="0"/>
                    <a:pt x="1" y="0"/>
                    <a:pt x="1" y="0"/>
                  </a:cubicBezTo>
                  <a:cubicBezTo>
                    <a:pt x="0" y="0"/>
                    <a:pt x="0" y="0"/>
                    <a:pt x="0" y="0"/>
                  </a:cubicBezTo>
                  <a:cubicBezTo>
                    <a:pt x="0" y="0"/>
                    <a:pt x="0" y="1"/>
                    <a:pt x="0" y="1"/>
                  </a:cubicBezTo>
                  <a:cubicBezTo>
                    <a:pt x="0" y="2"/>
                    <a:pt x="0" y="2"/>
                    <a:pt x="0" y="2"/>
                  </a:cubicBezTo>
                  <a:cubicBezTo>
                    <a:pt x="0" y="2"/>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5" name="Freeform 1607"/>
            <p:cNvSpPr>
              <a:spLocks/>
            </p:cNvSpPr>
            <p:nvPr userDrawn="1"/>
          </p:nvSpPr>
          <p:spPr bwMode="auto">
            <a:xfrm>
              <a:off x="461" y="334"/>
              <a:ext cx="4" cy="1"/>
            </a:xfrm>
            <a:custGeom>
              <a:avLst/>
              <a:gdLst/>
              <a:ahLst/>
              <a:cxnLst>
                <a:cxn ang="0">
                  <a:pos x="2" y="0"/>
                </a:cxn>
                <a:cxn ang="0">
                  <a:pos x="0" y="0"/>
                </a:cxn>
                <a:cxn ang="0">
                  <a:pos x="2" y="0"/>
                </a:cxn>
              </a:cxnLst>
              <a:rect l="0" t="0" r="r" b="b"/>
              <a:pathLst>
                <a:path w="2">
                  <a:moveTo>
                    <a:pt x="2" y="0"/>
                  </a:moveTo>
                  <a:lnTo>
                    <a:pt x="0" y="0"/>
                  </a:lnTo>
                  <a:lnTo>
                    <a:pt x="2" y="0"/>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6" name="Freeform 1608"/>
            <p:cNvSpPr>
              <a:spLocks/>
            </p:cNvSpPr>
            <p:nvPr userDrawn="1"/>
          </p:nvSpPr>
          <p:spPr bwMode="auto">
            <a:xfrm>
              <a:off x="461" y="332"/>
              <a:ext cx="4" cy="5"/>
            </a:xfrm>
            <a:custGeom>
              <a:avLst/>
              <a:gdLst/>
              <a:ahLst/>
              <a:cxnLst>
                <a:cxn ang="0">
                  <a:pos x="2" y="2"/>
                </a:cxn>
                <a:cxn ang="0">
                  <a:pos x="2" y="2"/>
                </a:cxn>
                <a:cxn ang="0">
                  <a:pos x="0" y="0"/>
                </a:cxn>
                <a:cxn ang="0">
                  <a:pos x="0" y="2"/>
                </a:cxn>
                <a:cxn ang="0">
                  <a:pos x="0" y="2"/>
                </a:cxn>
                <a:cxn ang="0">
                  <a:pos x="2" y="5"/>
                </a:cxn>
                <a:cxn ang="0">
                  <a:pos x="2" y="2"/>
                </a:cxn>
                <a:cxn ang="0">
                  <a:pos x="2" y="2"/>
                </a:cxn>
                <a:cxn ang="0">
                  <a:pos x="0" y="0"/>
                </a:cxn>
                <a:cxn ang="0">
                  <a:pos x="0" y="2"/>
                </a:cxn>
                <a:cxn ang="0">
                  <a:pos x="0" y="2"/>
                </a:cxn>
                <a:cxn ang="0">
                  <a:pos x="2" y="5"/>
                </a:cxn>
                <a:cxn ang="0">
                  <a:pos x="2" y="2"/>
                </a:cxn>
              </a:cxnLst>
              <a:rect l="0" t="0" r="r" b="b"/>
              <a:pathLst>
                <a:path w="2" h="5">
                  <a:moveTo>
                    <a:pt x="2" y="2"/>
                  </a:moveTo>
                  <a:lnTo>
                    <a:pt x="2" y="2"/>
                  </a:lnTo>
                  <a:lnTo>
                    <a:pt x="0" y="0"/>
                  </a:lnTo>
                  <a:lnTo>
                    <a:pt x="0" y="2"/>
                  </a:lnTo>
                  <a:lnTo>
                    <a:pt x="0" y="2"/>
                  </a:lnTo>
                  <a:lnTo>
                    <a:pt x="2" y="5"/>
                  </a:lnTo>
                  <a:lnTo>
                    <a:pt x="2" y="2"/>
                  </a:lnTo>
                  <a:lnTo>
                    <a:pt x="2" y="2"/>
                  </a:lnTo>
                  <a:lnTo>
                    <a:pt x="0" y="0"/>
                  </a:lnTo>
                  <a:lnTo>
                    <a:pt x="0" y="2"/>
                  </a:lnTo>
                  <a:lnTo>
                    <a:pt x="0" y="2"/>
                  </a:lnTo>
                  <a:lnTo>
                    <a:pt x="2" y="5"/>
                  </a:lnTo>
                  <a:lnTo>
                    <a:pt x="2" y="2"/>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7" name="Freeform 1609"/>
            <p:cNvSpPr>
              <a:spLocks/>
            </p:cNvSpPr>
            <p:nvPr userDrawn="1"/>
          </p:nvSpPr>
          <p:spPr bwMode="auto">
            <a:xfrm>
              <a:off x="449" y="347"/>
              <a:ext cx="2" cy="1"/>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8" name="Freeform 1610"/>
            <p:cNvSpPr>
              <a:spLocks/>
            </p:cNvSpPr>
            <p:nvPr userDrawn="1"/>
          </p:nvSpPr>
          <p:spPr bwMode="auto">
            <a:xfrm>
              <a:off x="449" y="347"/>
              <a:ext cx="2" cy="1"/>
            </a:xfrm>
            <a:custGeom>
              <a:avLst/>
              <a:gdLst/>
              <a:ahLst/>
              <a:cxnLst>
                <a:cxn ang="0">
                  <a:pos x="0" y="0"/>
                </a:cxn>
                <a:cxn ang="0">
                  <a:pos x="2" y="0"/>
                </a:cxn>
                <a:cxn ang="0">
                  <a:pos x="2" y="0"/>
                </a:cxn>
                <a:cxn ang="0">
                  <a:pos x="2" y="0"/>
                </a:cxn>
                <a:cxn ang="0">
                  <a:pos x="2"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2"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0" y="0"/>
                  </a:lnTo>
                  <a:lnTo>
                    <a:pt x="0" y="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89" name="Freeform 1611"/>
            <p:cNvSpPr>
              <a:spLocks/>
            </p:cNvSpPr>
            <p:nvPr userDrawn="1"/>
          </p:nvSpPr>
          <p:spPr bwMode="auto">
            <a:xfrm>
              <a:off x="455" y="347"/>
              <a:ext cx="1" cy="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0" name="Freeform 1612"/>
            <p:cNvSpPr>
              <a:spLocks/>
            </p:cNvSpPr>
            <p:nvPr userDrawn="1"/>
          </p:nvSpPr>
          <p:spPr bwMode="auto">
            <a:xfrm>
              <a:off x="451" y="332"/>
              <a:ext cx="6" cy="13"/>
            </a:xfrm>
            <a:custGeom>
              <a:avLst/>
              <a:gdLst/>
              <a:ahLst/>
              <a:cxnLst>
                <a:cxn ang="0">
                  <a:pos x="0" y="5"/>
                </a:cxn>
                <a:cxn ang="0">
                  <a:pos x="1" y="6"/>
                </a:cxn>
                <a:cxn ang="0">
                  <a:pos x="1" y="6"/>
                </a:cxn>
                <a:cxn ang="0">
                  <a:pos x="1" y="6"/>
                </a:cxn>
                <a:cxn ang="0">
                  <a:pos x="2" y="5"/>
                </a:cxn>
                <a:cxn ang="0">
                  <a:pos x="2" y="0"/>
                </a:cxn>
                <a:cxn ang="0">
                  <a:pos x="1" y="0"/>
                </a:cxn>
                <a:cxn ang="0">
                  <a:pos x="0" y="5"/>
                </a:cxn>
              </a:cxnLst>
              <a:rect l="0" t="0" r="r" b="b"/>
              <a:pathLst>
                <a:path w="3" h="6">
                  <a:moveTo>
                    <a:pt x="0" y="5"/>
                  </a:moveTo>
                  <a:cubicBezTo>
                    <a:pt x="0" y="5"/>
                    <a:pt x="0" y="6"/>
                    <a:pt x="1" y="6"/>
                  </a:cubicBezTo>
                  <a:cubicBezTo>
                    <a:pt x="1" y="6"/>
                    <a:pt x="1" y="6"/>
                    <a:pt x="1" y="6"/>
                  </a:cubicBezTo>
                  <a:cubicBezTo>
                    <a:pt x="1" y="6"/>
                    <a:pt x="1" y="6"/>
                    <a:pt x="1" y="6"/>
                  </a:cubicBezTo>
                  <a:cubicBezTo>
                    <a:pt x="2" y="5"/>
                    <a:pt x="1" y="5"/>
                    <a:pt x="2" y="5"/>
                  </a:cubicBezTo>
                  <a:cubicBezTo>
                    <a:pt x="3" y="3"/>
                    <a:pt x="1" y="2"/>
                    <a:pt x="2" y="0"/>
                  </a:cubicBezTo>
                  <a:cubicBezTo>
                    <a:pt x="1" y="0"/>
                    <a:pt x="1" y="0"/>
                    <a:pt x="1" y="0"/>
                  </a:cubicBezTo>
                  <a:cubicBezTo>
                    <a:pt x="1" y="2"/>
                    <a:pt x="0" y="4"/>
                    <a:pt x="0" y="5"/>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1" name="Freeform 1613"/>
            <p:cNvSpPr>
              <a:spLocks/>
            </p:cNvSpPr>
            <p:nvPr userDrawn="1"/>
          </p:nvSpPr>
          <p:spPr bwMode="auto">
            <a:xfrm>
              <a:off x="455" y="332"/>
              <a:ext cx="4" cy="12"/>
            </a:xfrm>
            <a:custGeom>
              <a:avLst/>
              <a:gdLst/>
              <a:ahLst/>
              <a:cxnLst>
                <a:cxn ang="0">
                  <a:pos x="1" y="4"/>
                </a:cxn>
                <a:cxn ang="0">
                  <a:pos x="1" y="5"/>
                </a:cxn>
                <a:cxn ang="0">
                  <a:pos x="1" y="3"/>
                </a:cxn>
                <a:cxn ang="0">
                  <a:pos x="1" y="4"/>
                </a:cxn>
                <a:cxn ang="0">
                  <a:pos x="1" y="4"/>
                </a:cxn>
                <a:cxn ang="0">
                  <a:pos x="2" y="4"/>
                </a:cxn>
                <a:cxn ang="0">
                  <a:pos x="1" y="2"/>
                </a:cxn>
                <a:cxn ang="0">
                  <a:pos x="1" y="3"/>
                </a:cxn>
                <a:cxn ang="0">
                  <a:pos x="1" y="0"/>
                </a:cxn>
                <a:cxn ang="0">
                  <a:pos x="1" y="4"/>
                </a:cxn>
              </a:cxnLst>
              <a:rect l="0" t="0" r="r" b="b"/>
              <a:pathLst>
                <a:path w="2" h="5">
                  <a:moveTo>
                    <a:pt x="1" y="4"/>
                  </a:moveTo>
                  <a:cubicBezTo>
                    <a:pt x="1" y="4"/>
                    <a:pt x="1" y="4"/>
                    <a:pt x="1" y="5"/>
                  </a:cubicBezTo>
                  <a:cubicBezTo>
                    <a:pt x="1" y="4"/>
                    <a:pt x="1" y="4"/>
                    <a:pt x="1" y="3"/>
                  </a:cubicBezTo>
                  <a:cubicBezTo>
                    <a:pt x="1" y="4"/>
                    <a:pt x="1" y="4"/>
                    <a:pt x="1" y="4"/>
                  </a:cubicBezTo>
                  <a:cubicBezTo>
                    <a:pt x="1" y="4"/>
                    <a:pt x="1" y="4"/>
                    <a:pt x="1" y="4"/>
                  </a:cubicBezTo>
                  <a:cubicBezTo>
                    <a:pt x="2" y="4"/>
                    <a:pt x="2" y="4"/>
                    <a:pt x="2" y="4"/>
                  </a:cubicBezTo>
                  <a:cubicBezTo>
                    <a:pt x="1" y="3"/>
                    <a:pt x="1" y="3"/>
                    <a:pt x="1" y="2"/>
                  </a:cubicBezTo>
                  <a:cubicBezTo>
                    <a:pt x="1" y="3"/>
                    <a:pt x="1" y="3"/>
                    <a:pt x="1" y="3"/>
                  </a:cubicBezTo>
                  <a:cubicBezTo>
                    <a:pt x="0" y="2"/>
                    <a:pt x="1" y="1"/>
                    <a:pt x="1" y="0"/>
                  </a:cubicBezTo>
                  <a:cubicBezTo>
                    <a:pt x="1" y="2"/>
                    <a:pt x="0" y="2"/>
                    <a:pt x="1" y="4"/>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2" name="Freeform 1614"/>
            <p:cNvSpPr>
              <a:spLocks/>
            </p:cNvSpPr>
            <p:nvPr userDrawn="1"/>
          </p:nvSpPr>
          <p:spPr bwMode="auto">
            <a:xfrm>
              <a:off x="455" y="332"/>
              <a:ext cx="4" cy="12"/>
            </a:xfrm>
            <a:custGeom>
              <a:avLst/>
              <a:gdLst/>
              <a:ahLst/>
              <a:cxnLst>
                <a:cxn ang="0">
                  <a:pos x="1" y="5"/>
                </a:cxn>
                <a:cxn ang="0">
                  <a:pos x="1" y="5"/>
                </a:cxn>
                <a:cxn ang="0">
                  <a:pos x="1" y="3"/>
                </a:cxn>
                <a:cxn ang="0">
                  <a:pos x="1" y="3"/>
                </a:cxn>
                <a:cxn ang="0">
                  <a:pos x="1" y="4"/>
                </a:cxn>
                <a:cxn ang="0">
                  <a:pos x="2" y="4"/>
                </a:cxn>
                <a:cxn ang="0">
                  <a:pos x="1" y="4"/>
                </a:cxn>
                <a:cxn ang="0">
                  <a:pos x="2" y="4"/>
                </a:cxn>
                <a:cxn ang="0">
                  <a:pos x="1" y="2"/>
                </a:cxn>
                <a:cxn ang="0">
                  <a:pos x="1" y="1"/>
                </a:cxn>
                <a:cxn ang="0">
                  <a:pos x="0" y="3"/>
                </a:cxn>
                <a:cxn ang="0">
                  <a:pos x="1" y="2"/>
                </a:cxn>
                <a:cxn ang="0">
                  <a:pos x="1" y="1"/>
                </a:cxn>
                <a:cxn ang="0">
                  <a:pos x="1" y="0"/>
                </a:cxn>
                <a:cxn ang="0">
                  <a:pos x="0" y="3"/>
                </a:cxn>
                <a:cxn ang="0">
                  <a:pos x="1" y="4"/>
                </a:cxn>
                <a:cxn ang="0">
                  <a:pos x="1" y="3"/>
                </a:cxn>
                <a:cxn ang="0">
                  <a:pos x="1" y="0"/>
                </a:cxn>
                <a:cxn ang="0">
                  <a:pos x="1" y="1"/>
                </a:cxn>
                <a:cxn ang="0">
                  <a:pos x="1" y="3"/>
                </a:cxn>
                <a:cxn ang="0">
                  <a:pos x="1" y="3"/>
                </a:cxn>
                <a:cxn ang="0">
                  <a:pos x="1" y="2"/>
                </a:cxn>
                <a:cxn ang="0">
                  <a:pos x="1" y="2"/>
                </a:cxn>
                <a:cxn ang="0">
                  <a:pos x="2" y="4"/>
                </a:cxn>
                <a:cxn ang="0">
                  <a:pos x="2" y="3"/>
                </a:cxn>
                <a:cxn ang="0">
                  <a:pos x="1" y="3"/>
                </a:cxn>
                <a:cxn ang="0">
                  <a:pos x="1" y="4"/>
                </a:cxn>
                <a:cxn ang="0">
                  <a:pos x="1" y="3"/>
                </a:cxn>
                <a:cxn ang="0">
                  <a:pos x="1" y="3"/>
                </a:cxn>
                <a:cxn ang="0">
                  <a:pos x="1" y="5"/>
                </a:cxn>
                <a:cxn ang="0">
                  <a:pos x="1" y="5"/>
                </a:cxn>
                <a:cxn ang="0">
                  <a:pos x="0" y="4"/>
                </a:cxn>
              </a:cxnLst>
              <a:rect l="0" t="0" r="r" b="b"/>
              <a:pathLst>
                <a:path w="2" h="5">
                  <a:moveTo>
                    <a:pt x="0" y="4"/>
                  </a:moveTo>
                  <a:cubicBezTo>
                    <a:pt x="1" y="4"/>
                    <a:pt x="1" y="4"/>
                    <a:pt x="1" y="5"/>
                  </a:cubicBezTo>
                  <a:cubicBezTo>
                    <a:pt x="1" y="5"/>
                    <a:pt x="1" y="5"/>
                    <a:pt x="1" y="5"/>
                  </a:cubicBezTo>
                  <a:cubicBezTo>
                    <a:pt x="1" y="5"/>
                    <a:pt x="1" y="5"/>
                    <a:pt x="1" y="5"/>
                  </a:cubicBezTo>
                  <a:cubicBezTo>
                    <a:pt x="1" y="4"/>
                    <a:pt x="1" y="4"/>
                    <a:pt x="1" y="4"/>
                  </a:cubicBezTo>
                  <a:cubicBezTo>
                    <a:pt x="1" y="3"/>
                    <a:pt x="1" y="3"/>
                    <a:pt x="1" y="3"/>
                  </a:cubicBezTo>
                  <a:cubicBezTo>
                    <a:pt x="1" y="3"/>
                    <a:pt x="1" y="3"/>
                    <a:pt x="1" y="3"/>
                  </a:cubicBezTo>
                  <a:cubicBezTo>
                    <a:pt x="1" y="3"/>
                    <a:pt x="1" y="3"/>
                    <a:pt x="1" y="3"/>
                  </a:cubicBezTo>
                  <a:cubicBezTo>
                    <a:pt x="1" y="4"/>
                    <a:pt x="1" y="4"/>
                    <a:pt x="1" y="4"/>
                  </a:cubicBezTo>
                  <a:cubicBezTo>
                    <a:pt x="1" y="4"/>
                    <a:pt x="1" y="4"/>
                    <a:pt x="1" y="4"/>
                  </a:cubicBezTo>
                  <a:cubicBezTo>
                    <a:pt x="1" y="4"/>
                    <a:pt x="1" y="4"/>
                    <a:pt x="1" y="4"/>
                  </a:cubicBezTo>
                  <a:cubicBezTo>
                    <a:pt x="2" y="4"/>
                    <a:pt x="2" y="4"/>
                    <a:pt x="2" y="4"/>
                  </a:cubicBezTo>
                  <a:cubicBezTo>
                    <a:pt x="1" y="4"/>
                    <a:pt x="1" y="4"/>
                    <a:pt x="1" y="4"/>
                  </a:cubicBezTo>
                  <a:cubicBezTo>
                    <a:pt x="1" y="4"/>
                    <a:pt x="1" y="4"/>
                    <a:pt x="1" y="4"/>
                  </a:cubicBezTo>
                  <a:cubicBezTo>
                    <a:pt x="1" y="4"/>
                    <a:pt x="1" y="4"/>
                    <a:pt x="1" y="4"/>
                  </a:cubicBezTo>
                  <a:cubicBezTo>
                    <a:pt x="2" y="4"/>
                    <a:pt x="2" y="4"/>
                    <a:pt x="2" y="4"/>
                  </a:cubicBezTo>
                  <a:cubicBezTo>
                    <a:pt x="2" y="4"/>
                    <a:pt x="2" y="4"/>
                    <a:pt x="2" y="4"/>
                  </a:cubicBezTo>
                  <a:cubicBezTo>
                    <a:pt x="2" y="3"/>
                    <a:pt x="1" y="3"/>
                    <a:pt x="1" y="2"/>
                  </a:cubicBezTo>
                  <a:cubicBezTo>
                    <a:pt x="1" y="2"/>
                    <a:pt x="1" y="2"/>
                    <a:pt x="1" y="2"/>
                  </a:cubicBezTo>
                  <a:cubicBezTo>
                    <a:pt x="1" y="1"/>
                    <a:pt x="1" y="1"/>
                    <a:pt x="1" y="1"/>
                  </a:cubicBezTo>
                  <a:cubicBezTo>
                    <a:pt x="1" y="2"/>
                    <a:pt x="1" y="2"/>
                    <a:pt x="1" y="2"/>
                  </a:cubicBezTo>
                  <a:cubicBezTo>
                    <a:pt x="0" y="3"/>
                    <a:pt x="0" y="3"/>
                    <a:pt x="0" y="3"/>
                  </a:cubicBezTo>
                  <a:cubicBezTo>
                    <a:pt x="1" y="3"/>
                    <a:pt x="1" y="3"/>
                    <a:pt x="1" y="3"/>
                  </a:cubicBezTo>
                  <a:cubicBezTo>
                    <a:pt x="1" y="2"/>
                    <a:pt x="1" y="2"/>
                    <a:pt x="1" y="2"/>
                  </a:cubicBezTo>
                  <a:cubicBezTo>
                    <a:pt x="1" y="2"/>
                    <a:pt x="1" y="2"/>
                    <a:pt x="1" y="2"/>
                  </a:cubicBezTo>
                  <a:cubicBezTo>
                    <a:pt x="1" y="2"/>
                    <a:pt x="1" y="1"/>
                    <a:pt x="1" y="1"/>
                  </a:cubicBezTo>
                  <a:cubicBezTo>
                    <a:pt x="1" y="0"/>
                    <a:pt x="1" y="0"/>
                    <a:pt x="1" y="0"/>
                  </a:cubicBezTo>
                  <a:cubicBezTo>
                    <a:pt x="1" y="0"/>
                    <a:pt x="1" y="0"/>
                    <a:pt x="1" y="0"/>
                  </a:cubicBezTo>
                  <a:cubicBezTo>
                    <a:pt x="1" y="0"/>
                    <a:pt x="1" y="0"/>
                    <a:pt x="1" y="0"/>
                  </a:cubicBezTo>
                  <a:cubicBezTo>
                    <a:pt x="0" y="2"/>
                    <a:pt x="0" y="2"/>
                    <a:pt x="0" y="3"/>
                  </a:cubicBezTo>
                  <a:cubicBezTo>
                    <a:pt x="0" y="4"/>
                    <a:pt x="0" y="4"/>
                    <a:pt x="0" y="4"/>
                  </a:cubicBezTo>
                  <a:cubicBezTo>
                    <a:pt x="1" y="4"/>
                    <a:pt x="1" y="4"/>
                    <a:pt x="1" y="4"/>
                  </a:cubicBezTo>
                  <a:cubicBezTo>
                    <a:pt x="1" y="4"/>
                    <a:pt x="1" y="4"/>
                    <a:pt x="1" y="4"/>
                  </a:cubicBezTo>
                  <a:cubicBezTo>
                    <a:pt x="1" y="3"/>
                    <a:pt x="1" y="3"/>
                    <a:pt x="1" y="3"/>
                  </a:cubicBezTo>
                  <a:cubicBezTo>
                    <a:pt x="1" y="2"/>
                    <a:pt x="1" y="2"/>
                    <a:pt x="1" y="0"/>
                  </a:cubicBezTo>
                  <a:cubicBezTo>
                    <a:pt x="1" y="0"/>
                    <a:pt x="1" y="0"/>
                    <a:pt x="1" y="0"/>
                  </a:cubicBezTo>
                  <a:cubicBezTo>
                    <a:pt x="1" y="0"/>
                    <a:pt x="1" y="0"/>
                    <a:pt x="1" y="0"/>
                  </a:cubicBezTo>
                  <a:cubicBezTo>
                    <a:pt x="1" y="1"/>
                    <a:pt x="1" y="1"/>
                    <a:pt x="1" y="1"/>
                  </a:cubicBezTo>
                  <a:cubicBezTo>
                    <a:pt x="1" y="1"/>
                    <a:pt x="0" y="2"/>
                    <a:pt x="0" y="2"/>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1" y="2"/>
                    <a:pt x="1" y="2"/>
                    <a:pt x="1" y="2"/>
                  </a:cubicBezTo>
                  <a:cubicBezTo>
                    <a:pt x="1" y="2"/>
                    <a:pt x="1" y="2"/>
                    <a:pt x="1" y="2"/>
                  </a:cubicBezTo>
                  <a:cubicBezTo>
                    <a:pt x="1" y="3"/>
                    <a:pt x="1" y="3"/>
                    <a:pt x="1" y="4"/>
                  </a:cubicBezTo>
                  <a:cubicBezTo>
                    <a:pt x="2" y="4"/>
                    <a:pt x="2" y="4"/>
                    <a:pt x="2" y="4"/>
                  </a:cubicBezTo>
                  <a:cubicBezTo>
                    <a:pt x="2" y="4"/>
                    <a:pt x="2" y="4"/>
                    <a:pt x="2" y="4"/>
                  </a:cubicBezTo>
                  <a:cubicBezTo>
                    <a:pt x="2" y="3"/>
                    <a:pt x="2" y="3"/>
                    <a:pt x="2" y="3"/>
                  </a:cubicBezTo>
                  <a:cubicBezTo>
                    <a:pt x="1" y="3"/>
                    <a:pt x="1" y="3"/>
                    <a:pt x="1" y="3"/>
                  </a:cubicBezTo>
                  <a:cubicBezTo>
                    <a:pt x="1" y="3"/>
                    <a:pt x="1" y="3"/>
                    <a:pt x="1" y="3"/>
                  </a:cubicBezTo>
                  <a:cubicBezTo>
                    <a:pt x="1" y="4"/>
                    <a:pt x="1" y="4"/>
                    <a:pt x="1" y="4"/>
                  </a:cubicBezTo>
                  <a:cubicBezTo>
                    <a:pt x="1" y="4"/>
                    <a:pt x="1" y="4"/>
                    <a:pt x="1" y="4"/>
                  </a:cubicBezTo>
                  <a:cubicBezTo>
                    <a:pt x="1" y="4"/>
                    <a:pt x="1" y="4"/>
                    <a:pt x="1" y="4"/>
                  </a:cubicBezTo>
                  <a:cubicBezTo>
                    <a:pt x="1" y="3"/>
                    <a:pt x="1" y="3"/>
                    <a:pt x="1" y="3"/>
                  </a:cubicBezTo>
                  <a:cubicBezTo>
                    <a:pt x="1" y="3"/>
                    <a:pt x="1" y="3"/>
                    <a:pt x="1" y="3"/>
                  </a:cubicBezTo>
                  <a:cubicBezTo>
                    <a:pt x="1" y="3"/>
                    <a:pt x="1" y="3"/>
                    <a:pt x="1" y="3"/>
                  </a:cubicBezTo>
                  <a:cubicBezTo>
                    <a:pt x="1" y="4"/>
                    <a:pt x="1" y="4"/>
                    <a:pt x="1" y="4"/>
                  </a:cubicBezTo>
                  <a:cubicBezTo>
                    <a:pt x="1" y="5"/>
                    <a:pt x="1" y="5"/>
                    <a:pt x="1" y="5"/>
                  </a:cubicBezTo>
                  <a:cubicBezTo>
                    <a:pt x="1" y="5"/>
                    <a:pt x="1" y="5"/>
                    <a:pt x="1" y="5"/>
                  </a:cubicBezTo>
                  <a:cubicBezTo>
                    <a:pt x="1" y="5"/>
                    <a:pt x="1" y="5"/>
                    <a:pt x="1" y="5"/>
                  </a:cubicBezTo>
                  <a:cubicBezTo>
                    <a:pt x="1" y="4"/>
                    <a:pt x="1" y="4"/>
                    <a:pt x="1" y="4"/>
                  </a:cubicBezTo>
                  <a:cubicBezTo>
                    <a:pt x="0" y="4"/>
                    <a:pt x="0" y="4"/>
                    <a:pt x="0" y="4"/>
                  </a:cubicBezTo>
                  <a:cubicBezTo>
                    <a:pt x="0" y="4"/>
                    <a:pt x="0" y="4"/>
                    <a:pt x="0" y="4"/>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3" name="Freeform 1615"/>
            <p:cNvSpPr>
              <a:spLocks/>
            </p:cNvSpPr>
            <p:nvPr userDrawn="1"/>
          </p:nvSpPr>
          <p:spPr bwMode="auto">
            <a:xfrm>
              <a:off x="457" y="330"/>
              <a:ext cx="2" cy="2"/>
            </a:xfrm>
            <a:custGeom>
              <a:avLst/>
              <a:gdLst/>
              <a:ahLst/>
              <a:cxnLst>
                <a:cxn ang="0">
                  <a:pos x="1" y="1"/>
                </a:cxn>
                <a:cxn ang="0">
                  <a:pos x="1" y="1"/>
                </a:cxn>
                <a:cxn ang="0">
                  <a:pos x="1" y="0"/>
                </a:cxn>
                <a:cxn ang="0">
                  <a:pos x="1" y="0"/>
                </a:cxn>
                <a:cxn ang="0">
                  <a:pos x="1" y="1"/>
                </a:cxn>
              </a:cxnLst>
              <a:rect l="0" t="0" r="r" b="b"/>
              <a:pathLst>
                <a:path w="1" h="1">
                  <a:moveTo>
                    <a:pt x="1" y="1"/>
                  </a:moveTo>
                  <a:cubicBezTo>
                    <a:pt x="1" y="1"/>
                    <a:pt x="1" y="1"/>
                    <a:pt x="1" y="1"/>
                  </a:cubicBezTo>
                  <a:cubicBezTo>
                    <a:pt x="1" y="1"/>
                    <a:pt x="1" y="1"/>
                    <a:pt x="1" y="0"/>
                  </a:cubicBezTo>
                  <a:cubicBezTo>
                    <a:pt x="0" y="0"/>
                    <a:pt x="1" y="1"/>
                    <a:pt x="1" y="0"/>
                  </a:cubicBezTo>
                  <a:cubicBezTo>
                    <a:pt x="1" y="1"/>
                    <a:pt x="1" y="1"/>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4" name="Freeform 1616"/>
            <p:cNvSpPr>
              <a:spLocks/>
            </p:cNvSpPr>
            <p:nvPr userDrawn="1"/>
          </p:nvSpPr>
          <p:spPr bwMode="auto">
            <a:xfrm>
              <a:off x="457" y="330"/>
              <a:ext cx="2" cy="4"/>
            </a:xfrm>
            <a:custGeom>
              <a:avLst/>
              <a:gdLst/>
              <a:ahLst/>
              <a:cxnLst>
                <a:cxn ang="0">
                  <a:pos x="1" y="2"/>
                </a:cxn>
                <a:cxn ang="0">
                  <a:pos x="1" y="1"/>
                </a:cxn>
                <a:cxn ang="0">
                  <a:pos x="1" y="0"/>
                </a:cxn>
                <a:cxn ang="0">
                  <a:pos x="0" y="0"/>
                </a:cxn>
                <a:cxn ang="0">
                  <a:pos x="0" y="1"/>
                </a:cxn>
                <a:cxn ang="0">
                  <a:pos x="0" y="1"/>
                </a:cxn>
                <a:cxn ang="0">
                  <a:pos x="1" y="1"/>
                </a:cxn>
                <a:cxn ang="0">
                  <a:pos x="1" y="0"/>
                </a:cxn>
                <a:cxn ang="0">
                  <a:pos x="0" y="0"/>
                </a:cxn>
                <a:cxn ang="0">
                  <a:pos x="0" y="1"/>
                </a:cxn>
                <a:cxn ang="0">
                  <a:pos x="1" y="1"/>
                </a:cxn>
                <a:cxn ang="0">
                  <a:pos x="1" y="0"/>
                </a:cxn>
                <a:cxn ang="0">
                  <a:pos x="0" y="1"/>
                </a:cxn>
                <a:cxn ang="0">
                  <a:pos x="1" y="1"/>
                </a:cxn>
                <a:cxn ang="0">
                  <a:pos x="0" y="1"/>
                </a:cxn>
                <a:cxn ang="0">
                  <a:pos x="0" y="1"/>
                </a:cxn>
                <a:cxn ang="0">
                  <a:pos x="0" y="1"/>
                </a:cxn>
                <a:cxn ang="0">
                  <a:pos x="1" y="1"/>
                </a:cxn>
                <a:cxn ang="0">
                  <a:pos x="1" y="1"/>
                </a:cxn>
                <a:cxn ang="0">
                  <a:pos x="0" y="1"/>
                </a:cxn>
                <a:cxn ang="0">
                  <a:pos x="1" y="0"/>
                </a:cxn>
                <a:cxn ang="0">
                  <a:pos x="1" y="0"/>
                </a:cxn>
                <a:cxn ang="0">
                  <a:pos x="1" y="1"/>
                </a:cxn>
                <a:cxn ang="0">
                  <a:pos x="1" y="0"/>
                </a:cxn>
                <a:cxn ang="0">
                  <a:pos x="1" y="0"/>
                </a:cxn>
                <a:cxn ang="0">
                  <a:pos x="1" y="0"/>
                </a:cxn>
                <a:cxn ang="0">
                  <a:pos x="1" y="1"/>
                </a:cxn>
                <a:cxn ang="0">
                  <a:pos x="1" y="0"/>
                </a:cxn>
                <a:cxn ang="0">
                  <a:pos x="1" y="0"/>
                </a:cxn>
                <a:cxn ang="0">
                  <a:pos x="1" y="1"/>
                </a:cxn>
                <a:cxn ang="0">
                  <a:pos x="1" y="1"/>
                </a:cxn>
                <a:cxn ang="0">
                  <a:pos x="1" y="1"/>
                </a:cxn>
                <a:cxn ang="0">
                  <a:pos x="1" y="1"/>
                </a:cxn>
                <a:cxn ang="0">
                  <a:pos x="1" y="0"/>
                </a:cxn>
                <a:cxn ang="0">
                  <a:pos x="1" y="2"/>
                </a:cxn>
                <a:cxn ang="0">
                  <a:pos x="1" y="1"/>
                </a:cxn>
                <a:cxn ang="0">
                  <a:pos x="0" y="1"/>
                </a:cxn>
              </a:cxnLst>
              <a:rect l="0" t="0" r="r" b="b"/>
              <a:pathLst>
                <a:path w="1" h="2">
                  <a:moveTo>
                    <a:pt x="0" y="1"/>
                  </a:moveTo>
                  <a:cubicBezTo>
                    <a:pt x="1" y="2"/>
                    <a:pt x="1" y="2"/>
                    <a:pt x="1" y="2"/>
                  </a:cubicBezTo>
                  <a:cubicBezTo>
                    <a:pt x="1" y="2"/>
                    <a:pt x="1" y="2"/>
                    <a:pt x="1" y="2"/>
                  </a:cubicBezTo>
                  <a:cubicBezTo>
                    <a:pt x="1" y="1"/>
                    <a:pt x="1" y="1"/>
                    <a:pt x="1" y="1"/>
                  </a:cubicBezTo>
                  <a:cubicBezTo>
                    <a:pt x="1" y="1"/>
                    <a:pt x="1" y="1"/>
                    <a:pt x="1" y="0"/>
                  </a:cubicBezTo>
                  <a:cubicBezTo>
                    <a:pt x="1" y="0"/>
                    <a:pt x="1" y="0"/>
                    <a:pt x="1" y="0"/>
                  </a:cubicBezTo>
                  <a:cubicBezTo>
                    <a:pt x="1" y="0"/>
                    <a:pt x="1" y="0"/>
                    <a:pt x="1"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0" y="0"/>
                    <a:pt x="0" y="0"/>
                    <a:pt x="0" y="0"/>
                  </a:cubicBezTo>
                  <a:cubicBezTo>
                    <a:pt x="0" y="0"/>
                    <a:pt x="0" y="0"/>
                    <a:pt x="0" y="0"/>
                  </a:cubicBezTo>
                  <a:cubicBezTo>
                    <a:pt x="0" y="1"/>
                    <a:pt x="0" y="1"/>
                    <a:pt x="0" y="1"/>
                  </a:cubicBezTo>
                  <a:cubicBezTo>
                    <a:pt x="1" y="1"/>
                    <a:pt x="1" y="1"/>
                    <a:pt x="1" y="1"/>
                  </a:cubicBezTo>
                  <a:cubicBezTo>
                    <a:pt x="1" y="1"/>
                    <a:pt x="1" y="1"/>
                    <a:pt x="1" y="1"/>
                  </a:cubicBezTo>
                  <a:cubicBezTo>
                    <a:pt x="1" y="0"/>
                    <a:pt x="1" y="0"/>
                    <a:pt x="1" y="0"/>
                  </a:cubicBezTo>
                  <a:cubicBezTo>
                    <a:pt x="1" y="0"/>
                    <a:pt x="1" y="0"/>
                    <a:pt x="1" y="0"/>
                  </a:cubicBezTo>
                  <a:cubicBezTo>
                    <a:pt x="0" y="1"/>
                    <a:pt x="0" y="1"/>
                    <a:pt x="0" y="1"/>
                  </a:cubicBezTo>
                  <a:cubicBezTo>
                    <a:pt x="0" y="1"/>
                    <a:pt x="0" y="1"/>
                    <a:pt x="0" y="1"/>
                  </a:cubicBezTo>
                  <a:cubicBezTo>
                    <a:pt x="0" y="1"/>
                    <a:pt x="0" y="1"/>
                    <a:pt x="0" y="1"/>
                  </a:cubicBezTo>
                  <a:cubicBezTo>
                    <a:pt x="1" y="1"/>
                    <a:pt x="1" y="1"/>
                    <a:pt x="1" y="1"/>
                  </a:cubicBezTo>
                  <a:cubicBezTo>
                    <a:pt x="0" y="1"/>
                    <a:pt x="0" y="1"/>
                    <a:pt x="0" y="1"/>
                  </a:cubicBezTo>
                  <a:cubicBezTo>
                    <a:pt x="0" y="1"/>
                    <a:pt x="0" y="1"/>
                    <a:pt x="0" y="1"/>
                  </a:cubicBezTo>
                  <a:cubicBezTo>
                    <a:pt x="1" y="1"/>
                    <a:pt x="1" y="1"/>
                    <a:pt x="1" y="1"/>
                  </a:cubicBezTo>
                  <a:cubicBezTo>
                    <a:pt x="0" y="1"/>
                    <a:pt x="0" y="1"/>
                    <a:pt x="0" y="1"/>
                  </a:cubicBezTo>
                  <a:cubicBezTo>
                    <a:pt x="1" y="1"/>
                    <a:pt x="1" y="1"/>
                    <a:pt x="1" y="1"/>
                  </a:cubicBezTo>
                  <a:cubicBezTo>
                    <a:pt x="0" y="1"/>
                    <a:pt x="0" y="1"/>
                    <a:pt x="0" y="1"/>
                  </a:cubicBezTo>
                  <a:cubicBezTo>
                    <a:pt x="0" y="1"/>
                    <a:pt x="0" y="1"/>
                    <a:pt x="0" y="1"/>
                  </a:cubicBezTo>
                  <a:cubicBezTo>
                    <a:pt x="1" y="1"/>
                    <a:pt x="1" y="1"/>
                    <a:pt x="1" y="1"/>
                  </a:cubicBezTo>
                  <a:cubicBezTo>
                    <a:pt x="0" y="1"/>
                    <a:pt x="0" y="1"/>
                    <a:pt x="0" y="1"/>
                  </a:cubicBezTo>
                  <a:cubicBezTo>
                    <a:pt x="1" y="1"/>
                    <a:pt x="1" y="1"/>
                    <a:pt x="1" y="1"/>
                  </a:cubicBezTo>
                  <a:cubicBezTo>
                    <a:pt x="1" y="0"/>
                    <a:pt x="1" y="0"/>
                    <a:pt x="1" y="0"/>
                  </a:cubicBezTo>
                  <a:cubicBezTo>
                    <a:pt x="0" y="1"/>
                    <a:pt x="0" y="1"/>
                    <a:pt x="0" y="1"/>
                  </a:cubicBezTo>
                  <a:cubicBezTo>
                    <a:pt x="1" y="1"/>
                    <a:pt x="1" y="1"/>
                    <a:pt x="1" y="1"/>
                  </a:cubicBezTo>
                  <a:cubicBezTo>
                    <a:pt x="1" y="0"/>
                    <a:pt x="1" y="0"/>
                    <a:pt x="1" y="0"/>
                  </a:cubicBezTo>
                  <a:cubicBezTo>
                    <a:pt x="1" y="1"/>
                    <a:pt x="1" y="1"/>
                    <a:pt x="1" y="1"/>
                  </a:cubicBezTo>
                  <a:cubicBezTo>
                    <a:pt x="1" y="0"/>
                    <a:pt x="1" y="0"/>
                    <a:pt x="1" y="0"/>
                  </a:cubicBezTo>
                  <a:cubicBezTo>
                    <a:pt x="1" y="0"/>
                    <a:pt x="1" y="0"/>
                    <a:pt x="1" y="0"/>
                  </a:cubicBezTo>
                  <a:cubicBezTo>
                    <a:pt x="1" y="1"/>
                    <a:pt x="1" y="1"/>
                    <a:pt x="1" y="1"/>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1"/>
                    <a:pt x="1" y="1"/>
                    <a:pt x="1" y="1"/>
                  </a:cubicBezTo>
                  <a:cubicBezTo>
                    <a:pt x="1" y="0"/>
                    <a:pt x="1" y="0"/>
                    <a:pt x="1" y="0"/>
                  </a:cubicBezTo>
                  <a:cubicBezTo>
                    <a:pt x="1" y="0"/>
                    <a:pt x="1" y="0"/>
                    <a:pt x="1" y="0"/>
                  </a:cubicBezTo>
                  <a:cubicBezTo>
                    <a:pt x="1" y="1"/>
                    <a:pt x="1" y="1"/>
                    <a:pt x="1" y="1"/>
                  </a:cubicBezTo>
                  <a:cubicBezTo>
                    <a:pt x="1" y="0"/>
                    <a:pt x="1" y="0"/>
                    <a:pt x="1" y="0"/>
                  </a:cubicBezTo>
                  <a:cubicBezTo>
                    <a:pt x="1" y="1"/>
                    <a:pt x="1" y="1"/>
                    <a:pt x="1" y="1"/>
                  </a:cubicBezTo>
                  <a:cubicBezTo>
                    <a:pt x="1" y="1"/>
                    <a:pt x="1" y="1"/>
                    <a:pt x="1" y="1"/>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0" y="0"/>
                    <a:pt x="0" y="0"/>
                    <a:pt x="0" y="0"/>
                  </a:cubicBezTo>
                  <a:cubicBezTo>
                    <a:pt x="1" y="1"/>
                    <a:pt x="1" y="1"/>
                    <a:pt x="1" y="2"/>
                  </a:cubicBezTo>
                  <a:cubicBezTo>
                    <a:pt x="1" y="1"/>
                    <a:pt x="1" y="1"/>
                    <a:pt x="1" y="1"/>
                  </a:cubicBezTo>
                  <a:cubicBezTo>
                    <a:pt x="1" y="1"/>
                    <a:pt x="1" y="1"/>
                    <a:pt x="1" y="1"/>
                  </a:cubicBezTo>
                  <a:cubicBezTo>
                    <a:pt x="1" y="1"/>
                    <a:pt x="1" y="1"/>
                    <a:pt x="1" y="1"/>
                  </a:cubicBezTo>
                  <a:cubicBezTo>
                    <a:pt x="0" y="1"/>
                    <a:pt x="0" y="1"/>
                    <a:pt x="0" y="1"/>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5" name="Freeform 1617"/>
            <p:cNvSpPr>
              <a:spLocks/>
            </p:cNvSpPr>
            <p:nvPr userDrawn="1"/>
          </p:nvSpPr>
          <p:spPr bwMode="auto">
            <a:xfrm>
              <a:off x="459" y="337"/>
              <a:ext cx="1" cy="1"/>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6" name="Freeform 1618"/>
            <p:cNvSpPr>
              <a:spLocks/>
            </p:cNvSpPr>
            <p:nvPr userDrawn="1"/>
          </p:nvSpPr>
          <p:spPr bwMode="auto">
            <a:xfrm>
              <a:off x="459" y="337"/>
              <a:ext cx="1" cy="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7" name="Freeform 1619"/>
            <p:cNvSpPr>
              <a:spLocks/>
            </p:cNvSpPr>
            <p:nvPr userDrawn="1"/>
          </p:nvSpPr>
          <p:spPr bwMode="auto">
            <a:xfrm>
              <a:off x="459" y="334"/>
              <a:ext cx="2" cy="1"/>
            </a:xfrm>
            <a:custGeom>
              <a:avLst/>
              <a:gdLst/>
              <a:ahLst/>
              <a:cxnLst>
                <a:cxn ang="0">
                  <a:pos x="0" y="0"/>
                </a:cxn>
                <a:cxn ang="0">
                  <a:pos x="1" y="0"/>
                </a:cxn>
                <a:cxn ang="0">
                  <a:pos x="0" y="0"/>
                </a:cxn>
              </a:cxnLst>
              <a:rect l="0" t="0" r="r" b="b"/>
              <a:pathLst>
                <a:path w="1">
                  <a:moveTo>
                    <a:pt x="0" y="0"/>
                  </a:moveTo>
                  <a:cubicBezTo>
                    <a:pt x="0" y="0"/>
                    <a:pt x="1" y="0"/>
                    <a:pt x="1" y="0"/>
                  </a:cubicBezTo>
                  <a:cubicBezTo>
                    <a:pt x="0"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8" name="Freeform 1620"/>
            <p:cNvSpPr>
              <a:spLocks/>
            </p:cNvSpPr>
            <p:nvPr userDrawn="1"/>
          </p:nvSpPr>
          <p:spPr bwMode="auto">
            <a:xfrm>
              <a:off x="459" y="334"/>
              <a:ext cx="2" cy="3"/>
            </a:xfrm>
            <a:custGeom>
              <a:avLst/>
              <a:gdLst/>
              <a:ahLst/>
              <a:cxnLst>
                <a:cxn ang="0">
                  <a:pos x="0" y="3"/>
                </a:cxn>
                <a:cxn ang="0">
                  <a:pos x="2" y="0"/>
                </a:cxn>
                <a:cxn ang="0">
                  <a:pos x="2" y="0"/>
                </a:cxn>
                <a:cxn ang="0">
                  <a:pos x="2" y="0"/>
                </a:cxn>
                <a:cxn ang="0">
                  <a:pos x="2" y="0"/>
                </a:cxn>
                <a:cxn ang="0">
                  <a:pos x="0" y="0"/>
                </a:cxn>
                <a:cxn ang="0">
                  <a:pos x="0" y="0"/>
                </a:cxn>
                <a:cxn ang="0">
                  <a:pos x="0" y="3"/>
                </a:cxn>
                <a:cxn ang="0">
                  <a:pos x="0" y="3"/>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3"/>
                </a:cxn>
                <a:cxn ang="0">
                  <a:pos x="0" y="3"/>
                </a:cxn>
              </a:cxnLst>
              <a:rect l="0" t="0" r="r" b="b"/>
              <a:pathLst>
                <a:path w="2" h="3">
                  <a:moveTo>
                    <a:pt x="0" y="3"/>
                  </a:moveTo>
                  <a:lnTo>
                    <a:pt x="2" y="0"/>
                  </a:lnTo>
                  <a:lnTo>
                    <a:pt x="2" y="0"/>
                  </a:lnTo>
                  <a:lnTo>
                    <a:pt x="2" y="0"/>
                  </a:lnTo>
                  <a:lnTo>
                    <a:pt x="2" y="0"/>
                  </a:lnTo>
                  <a:lnTo>
                    <a:pt x="0" y="0"/>
                  </a:lnTo>
                  <a:lnTo>
                    <a:pt x="0" y="0"/>
                  </a:lnTo>
                  <a:lnTo>
                    <a:pt x="0" y="3"/>
                  </a:lnTo>
                  <a:lnTo>
                    <a:pt x="0" y="3"/>
                  </a:lnTo>
                  <a:lnTo>
                    <a:pt x="2" y="0"/>
                  </a:lnTo>
                  <a:lnTo>
                    <a:pt x="2" y="0"/>
                  </a:lnTo>
                  <a:lnTo>
                    <a:pt x="0" y="0"/>
                  </a:lnTo>
                  <a:lnTo>
                    <a:pt x="0" y="0"/>
                  </a:lnTo>
                  <a:lnTo>
                    <a:pt x="0" y="0"/>
                  </a:lnTo>
                  <a:lnTo>
                    <a:pt x="0" y="0"/>
                  </a:lnTo>
                  <a:lnTo>
                    <a:pt x="0" y="0"/>
                  </a:lnTo>
                  <a:lnTo>
                    <a:pt x="0" y="0"/>
                  </a:lnTo>
                  <a:lnTo>
                    <a:pt x="0" y="0"/>
                  </a:lnTo>
                  <a:lnTo>
                    <a:pt x="0" y="0"/>
                  </a:lnTo>
                  <a:lnTo>
                    <a:pt x="0" y="3"/>
                  </a:lnTo>
                  <a:lnTo>
                    <a:pt x="0" y="3"/>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199" name="Freeform 1621"/>
            <p:cNvSpPr>
              <a:spLocks/>
            </p:cNvSpPr>
            <p:nvPr userDrawn="1"/>
          </p:nvSpPr>
          <p:spPr bwMode="auto">
            <a:xfrm>
              <a:off x="459" y="330"/>
              <a:ext cx="1" cy="2"/>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0" name="Freeform 1622"/>
            <p:cNvSpPr>
              <a:spLocks/>
            </p:cNvSpPr>
            <p:nvPr userDrawn="1"/>
          </p:nvSpPr>
          <p:spPr bwMode="auto">
            <a:xfrm>
              <a:off x="449" y="322"/>
              <a:ext cx="4" cy="4"/>
            </a:xfrm>
            <a:custGeom>
              <a:avLst/>
              <a:gdLst/>
              <a:ahLst/>
              <a:cxnLst>
                <a:cxn ang="0">
                  <a:pos x="1" y="1"/>
                </a:cxn>
                <a:cxn ang="0">
                  <a:pos x="1" y="1"/>
                </a:cxn>
                <a:cxn ang="0">
                  <a:pos x="1" y="2"/>
                </a:cxn>
                <a:cxn ang="0">
                  <a:pos x="2" y="2"/>
                </a:cxn>
                <a:cxn ang="0">
                  <a:pos x="2" y="1"/>
                </a:cxn>
                <a:cxn ang="0">
                  <a:pos x="2" y="1"/>
                </a:cxn>
                <a:cxn ang="0">
                  <a:pos x="2" y="1"/>
                </a:cxn>
                <a:cxn ang="0">
                  <a:pos x="1" y="1"/>
                </a:cxn>
                <a:cxn ang="0">
                  <a:pos x="1" y="0"/>
                </a:cxn>
                <a:cxn ang="0">
                  <a:pos x="1" y="1"/>
                </a:cxn>
              </a:cxnLst>
              <a:rect l="0" t="0" r="r" b="b"/>
              <a:pathLst>
                <a:path w="2" h="2">
                  <a:moveTo>
                    <a:pt x="1" y="1"/>
                  </a:moveTo>
                  <a:cubicBezTo>
                    <a:pt x="1" y="1"/>
                    <a:pt x="1" y="1"/>
                    <a:pt x="1" y="1"/>
                  </a:cubicBezTo>
                  <a:cubicBezTo>
                    <a:pt x="1" y="2"/>
                    <a:pt x="1" y="2"/>
                    <a:pt x="1" y="2"/>
                  </a:cubicBezTo>
                  <a:cubicBezTo>
                    <a:pt x="2" y="1"/>
                    <a:pt x="1" y="2"/>
                    <a:pt x="2" y="2"/>
                  </a:cubicBezTo>
                  <a:cubicBezTo>
                    <a:pt x="2" y="1"/>
                    <a:pt x="2" y="1"/>
                    <a:pt x="2" y="1"/>
                  </a:cubicBezTo>
                  <a:cubicBezTo>
                    <a:pt x="2" y="1"/>
                    <a:pt x="2" y="1"/>
                    <a:pt x="2" y="1"/>
                  </a:cubicBezTo>
                  <a:cubicBezTo>
                    <a:pt x="2" y="1"/>
                    <a:pt x="2" y="1"/>
                    <a:pt x="2" y="1"/>
                  </a:cubicBezTo>
                  <a:cubicBezTo>
                    <a:pt x="1" y="1"/>
                    <a:pt x="1" y="1"/>
                    <a:pt x="1" y="1"/>
                  </a:cubicBezTo>
                  <a:cubicBezTo>
                    <a:pt x="1" y="1"/>
                    <a:pt x="1" y="0"/>
                    <a:pt x="1" y="0"/>
                  </a:cubicBezTo>
                  <a:cubicBezTo>
                    <a:pt x="0" y="0"/>
                    <a:pt x="0" y="1"/>
                    <a:pt x="1"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1" name="Freeform 1623"/>
            <p:cNvSpPr>
              <a:spLocks/>
            </p:cNvSpPr>
            <p:nvPr userDrawn="1"/>
          </p:nvSpPr>
          <p:spPr bwMode="auto">
            <a:xfrm>
              <a:off x="449" y="320"/>
              <a:ext cx="4" cy="6"/>
            </a:xfrm>
            <a:custGeom>
              <a:avLst/>
              <a:gdLst/>
              <a:ahLst/>
              <a:cxnLst>
                <a:cxn ang="0">
                  <a:pos x="1" y="3"/>
                </a:cxn>
                <a:cxn ang="0">
                  <a:pos x="1" y="3"/>
                </a:cxn>
                <a:cxn ang="0">
                  <a:pos x="1" y="3"/>
                </a:cxn>
                <a:cxn ang="0">
                  <a:pos x="2" y="3"/>
                </a:cxn>
                <a:cxn ang="0">
                  <a:pos x="1" y="3"/>
                </a:cxn>
                <a:cxn ang="0">
                  <a:pos x="2" y="3"/>
                </a:cxn>
                <a:cxn ang="0">
                  <a:pos x="1" y="3"/>
                </a:cxn>
                <a:cxn ang="0">
                  <a:pos x="1" y="3"/>
                </a:cxn>
                <a:cxn ang="0">
                  <a:pos x="1" y="3"/>
                </a:cxn>
                <a:cxn ang="0">
                  <a:pos x="2" y="3"/>
                </a:cxn>
                <a:cxn ang="0">
                  <a:pos x="2" y="3"/>
                </a:cxn>
                <a:cxn ang="0">
                  <a:pos x="2" y="2"/>
                </a:cxn>
                <a:cxn ang="0">
                  <a:pos x="2" y="3"/>
                </a:cxn>
                <a:cxn ang="0">
                  <a:pos x="2" y="3"/>
                </a:cxn>
                <a:cxn ang="0">
                  <a:pos x="2" y="2"/>
                </a:cxn>
                <a:cxn ang="0">
                  <a:pos x="2" y="2"/>
                </a:cxn>
                <a:cxn ang="0">
                  <a:pos x="1" y="2"/>
                </a:cxn>
                <a:cxn ang="0">
                  <a:pos x="1" y="0"/>
                </a:cxn>
                <a:cxn ang="0">
                  <a:pos x="0" y="0"/>
                </a:cxn>
                <a:cxn ang="0">
                  <a:pos x="0" y="2"/>
                </a:cxn>
                <a:cxn ang="0">
                  <a:pos x="1" y="2"/>
                </a:cxn>
                <a:cxn ang="0">
                  <a:pos x="1" y="1"/>
                </a:cxn>
                <a:cxn ang="0">
                  <a:pos x="0" y="1"/>
                </a:cxn>
                <a:cxn ang="0">
                  <a:pos x="1" y="3"/>
                </a:cxn>
                <a:cxn ang="0">
                  <a:pos x="2" y="2"/>
                </a:cxn>
                <a:cxn ang="0">
                  <a:pos x="2" y="2"/>
                </a:cxn>
                <a:cxn ang="0">
                  <a:pos x="2" y="2"/>
                </a:cxn>
                <a:cxn ang="0">
                  <a:pos x="2" y="2"/>
                </a:cxn>
                <a:cxn ang="0">
                  <a:pos x="1" y="2"/>
                </a:cxn>
                <a:cxn ang="0">
                  <a:pos x="2" y="3"/>
                </a:cxn>
                <a:cxn ang="0">
                  <a:pos x="2" y="2"/>
                </a:cxn>
                <a:cxn ang="0">
                  <a:pos x="2" y="2"/>
                </a:cxn>
                <a:cxn ang="0">
                  <a:pos x="2" y="3"/>
                </a:cxn>
                <a:cxn ang="0">
                  <a:pos x="2" y="3"/>
                </a:cxn>
                <a:cxn ang="0">
                  <a:pos x="2" y="2"/>
                </a:cxn>
                <a:cxn ang="0">
                  <a:pos x="2" y="2"/>
                </a:cxn>
                <a:cxn ang="0">
                  <a:pos x="1" y="2"/>
                </a:cxn>
                <a:cxn ang="0">
                  <a:pos x="1" y="3"/>
                </a:cxn>
                <a:cxn ang="0">
                  <a:pos x="1" y="2"/>
                </a:cxn>
                <a:cxn ang="0">
                  <a:pos x="1" y="2"/>
                </a:cxn>
                <a:cxn ang="0">
                  <a:pos x="0" y="2"/>
                </a:cxn>
              </a:cxnLst>
              <a:rect l="0" t="0" r="r" b="b"/>
              <a:pathLst>
                <a:path w="2" h="3">
                  <a:moveTo>
                    <a:pt x="0" y="2"/>
                  </a:moveTo>
                  <a:cubicBezTo>
                    <a:pt x="1" y="3"/>
                    <a:pt x="1" y="3"/>
                    <a:pt x="1" y="3"/>
                  </a:cubicBezTo>
                  <a:cubicBezTo>
                    <a:pt x="1" y="2"/>
                    <a:pt x="1" y="2"/>
                    <a:pt x="1" y="2"/>
                  </a:cubicBezTo>
                  <a:cubicBezTo>
                    <a:pt x="1" y="3"/>
                    <a:pt x="1" y="3"/>
                    <a:pt x="1" y="3"/>
                  </a:cubicBezTo>
                  <a:cubicBezTo>
                    <a:pt x="1" y="3"/>
                    <a:pt x="1" y="3"/>
                    <a:pt x="1" y="3"/>
                  </a:cubicBezTo>
                  <a:cubicBezTo>
                    <a:pt x="1" y="3"/>
                    <a:pt x="1" y="3"/>
                    <a:pt x="1" y="3"/>
                  </a:cubicBezTo>
                  <a:cubicBezTo>
                    <a:pt x="1" y="3"/>
                    <a:pt x="1" y="3"/>
                    <a:pt x="1" y="3"/>
                  </a:cubicBezTo>
                  <a:cubicBezTo>
                    <a:pt x="2" y="3"/>
                    <a:pt x="2" y="3"/>
                    <a:pt x="2" y="3"/>
                  </a:cubicBezTo>
                  <a:cubicBezTo>
                    <a:pt x="2" y="3"/>
                    <a:pt x="2" y="3"/>
                    <a:pt x="2" y="3"/>
                  </a:cubicBezTo>
                  <a:cubicBezTo>
                    <a:pt x="1" y="3"/>
                    <a:pt x="1" y="3"/>
                    <a:pt x="1" y="3"/>
                  </a:cubicBezTo>
                  <a:cubicBezTo>
                    <a:pt x="1" y="3"/>
                    <a:pt x="1" y="3"/>
                    <a:pt x="1" y="3"/>
                  </a:cubicBezTo>
                  <a:cubicBezTo>
                    <a:pt x="2" y="3"/>
                    <a:pt x="2" y="3"/>
                    <a:pt x="2"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1" y="3"/>
                    <a:pt x="1" y="3"/>
                    <a:pt x="1" y="3"/>
                  </a:cubicBezTo>
                  <a:cubicBezTo>
                    <a:pt x="2" y="3"/>
                    <a:pt x="2" y="3"/>
                    <a:pt x="2" y="3"/>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2" y="3"/>
                    <a:pt x="2" y="3"/>
                    <a:pt x="2" y="3"/>
                  </a:cubicBezTo>
                  <a:cubicBezTo>
                    <a:pt x="2" y="3"/>
                    <a:pt x="2" y="3"/>
                    <a:pt x="2"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2" y="2"/>
                    <a:pt x="2" y="2"/>
                    <a:pt x="2" y="2"/>
                  </a:cubicBezTo>
                  <a:cubicBezTo>
                    <a:pt x="1" y="2"/>
                    <a:pt x="1" y="1"/>
                    <a:pt x="1" y="0"/>
                  </a:cubicBezTo>
                  <a:cubicBezTo>
                    <a:pt x="1" y="0"/>
                    <a:pt x="1" y="0"/>
                    <a:pt x="1" y="0"/>
                  </a:cubicBezTo>
                  <a:cubicBezTo>
                    <a:pt x="0" y="0"/>
                    <a:pt x="0" y="0"/>
                    <a:pt x="0" y="0"/>
                  </a:cubicBezTo>
                  <a:cubicBezTo>
                    <a:pt x="0" y="1"/>
                    <a:pt x="0" y="1"/>
                    <a:pt x="0" y="1"/>
                  </a:cubicBezTo>
                  <a:cubicBezTo>
                    <a:pt x="0" y="2"/>
                    <a:pt x="0" y="2"/>
                    <a:pt x="0"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0" y="1"/>
                    <a:pt x="0" y="1"/>
                    <a:pt x="0" y="1"/>
                  </a:cubicBezTo>
                  <a:cubicBezTo>
                    <a:pt x="1" y="1"/>
                    <a:pt x="1" y="2"/>
                    <a:pt x="1" y="3"/>
                  </a:cubicBezTo>
                  <a:cubicBezTo>
                    <a:pt x="1" y="3"/>
                    <a:pt x="1" y="3"/>
                    <a:pt x="1" y="3"/>
                  </a:cubicBezTo>
                  <a:cubicBezTo>
                    <a:pt x="2" y="3"/>
                    <a:pt x="2" y="3"/>
                    <a:pt x="2" y="3"/>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2" y="2"/>
                    <a:pt x="2" y="2"/>
                    <a:pt x="2" y="2"/>
                  </a:cubicBezTo>
                  <a:cubicBezTo>
                    <a:pt x="1" y="2"/>
                    <a:pt x="1" y="2"/>
                    <a:pt x="1" y="2"/>
                  </a:cubicBezTo>
                  <a:cubicBezTo>
                    <a:pt x="1" y="2"/>
                    <a:pt x="1" y="2"/>
                    <a:pt x="1" y="2"/>
                  </a:cubicBezTo>
                  <a:cubicBezTo>
                    <a:pt x="2" y="3"/>
                    <a:pt x="2" y="3"/>
                    <a:pt x="2" y="3"/>
                  </a:cubicBezTo>
                  <a:cubicBezTo>
                    <a:pt x="2" y="3"/>
                    <a:pt x="2" y="3"/>
                    <a:pt x="2" y="3"/>
                  </a:cubicBezTo>
                  <a:cubicBezTo>
                    <a:pt x="2" y="2"/>
                    <a:pt x="2" y="2"/>
                    <a:pt x="2" y="2"/>
                  </a:cubicBezTo>
                  <a:cubicBezTo>
                    <a:pt x="2" y="2"/>
                    <a:pt x="2" y="2"/>
                    <a:pt x="2" y="2"/>
                  </a:cubicBezTo>
                  <a:cubicBezTo>
                    <a:pt x="2" y="3"/>
                    <a:pt x="2" y="3"/>
                    <a:pt x="2" y="3"/>
                  </a:cubicBezTo>
                  <a:cubicBezTo>
                    <a:pt x="2" y="2"/>
                    <a:pt x="2" y="2"/>
                    <a:pt x="2" y="2"/>
                  </a:cubicBezTo>
                  <a:cubicBezTo>
                    <a:pt x="2" y="2"/>
                    <a:pt x="2" y="2"/>
                    <a:pt x="2" y="2"/>
                  </a:cubicBezTo>
                  <a:cubicBezTo>
                    <a:pt x="2" y="3"/>
                    <a:pt x="2" y="3"/>
                    <a:pt x="2" y="3"/>
                  </a:cubicBezTo>
                  <a:cubicBezTo>
                    <a:pt x="2" y="2"/>
                    <a:pt x="2" y="2"/>
                    <a:pt x="2" y="2"/>
                  </a:cubicBezTo>
                  <a:cubicBezTo>
                    <a:pt x="2" y="3"/>
                    <a:pt x="2" y="3"/>
                    <a:pt x="2" y="3"/>
                  </a:cubicBezTo>
                  <a:cubicBezTo>
                    <a:pt x="2" y="2"/>
                    <a:pt x="2" y="2"/>
                    <a:pt x="2" y="2"/>
                  </a:cubicBezTo>
                  <a:cubicBezTo>
                    <a:pt x="2" y="2"/>
                    <a:pt x="2" y="2"/>
                    <a:pt x="2" y="2"/>
                  </a:cubicBezTo>
                  <a:cubicBezTo>
                    <a:pt x="2" y="3"/>
                    <a:pt x="2" y="3"/>
                    <a:pt x="2" y="3"/>
                  </a:cubicBezTo>
                  <a:cubicBezTo>
                    <a:pt x="2" y="2"/>
                    <a:pt x="2" y="2"/>
                    <a:pt x="2" y="2"/>
                  </a:cubicBezTo>
                  <a:cubicBezTo>
                    <a:pt x="1" y="2"/>
                    <a:pt x="1" y="2"/>
                    <a:pt x="1" y="2"/>
                  </a:cubicBezTo>
                  <a:cubicBezTo>
                    <a:pt x="1" y="2"/>
                    <a:pt x="1" y="2"/>
                    <a:pt x="1" y="2"/>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1" y="2"/>
                    <a:pt x="1" y="2"/>
                    <a:pt x="1" y="2"/>
                  </a:cubicBezTo>
                  <a:cubicBezTo>
                    <a:pt x="0" y="2"/>
                    <a:pt x="0" y="2"/>
                    <a:pt x="0" y="2"/>
                  </a:cubicBezTo>
                  <a:cubicBezTo>
                    <a:pt x="0" y="2"/>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2" name="Freeform 1624"/>
            <p:cNvSpPr>
              <a:spLocks/>
            </p:cNvSpPr>
            <p:nvPr userDrawn="1"/>
          </p:nvSpPr>
          <p:spPr bwMode="auto">
            <a:xfrm>
              <a:off x="453" y="328"/>
              <a:ext cx="4" cy="4"/>
            </a:xfrm>
            <a:custGeom>
              <a:avLst/>
              <a:gdLst/>
              <a:ahLst/>
              <a:cxnLst>
                <a:cxn ang="0">
                  <a:pos x="0" y="2"/>
                </a:cxn>
                <a:cxn ang="0">
                  <a:pos x="0" y="0"/>
                </a:cxn>
                <a:cxn ang="0">
                  <a:pos x="0" y="2"/>
                </a:cxn>
              </a:cxnLst>
              <a:rect l="0" t="0" r="r" b="b"/>
              <a:pathLst>
                <a:path h="2">
                  <a:moveTo>
                    <a:pt x="0" y="2"/>
                  </a:moveTo>
                  <a:cubicBezTo>
                    <a:pt x="0" y="1"/>
                    <a:pt x="0" y="1"/>
                    <a:pt x="0" y="0"/>
                  </a:cubicBezTo>
                  <a:cubicBezTo>
                    <a:pt x="0" y="1"/>
                    <a:pt x="0" y="1"/>
                    <a:pt x="0" y="2"/>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3" name="Freeform 1625"/>
            <p:cNvSpPr>
              <a:spLocks/>
            </p:cNvSpPr>
            <p:nvPr userDrawn="1"/>
          </p:nvSpPr>
          <p:spPr bwMode="auto">
            <a:xfrm>
              <a:off x="451" y="328"/>
              <a:ext cx="2" cy="4"/>
            </a:xfrm>
            <a:custGeom>
              <a:avLst/>
              <a:gdLst/>
              <a:ahLst/>
              <a:cxnLst>
                <a:cxn ang="0">
                  <a:pos x="1" y="2"/>
                </a:cxn>
                <a:cxn ang="0">
                  <a:pos x="1" y="1"/>
                </a:cxn>
                <a:cxn ang="0">
                  <a:pos x="1" y="0"/>
                </a:cxn>
                <a:cxn ang="0">
                  <a:pos x="0" y="0"/>
                </a:cxn>
                <a:cxn ang="0">
                  <a:pos x="0" y="0"/>
                </a:cxn>
                <a:cxn ang="0">
                  <a:pos x="0" y="2"/>
                </a:cxn>
                <a:cxn ang="0">
                  <a:pos x="1" y="2"/>
                </a:cxn>
                <a:cxn ang="0">
                  <a:pos x="1" y="2"/>
                </a:cxn>
                <a:cxn ang="0">
                  <a:pos x="1" y="0"/>
                </a:cxn>
                <a:cxn ang="0">
                  <a:pos x="1" y="0"/>
                </a:cxn>
                <a:cxn ang="0">
                  <a:pos x="0" y="0"/>
                </a:cxn>
                <a:cxn ang="0">
                  <a:pos x="0" y="1"/>
                </a:cxn>
                <a:cxn ang="0">
                  <a:pos x="0" y="2"/>
                </a:cxn>
                <a:cxn ang="0">
                  <a:pos x="1" y="2"/>
                </a:cxn>
                <a:cxn ang="0">
                  <a:pos x="1" y="2"/>
                </a:cxn>
              </a:cxnLst>
              <a:rect l="0" t="0" r="r" b="b"/>
              <a:pathLst>
                <a:path w="1" h="2">
                  <a:moveTo>
                    <a:pt x="1" y="2"/>
                  </a:moveTo>
                  <a:cubicBezTo>
                    <a:pt x="1" y="1"/>
                    <a:pt x="1" y="1"/>
                    <a:pt x="1" y="1"/>
                  </a:cubicBezTo>
                  <a:cubicBezTo>
                    <a:pt x="1" y="0"/>
                    <a:pt x="1" y="0"/>
                    <a:pt x="1" y="0"/>
                  </a:cubicBezTo>
                  <a:cubicBezTo>
                    <a:pt x="0" y="0"/>
                    <a:pt x="0" y="0"/>
                    <a:pt x="0" y="0"/>
                  </a:cubicBezTo>
                  <a:cubicBezTo>
                    <a:pt x="0" y="0"/>
                    <a:pt x="0" y="0"/>
                    <a:pt x="0" y="0"/>
                  </a:cubicBezTo>
                  <a:cubicBezTo>
                    <a:pt x="0" y="1"/>
                    <a:pt x="0" y="1"/>
                    <a:pt x="0" y="2"/>
                  </a:cubicBezTo>
                  <a:cubicBezTo>
                    <a:pt x="1" y="2"/>
                    <a:pt x="1" y="2"/>
                    <a:pt x="1" y="2"/>
                  </a:cubicBezTo>
                  <a:cubicBezTo>
                    <a:pt x="1" y="2"/>
                    <a:pt x="1" y="2"/>
                    <a:pt x="1" y="2"/>
                  </a:cubicBezTo>
                  <a:cubicBezTo>
                    <a:pt x="1" y="1"/>
                    <a:pt x="1" y="1"/>
                    <a:pt x="1" y="0"/>
                  </a:cubicBezTo>
                  <a:cubicBezTo>
                    <a:pt x="1" y="0"/>
                    <a:pt x="1" y="0"/>
                    <a:pt x="1" y="0"/>
                  </a:cubicBezTo>
                  <a:cubicBezTo>
                    <a:pt x="0" y="0"/>
                    <a:pt x="0" y="0"/>
                    <a:pt x="0" y="0"/>
                  </a:cubicBezTo>
                  <a:cubicBezTo>
                    <a:pt x="0" y="1"/>
                    <a:pt x="0" y="1"/>
                    <a:pt x="0" y="1"/>
                  </a:cubicBezTo>
                  <a:cubicBezTo>
                    <a:pt x="0" y="2"/>
                    <a:pt x="0" y="2"/>
                    <a:pt x="0" y="2"/>
                  </a:cubicBezTo>
                  <a:cubicBezTo>
                    <a:pt x="1" y="2"/>
                    <a:pt x="1" y="2"/>
                    <a:pt x="1" y="2"/>
                  </a:cubicBezTo>
                  <a:cubicBezTo>
                    <a:pt x="1" y="2"/>
                    <a:pt x="1" y="2"/>
                    <a:pt x="1" y="2"/>
                  </a:cubicBezTo>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4" name="Freeform 1626"/>
            <p:cNvSpPr>
              <a:spLocks/>
            </p:cNvSpPr>
            <p:nvPr userDrawn="1"/>
          </p:nvSpPr>
          <p:spPr bwMode="auto">
            <a:xfrm>
              <a:off x="451" y="326"/>
              <a:ext cx="2" cy="1"/>
            </a:xfrm>
            <a:custGeom>
              <a:avLst/>
              <a:gdLst/>
              <a:ahLst/>
              <a:cxnLst>
                <a:cxn ang="0">
                  <a:pos x="0" y="0"/>
                </a:cxn>
                <a:cxn ang="0">
                  <a:pos x="1" y="0"/>
                </a:cxn>
                <a:cxn ang="0">
                  <a:pos x="0" y="0"/>
                </a:cxn>
              </a:cxnLst>
              <a:rect l="0" t="0" r="r" b="b"/>
              <a:pathLst>
                <a:path w="1">
                  <a:moveTo>
                    <a:pt x="0" y="0"/>
                  </a:moveTo>
                  <a:cubicBezTo>
                    <a:pt x="1" y="0"/>
                    <a:pt x="1" y="0"/>
                    <a:pt x="1" y="0"/>
                  </a:cubicBezTo>
                  <a:cubicBezTo>
                    <a:pt x="1"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5" name="Freeform 1627"/>
            <p:cNvSpPr>
              <a:spLocks/>
            </p:cNvSpPr>
            <p:nvPr userDrawn="1"/>
          </p:nvSpPr>
          <p:spPr bwMode="auto">
            <a:xfrm>
              <a:off x="451" y="326"/>
              <a:ext cx="2" cy="2"/>
            </a:xfrm>
            <a:custGeom>
              <a:avLst/>
              <a:gdLst/>
              <a:ahLst/>
              <a:cxnLst>
                <a:cxn ang="0">
                  <a:pos x="0" y="0"/>
                </a:cxn>
                <a:cxn ang="0">
                  <a:pos x="2" y="0"/>
                </a:cxn>
                <a:cxn ang="0">
                  <a:pos x="2" y="2"/>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0"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0" y="0"/>
                </a:cxn>
                <a:cxn ang="0">
                  <a:pos x="0" y="0"/>
                </a:cxn>
                <a:cxn ang="0">
                  <a:pos x="0" y="0"/>
                </a:cxn>
              </a:cxnLst>
              <a:rect l="0" t="0" r="r" b="b"/>
              <a:pathLst>
                <a:path w="2" h="2">
                  <a:moveTo>
                    <a:pt x="0" y="0"/>
                  </a:moveTo>
                  <a:lnTo>
                    <a:pt x="2" y="0"/>
                  </a:lnTo>
                  <a:lnTo>
                    <a:pt x="2" y="2"/>
                  </a:lnTo>
                  <a:lnTo>
                    <a:pt x="2" y="0"/>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0" y="0"/>
                  </a:lnTo>
                  <a:lnTo>
                    <a:pt x="2" y="0"/>
                  </a:lnTo>
                  <a:lnTo>
                    <a:pt x="2" y="0"/>
                  </a:lnTo>
                  <a:lnTo>
                    <a:pt x="0" y="0"/>
                  </a:lnTo>
                  <a:lnTo>
                    <a:pt x="0" y="0"/>
                  </a:lnTo>
                  <a:lnTo>
                    <a:pt x="0" y="0"/>
                  </a:lnTo>
                  <a:lnTo>
                    <a:pt x="0" y="0"/>
                  </a:lnTo>
                  <a:lnTo>
                    <a:pt x="0" y="0"/>
                  </a:lnTo>
                  <a:lnTo>
                    <a:pt x="0" y="0"/>
                  </a:lnTo>
                  <a:lnTo>
                    <a:pt x="0" y="0"/>
                  </a:lnTo>
                  <a:lnTo>
                    <a:pt x="0" y="0"/>
                  </a:lnTo>
                  <a:lnTo>
                    <a:pt x="2" y="0"/>
                  </a:lnTo>
                  <a:lnTo>
                    <a:pt x="2" y="0"/>
                  </a:lnTo>
                  <a:lnTo>
                    <a:pt x="0" y="0"/>
                  </a:lnTo>
                  <a:lnTo>
                    <a:pt x="0" y="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6" name="Freeform 1628"/>
            <p:cNvSpPr>
              <a:spLocks/>
            </p:cNvSpPr>
            <p:nvPr userDrawn="1"/>
          </p:nvSpPr>
          <p:spPr bwMode="auto">
            <a:xfrm>
              <a:off x="451" y="326"/>
              <a:ext cx="2" cy="2"/>
            </a:xfrm>
            <a:custGeom>
              <a:avLst/>
              <a:gdLst/>
              <a:ahLst/>
              <a:cxnLst>
                <a:cxn ang="0">
                  <a:pos x="0" y="0"/>
                </a:cxn>
                <a:cxn ang="0">
                  <a:pos x="2" y="0"/>
                </a:cxn>
                <a:cxn ang="0">
                  <a:pos x="2" y="2"/>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0"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0" y="0"/>
                </a:cxn>
                <a:cxn ang="0">
                  <a:pos x="0" y="0"/>
                </a:cxn>
                <a:cxn ang="0">
                  <a:pos x="0" y="0"/>
                </a:cxn>
              </a:cxnLst>
              <a:rect l="0" t="0" r="r" b="b"/>
              <a:pathLst>
                <a:path w="2" h="2">
                  <a:moveTo>
                    <a:pt x="0" y="0"/>
                  </a:moveTo>
                  <a:lnTo>
                    <a:pt x="2" y="0"/>
                  </a:lnTo>
                  <a:lnTo>
                    <a:pt x="2" y="2"/>
                  </a:lnTo>
                  <a:lnTo>
                    <a:pt x="2" y="0"/>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0" y="0"/>
                  </a:lnTo>
                  <a:lnTo>
                    <a:pt x="2" y="0"/>
                  </a:lnTo>
                  <a:lnTo>
                    <a:pt x="2" y="0"/>
                  </a:lnTo>
                  <a:lnTo>
                    <a:pt x="0" y="0"/>
                  </a:lnTo>
                  <a:lnTo>
                    <a:pt x="0" y="0"/>
                  </a:lnTo>
                  <a:lnTo>
                    <a:pt x="0" y="0"/>
                  </a:lnTo>
                  <a:lnTo>
                    <a:pt x="0" y="0"/>
                  </a:lnTo>
                  <a:lnTo>
                    <a:pt x="0" y="0"/>
                  </a:lnTo>
                  <a:lnTo>
                    <a:pt x="0" y="0"/>
                  </a:lnTo>
                  <a:lnTo>
                    <a:pt x="0" y="0"/>
                  </a:lnTo>
                  <a:lnTo>
                    <a:pt x="0" y="0"/>
                  </a:lnTo>
                  <a:lnTo>
                    <a:pt x="2" y="0"/>
                  </a:lnTo>
                  <a:lnTo>
                    <a:pt x="2" y="0"/>
                  </a:lnTo>
                  <a:lnTo>
                    <a:pt x="0" y="0"/>
                  </a:ln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7" name="Freeform 1629"/>
            <p:cNvSpPr>
              <a:spLocks/>
            </p:cNvSpPr>
            <p:nvPr userDrawn="1"/>
          </p:nvSpPr>
          <p:spPr bwMode="auto">
            <a:xfrm>
              <a:off x="453" y="324"/>
              <a:ext cx="4" cy="4"/>
            </a:xfrm>
            <a:custGeom>
              <a:avLst/>
              <a:gdLst/>
              <a:ahLst/>
              <a:cxnLst>
                <a:cxn ang="0">
                  <a:pos x="0" y="0"/>
                </a:cxn>
                <a:cxn ang="0">
                  <a:pos x="1" y="1"/>
                </a:cxn>
                <a:cxn ang="0">
                  <a:pos x="0" y="0"/>
                </a:cxn>
              </a:cxnLst>
              <a:rect l="0" t="0" r="r" b="b"/>
              <a:pathLst>
                <a:path w="1" h="1">
                  <a:moveTo>
                    <a:pt x="0" y="0"/>
                  </a:moveTo>
                  <a:cubicBezTo>
                    <a:pt x="1" y="1"/>
                    <a:pt x="1" y="1"/>
                    <a:pt x="1" y="1"/>
                  </a:cubicBezTo>
                  <a:cubicBezTo>
                    <a:pt x="1" y="0"/>
                    <a:pt x="0" y="0"/>
                    <a:pt x="0"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8" name="Freeform 1630"/>
            <p:cNvSpPr>
              <a:spLocks/>
            </p:cNvSpPr>
            <p:nvPr userDrawn="1"/>
          </p:nvSpPr>
          <p:spPr bwMode="auto">
            <a:xfrm>
              <a:off x="453" y="324"/>
              <a:ext cx="4" cy="4"/>
            </a:xfrm>
            <a:custGeom>
              <a:avLst/>
              <a:gdLst/>
              <a:ahLst/>
              <a:cxnLst>
                <a:cxn ang="0">
                  <a:pos x="0" y="0"/>
                </a:cxn>
                <a:cxn ang="0">
                  <a:pos x="0" y="2"/>
                </a:cxn>
                <a:cxn ang="0">
                  <a:pos x="2" y="2"/>
                </a:cxn>
                <a:cxn ang="0">
                  <a:pos x="2" y="2"/>
                </a:cxn>
                <a:cxn ang="0">
                  <a:pos x="2" y="2"/>
                </a:cxn>
                <a:cxn ang="0">
                  <a:pos x="2" y="0"/>
                </a:cxn>
                <a:cxn ang="0">
                  <a:pos x="0" y="0"/>
                </a:cxn>
                <a:cxn ang="0">
                  <a:pos x="0" y="0"/>
                </a:cxn>
                <a:cxn ang="0">
                  <a:pos x="0" y="2"/>
                </a:cxn>
                <a:cxn ang="0">
                  <a:pos x="0" y="2"/>
                </a:cxn>
                <a:cxn ang="0">
                  <a:pos x="0" y="2"/>
                </a:cxn>
                <a:cxn ang="0">
                  <a:pos x="0" y="2"/>
                </a:cxn>
                <a:cxn ang="0">
                  <a:pos x="2" y="2"/>
                </a:cxn>
                <a:cxn ang="0">
                  <a:pos x="2" y="2"/>
                </a:cxn>
                <a:cxn ang="0">
                  <a:pos x="0" y="0"/>
                </a:cxn>
                <a:cxn ang="0">
                  <a:pos x="0" y="0"/>
                </a:cxn>
                <a:cxn ang="0">
                  <a:pos x="0" y="0"/>
                </a:cxn>
              </a:cxnLst>
              <a:rect l="0" t="0" r="r" b="b"/>
              <a:pathLst>
                <a:path w="2" h="2">
                  <a:moveTo>
                    <a:pt x="0" y="0"/>
                  </a:moveTo>
                  <a:lnTo>
                    <a:pt x="0" y="2"/>
                  </a:lnTo>
                  <a:lnTo>
                    <a:pt x="2" y="2"/>
                  </a:lnTo>
                  <a:lnTo>
                    <a:pt x="2" y="2"/>
                  </a:lnTo>
                  <a:lnTo>
                    <a:pt x="2" y="2"/>
                  </a:lnTo>
                  <a:lnTo>
                    <a:pt x="2" y="0"/>
                  </a:lnTo>
                  <a:lnTo>
                    <a:pt x="0" y="0"/>
                  </a:lnTo>
                  <a:lnTo>
                    <a:pt x="0" y="0"/>
                  </a:lnTo>
                  <a:lnTo>
                    <a:pt x="0" y="2"/>
                  </a:lnTo>
                  <a:lnTo>
                    <a:pt x="0" y="2"/>
                  </a:lnTo>
                  <a:lnTo>
                    <a:pt x="0" y="2"/>
                  </a:lnTo>
                  <a:lnTo>
                    <a:pt x="0" y="2"/>
                  </a:lnTo>
                  <a:lnTo>
                    <a:pt x="2" y="2"/>
                  </a:lnTo>
                  <a:lnTo>
                    <a:pt x="2" y="2"/>
                  </a:lnTo>
                  <a:lnTo>
                    <a:pt x="0" y="0"/>
                  </a:lnTo>
                  <a:lnTo>
                    <a:pt x="0" y="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09" name="Freeform 1631"/>
            <p:cNvSpPr>
              <a:spLocks/>
            </p:cNvSpPr>
            <p:nvPr userDrawn="1"/>
          </p:nvSpPr>
          <p:spPr bwMode="auto">
            <a:xfrm>
              <a:off x="453" y="326"/>
              <a:ext cx="4" cy="2"/>
            </a:xfrm>
            <a:custGeom>
              <a:avLst/>
              <a:gdLst/>
              <a:ahLst/>
              <a:cxnLst>
                <a:cxn ang="0">
                  <a:pos x="0" y="1"/>
                </a:cxn>
                <a:cxn ang="0">
                  <a:pos x="1" y="1"/>
                </a:cxn>
                <a:cxn ang="0">
                  <a:pos x="0" y="0"/>
                </a:cxn>
                <a:cxn ang="0">
                  <a:pos x="0" y="0"/>
                </a:cxn>
                <a:cxn ang="0">
                  <a:pos x="0" y="0"/>
                </a:cxn>
                <a:cxn ang="0">
                  <a:pos x="0" y="0"/>
                </a:cxn>
                <a:cxn ang="0">
                  <a:pos x="0" y="1"/>
                </a:cxn>
              </a:cxnLst>
              <a:rect l="0" t="0" r="r" b="b"/>
              <a:pathLst>
                <a:path w="1" h="1">
                  <a:moveTo>
                    <a:pt x="0" y="1"/>
                  </a:moveTo>
                  <a:cubicBezTo>
                    <a:pt x="1" y="1"/>
                    <a:pt x="1" y="1"/>
                    <a:pt x="1" y="1"/>
                  </a:cubicBezTo>
                  <a:cubicBezTo>
                    <a:pt x="1" y="0"/>
                    <a:pt x="1" y="0"/>
                    <a:pt x="0" y="0"/>
                  </a:cubicBezTo>
                  <a:cubicBezTo>
                    <a:pt x="0" y="0"/>
                    <a:pt x="0" y="0"/>
                    <a:pt x="0" y="0"/>
                  </a:cubicBezTo>
                  <a:cubicBezTo>
                    <a:pt x="0" y="0"/>
                    <a:pt x="0" y="0"/>
                    <a:pt x="0" y="0"/>
                  </a:cubicBezTo>
                  <a:cubicBezTo>
                    <a:pt x="0" y="0"/>
                    <a:pt x="0" y="0"/>
                    <a:pt x="0" y="0"/>
                  </a:cubicBezTo>
                  <a:cubicBezTo>
                    <a:pt x="0" y="1"/>
                    <a:pt x="0" y="1"/>
                    <a:pt x="0"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0" name="Freeform 1632"/>
            <p:cNvSpPr>
              <a:spLocks/>
            </p:cNvSpPr>
            <p:nvPr userDrawn="1"/>
          </p:nvSpPr>
          <p:spPr bwMode="auto">
            <a:xfrm>
              <a:off x="453" y="326"/>
              <a:ext cx="4" cy="2"/>
            </a:xfrm>
            <a:custGeom>
              <a:avLst/>
              <a:gdLst/>
              <a:ahLst/>
              <a:cxnLst>
                <a:cxn ang="0">
                  <a:pos x="0" y="2"/>
                </a:cxn>
                <a:cxn ang="0">
                  <a:pos x="0" y="2"/>
                </a:cxn>
                <a:cxn ang="0">
                  <a:pos x="2" y="2"/>
                </a:cxn>
                <a:cxn ang="0">
                  <a:pos x="2" y="2"/>
                </a:cxn>
                <a:cxn ang="0">
                  <a:pos x="2" y="2"/>
                </a:cxn>
                <a:cxn ang="0">
                  <a:pos x="2" y="0"/>
                </a:cxn>
                <a:cxn ang="0">
                  <a:pos x="0" y="0"/>
                </a:cxn>
                <a:cxn ang="0">
                  <a:pos x="0" y="0"/>
                </a:cxn>
                <a:cxn ang="0">
                  <a:pos x="0" y="0"/>
                </a:cxn>
                <a:cxn ang="0">
                  <a:pos x="0" y="0"/>
                </a:cxn>
                <a:cxn ang="0">
                  <a:pos x="2" y="0"/>
                </a:cxn>
                <a:cxn ang="0">
                  <a:pos x="0" y="0"/>
                </a:cxn>
                <a:cxn ang="0">
                  <a:pos x="0" y="0"/>
                </a:cxn>
                <a:cxn ang="0">
                  <a:pos x="0" y="0"/>
                </a:cxn>
                <a:cxn ang="0">
                  <a:pos x="0" y="0"/>
                </a:cxn>
                <a:cxn ang="0">
                  <a:pos x="0" y="2"/>
                </a:cxn>
                <a:cxn ang="0">
                  <a:pos x="0" y="2"/>
                </a:cxn>
                <a:cxn ang="0">
                  <a:pos x="0" y="2"/>
                </a:cxn>
                <a:cxn ang="0">
                  <a:pos x="0" y="0"/>
                </a:cxn>
                <a:cxn ang="0">
                  <a:pos x="0" y="0"/>
                </a:cxn>
                <a:cxn ang="0">
                  <a:pos x="0" y="0"/>
                </a:cxn>
                <a:cxn ang="0">
                  <a:pos x="0" y="0"/>
                </a:cxn>
                <a:cxn ang="0">
                  <a:pos x="0" y="0"/>
                </a:cxn>
                <a:cxn ang="0">
                  <a:pos x="0" y="0"/>
                </a:cxn>
                <a:cxn ang="0">
                  <a:pos x="0" y="2"/>
                </a:cxn>
                <a:cxn ang="0">
                  <a:pos x="2" y="2"/>
                </a:cxn>
                <a:cxn ang="0">
                  <a:pos x="2" y="0"/>
                </a:cxn>
                <a:cxn ang="0">
                  <a:pos x="2" y="0"/>
                </a:cxn>
                <a:cxn ang="0">
                  <a:pos x="0" y="0"/>
                </a:cxn>
                <a:cxn ang="0">
                  <a:pos x="0" y="0"/>
                </a:cxn>
                <a:cxn ang="0">
                  <a:pos x="0" y="2"/>
                </a:cxn>
                <a:cxn ang="0">
                  <a:pos x="0" y="2"/>
                </a:cxn>
                <a:cxn ang="0">
                  <a:pos x="2" y="2"/>
                </a:cxn>
                <a:cxn ang="0">
                  <a:pos x="2" y="2"/>
                </a:cxn>
                <a:cxn ang="0">
                  <a:pos x="0" y="2"/>
                </a:cxn>
                <a:cxn ang="0">
                  <a:pos x="0" y="2"/>
                </a:cxn>
                <a:cxn ang="0">
                  <a:pos x="0" y="2"/>
                </a:cxn>
              </a:cxnLst>
              <a:rect l="0" t="0" r="r" b="b"/>
              <a:pathLst>
                <a:path w="2" h="2">
                  <a:moveTo>
                    <a:pt x="0" y="2"/>
                  </a:moveTo>
                  <a:lnTo>
                    <a:pt x="0" y="2"/>
                  </a:lnTo>
                  <a:lnTo>
                    <a:pt x="2" y="2"/>
                  </a:lnTo>
                  <a:lnTo>
                    <a:pt x="2" y="2"/>
                  </a:lnTo>
                  <a:lnTo>
                    <a:pt x="2" y="2"/>
                  </a:lnTo>
                  <a:lnTo>
                    <a:pt x="2" y="0"/>
                  </a:lnTo>
                  <a:lnTo>
                    <a:pt x="0" y="0"/>
                  </a:lnTo>
                  <a:lnTo>
                    <a:pt x="0" y="0"/>
                  </a:lnTo>
                  <a:lnTo>
                    <a:pt x="0" y="0"/>
                  </a:lnTo>
                  <a:lnTo>
                    <a:pt x="0" y="0"/>
                  </a:lnTo>
                  <a:lnTo>
                    <a:pt x="2" y="0"/>
                  </a:lnTo>
                  <a:lnTo>
                    <a:pt x="0" y="0"/>
                  </a:lnTo>
                  <a:lnTo>
                    <a:pt x="0" y="0"/>
                  </a:lnTo>
                  <a:lnTo>
                    <a:pt x="0" y="0"/>
                  </a:lnTo>
                  <a:lnTo>
                    <a:pt x="0" y="0"/>
                  </a:lnTo>
                  <a:lnTo>
                    <a:pt x="0" y="2"/>
                  </a:lnTo>
                  <a:lnTo>
                    <a:pt x="0" y="2"/>
                  </a:lnTo>
                  <a:lnTo>
                    <a:pt x="0" y="2"/>
                  </a:lnTo>
                  <a:lnTo>
                    <a:pt x="0" y="0"/>
                  </a:lnTo>
                  <a:lnTo>
                    <a:pt x="0" y="0"/>
                  </a:lnTo>
                  <a:lnTo>
                    <a:pt x="0" y="0"/>
                  </a:lnTo>
                  <a:lnTo>
                    <a:pt x="0" y="0"/>
                  </a:lnTo>
                  <a:lnTo>
                    <a:pt x="0" y="0"/>
                  </a:lnTo>
                  <a:lnTo>
                    <a:pt x="0" y="0"/>
                  </a:lnTo>
                  <a:lnTo>
                    <a:pt x="0" y="2"/>
                  </a:lnTo>
                  <a:lnTo>
                    <a:pt x="2" y="2"/>
                  </a:lnTo>
                  <a:lnTo>
                    <a:pt x="2" y="0"/>
                  </a:lnTo>
                  <a:lnTo>
                    <a:pt x="2" y="0"/>
                  </a:lnTo>
                  <a:lnTo>
                    <a:pt x="0" y="0"/>
                  </a:lnTo>
                  <a:lnTo>
                    <a:pt x="0" y="0"/>
                  </a:lnTo>
                  <a:lnTo>
                    <a:pt x="0" y="2"/>
                  </a:lnTo>
                  <a:lnTo>
                    <a:pt x="0" y="2"/>
                  </a:lnTo>
                  <a:lnTo>
                    <a:pt x="2" y="2"/>
                  </a:lnTo>
                  <a:lnTo>
                    <a:pt x="2" y="2"/>
                  </a:lnTo>
                  <a:lnTo>
                    <a:pt x="0" y="2"/>
                  </a:lnTo>
                  <a:lnTo>
                    <a:pt x="0" y="2"/>
                  </a:lnTo>
                  <a:lnTo>
                    <a:pt x="0" y="2"/>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1" name="Freeform 1633"/>
            <p:cNvSpPr>
              <a:spLocks/>
            </p:cNvSpPr>
            <p:nvPr userDrawn="1"/>
          </p:nvSpPr>
          <p:spPr bwMode="auto">
            <a:xfrm>
              <a:off x="455" y="326"/>
              <a:ext cx="2" cy="4"/>
            </a:xfrm>
            <a:custGeom>
              <a:avLst/>
              <a:gdLst/>
              <a:ahLst/>
              <a:cxnLst>
                <a:cxn ang="0">
                  <a:pos x="0" y="2"/>
                </a:cxn>
                <a:cxn ang="0">
                  <a:pos x="0" y="2"/>
                </a:cxn>
                <a:cxn ang="0">
                  <a:pos x="0" y="1"/>
                </a:cxn>
                <a:cxn ang="0">
                  <a:pos x="1" y="2"/>
                </a:cxn>
                <a:cxn ang="0">
                  <a:pos x="0" y="1"/>
                </a:cxn>
                <a:cxn ang="0">
                  <a:pos x="1" y="1"/>
                </a:cxn>
                <a:cxn ang="0">
                  <a:pos x="0" y="0"/>
                </a:cxn>
                <a:cxn ang="0">
                  <a:pos x="0" y="1"/>
                </a:cxn>
                <a:cxn ang="0">
                  <a:pos x="0" y="2"/>
                </a:cxn>
              </a:cxnLst>
              <a:rect l="0" t="0" r="r" b="b"/>
              <a:pathLst>
                <a:path w="1" h="2">
                  <a:moveTo>
                    <a:pt x="0" y="2"/>
                  </a:moveTo>
                  <a:cubicBezTo>
                    <a:pt x="0" y="2"/>
                    <a:pt x="0" y="2"/>
                    <a:pt x="0" y="2"/>
                  </a:cubicBezTo>
                  <a:cubicBezTo>
                    <a:pt x="0" y="1"/>
                    <a:pt x="0" y="1"/>
                    <a:pt x="0" y="1"/>
                  </a:cubicBezTo>
                  <a:cubicBezTo>
                    <a:pt x="0" y="2"/>
                    <a:pt x="0" y="2"/>
                    <a:pt x="1" y="2"/>
                  </a:cubicBezTo>
                  <a:cubicBezTo>
                    <a:pt x="0" y="1"/>
                    <a:pt x="0" y="1"/>
                    <a:pt x="0" y="1"/>
                  </a:cubicBezTo>
                  <a:cubicBezTo>
                    <a:pt x="1" y="1"/>
                    <a:pt x="1" y="1"/>
                    <a:pt x="1" y="1"/>
                  </a:cubicBezTo>
                  <a:cubicBezTo>
                    <a:pt x="0" y="1"/>
                    <a:pt x="0" y="0"/>
                    <a:pt x="0" y="0"/>
                  </a:cubicBezTo>
                  <a:cubicBezTo>
                    <a:pt x="0" y="1"/>
                    <a:pt x="0" y="1"/>
                    <a:pt x="0" y="1"/>
                  </a:cubicBezTo>
                  <a:cubicBezTo>
                    <a:pt x="0" y="1"/>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2" name="Freeform 1634"/>
            <p:cNvSpPr>
              <a:spLocks/>
            </p:cNvSpPr>
            <p:nvPr userDrawn="1"/>
          </p:nvSpPr>
          <p:spPr bwMode="auto">
            <a:xfrm>
              <a:off x="453" y="326"/>
              <a:ext cx="4" cy="4"/>
            </a:xfrm>
            <a:custGeom>
              <a:avLst/>
              <a:gdLst/>
              <a:ahLst/>
              <a:cxnLst>
                <a:cxn ang="0">
                  <a:pos x="1" y="2"/>
                </a:cxn>
                <a:cxn ang="0">
                  <a:pos x="1" y="2"/>
                </a:cxn>
                <a:cxn ang="0">
                  <a:pos x="1" y="1"/>
                </a:cxn>
                <a:cxn ang="0">
                  <a:pos x="1" y="2"/>
                </a:cxn>
                <a:cxn ang="0">
                  <a:pos x="2" y="2"/>
                </a:cxn>
                <a:cxn ang="0">
                  <a:pos x="2" y="1"/>
                </a:cxn>
                <a:cxn ang="0">
                  <a:pos x="1" y="1"/>
                </a:cxn>
                <a:cxn ang="0">
                  <a:pos x="2" y="1"/>
                </a:cxn>
                <a:cxn ang="0">
                  <a:pos x="1" y="0"/>
                </a:cxn>
                <a:cxn ang="0">
                  <a:pos x="1" y="0"/>
                </a:cxn>
                <a:cxn ang="0">
                  <a:pos x="1" y="1"/>
                </a:cxn>
                <a:cxn ang="0">
                  <a:pos x="1" y="1"/>
                </a:cxn>
                <a:cxn ang="0">
                  <a:pos x="1" y="1"/>
                </a:cxn>
                <a:cxn ang="0">
                  <a:pos x="0" y="1"/>
                </a:cxn>
                <a:cxn ang="0">
                  <a:pos x="1" y="2"/>
                </a:cxn>
                <a:cxn ang="0">
                  <a:pos x="1" y="1"/>
                </a:cxn>
                <a:cxn ang="0">
                  <a:pos x="1" y="1"/>
                </a:cxn>
                <a:cxn ang="0">
                  <a:pos x="1" y="1"/>
                </a:cxn>
                <a:cxn ang="0">
                  <a:pos x="1" y="1"/>
                </a:cxn>
                <a:cxn ang="0">
                  <a:pos x="1" y="1"/>
                </a:cxn>
                <a:cxn ang="0">
                  <a:pos x="1" y="1"/>
                </a:cxn>
                <a:cxn ang="0">
                  <a:pos x="1" y="0"/>
                </a:cxn>
                <a:cxn ang="0">
                  <a:pos x="1" y="0"/>
                </a:cxn>
                <a:cxn ang="0">
                  <a:pos x="2" y="1"/>
                </a:cxn>
                <a:cxn ang="0">
                  <a:pos x="2" y="1"/>
                </a:cxn>
                <a:cxn ang="0">
                  <a:pos x="1" y="1"/>
                </a:cxn>
                <a:cxn ang="0">
                  <a:pos x="2" y="2"/>
                </a:cxn>
                <a:cxn ang="0">
                  <a:pos x="1" y="1"/>
                </a:cxn>
                <a:cxn ang="0">
                  <a:pos x="1" y="1"/>
                </a:cxn>
                <a:cxn ang="0">
                  <a:pos x="1" y="1"/>
                </a:cxn>
                <a:cxn ang="0">
                  <a:pos x="0" y="2"/>
                </a:cxn>
                <a:cxn ang="0">
                  <a:pos x="1" y="2"/>
                </a:cxn>
              </a:cxnLst>
              <a:rect l="0" t="0" r="r" b="b"/>
              <a:pathLst>
                <a:path w="2" h="2">
                  <a:moveTo>
                    <a:pt x="1" y="2"/>
                  </a:move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1" y="2"/>
                    <a:pt x="1" y="2"/>
                    <a:pt x="1" y="2"/>
                  </a:cubicBezTo>
                  <a:cubicBezTo>
                    <a:pt x="1" y="2"/>
                    <a:pt x="1" y="2"/>
                    <a:pt x="1" y="2"/>
                  </a:cubicBezTo>
                  <a:cubicBezTo>
                    <a:pt x="2" y="2"/>
                    <a:pt x="2" y="2"/>
                    <a:pt x="2" y="2"/>
                  </a:cubicBezTo>
                  <a:cubicBezTo>
                    <a:pt x="2" y="2"/>
                    <a:pt x="2" y="2"/>
                    <a:pt x="2" y="2"/>
                  </a:cubicBezTo>
                  <a:cubicBezTo>
                    <a:pt x="2" y="1"/>
                    <a:pt x="2" y="1"/>
                    <a:pt x="2" y="1"/>
                  </a:cubicBezTo>
                  <a:cubicBezTo>
                    <a:pt x="1" y="1"/>
                    <a:pt x="1" y="1"/>
                    <a:pt x="1" y="1"/>
                  </a:cubicBezTo>
                  <a:cubicBezTo>
                    <a:pt x="1" y="1"/>
                    <a:pt x="1" y="1"/>
                    <a:pt x="1" y="1"/>
                  </a:cubicBezTo>
                  <a:cubicBezTo>
                    <a:pt x="1" y="1"/>
                    <a:pt x="1" y="1"/>
                    <a:pt x="1" y="1"/>
                  </a:cubicBezTo>
                  <a:cubicBezTo>
                    <a:pt x="2" y="1"/>
                    <a:pt x="2" y="1"/>
                    <a:pt x="2" y="1"/>
                  </a:cubicBezTo>
                  <a:cubicBezTo>
                    <a:pt x="2" y="1"/>
                    <a:pt x="2" y="1"/>
                    <a:pt x="2" y="1"/>
                  </a:cubicBezTo>
                  <a:cubicBezTo>
                    <a:pt x="2" y="1"/>
                    <a:pt x="1" y="0"/>
                    <a:pt x="1" y="0"/>
                  </a:cubicBezTo>
                  <a:cubicBezTo>
                    <a:pt x="1" y="0"/>
                    <a:pt x="1" y="0"/>
                    <a:pt x="1" y="0"/>
                  </a:cubicBezTo>
                  <a:cubicBezTo>
                    <a:pt x="1" y="0"/>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0" y="1"/>
                    <a:pt x="0" y="1"/>
                    <a:pt x="0" y="1"/>
                  </a:cubicBezTo>
                  <a:cubicBezTo>
                    <a:pt x="0" y="2"/>
                    <a:pt x="0" y="2"/>
                    <a:pt x="0" y="2"/>
                  </a:cubicBezTo>
                  <a:cubicBezTo>
                    <a:pt x="1" y="2"/>
                    <a:pt x="1" y="2"/>
                    <a:pt x="1" y="2"/>
                  </a:cubicBezTo>
                  <a:cubicBezTo>
                    <a:pt x="1" y="2"/>
                    <a:pt x="1" y="2"/>
                    <a:pt x="1" y="2"/>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ubicBezTo>
                    <a:pt x="1" y="1"/>
                    <a:pt x="1" y="1"/>
                    <a:pt x="1" y="1"/>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1" y="2"/>
                    <a:pt x="1" y="2"/>
                    <a:pt x="1" y="2"/>
                  </a:cubicBezTo>
                  <a:cubicBezTo>
                    <a:pt x="2" y="2"/>
                    <a:pt x="2" y="2"/>
                    <a:pt x="2" y="2"/>
                  </a:cubicBezTo>
                  <a:cubicBezTo>
                    <a:pt x="2" y="2"/>
                    <a:pt x="2" y="2"/>
                    <a:pt x="2" y="2"/>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2"/>
                    <a:pt x="1" y="2"/>
                    <a:pt x="1" y="2"/>
                  </a:cubicBezTo>
                  <a:cubicBezTo>
                    <a:pt x="0" y="2"/>
                    <a:pt x="0" y="2"/>
                    <a:pt x="0" y="2"/>
                  </a:cubicBezTo>
                  <a:cubicBezTo>
                    <a:pt x="1" y="2"/>
                    <a:pt x="1" y="2"/>
                    <a:pt x="1" y="2"/>
                  </a:cubicBezTo>
                  <a:cubicBezTo>
                    <a:pt x="1" y="2"/>
                    <a:pt x="1" y="2"/>
                    <a:pt x="1"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3" name="Freeform 1635"/>
            <p:cNvSpPr>
              <a:spLocks/>
            </p:cNvSpPr>
            <p:nvPr userDrawn="1"/>
          </p:nvSpPr>
          <p:spPr bwMode="auto">
            <a:xfrm>
              <a:off x="343" y="357"/>
              <a:ext cx="68" cy="72"/>
            </a:xfrm>
            <a:custGeom>
              <a:avLst/>
              <a:gdLst/>
              <a:ahLst/>
              <a:cxnLst>
                <a:cxn ang="0">
                  <a:pos x="22" y="0"/>
                </a:cxn>
                <a:cxn ang="0">
                  <a:pos x="15" y="3"/>
                </a:cxn>
                <a:cxn ang="0">
                  <a:pos x="16" y="4"/>
                </a:cxn>
                <a:cxn ang="0">
                  <a:pos x="14" y="4"/>
                </a:cxn>
                <a:cxn ang="0">
                  <a:pos x="12" y="4"/>
                </a:cxn>
                <a:cxn ang="0">
                  <a:pos x="10" y="2"/>
                </a:cxn>
                <a:cxn ang="0">
                  <a:pos x="5" y="5"/>
                </a:cxn>
                <a:cxn ang="0">
                  <a:pos x="2" y="7"/>
                </a:cxn>
                <a:cxn ang="0">
                  <a:pos x="1" y="9"/>
                </a:cxn>
                <a:cxn ang="0">
                  <a:pos x="1" y="12"/>
                </a:cxn>
                <a:cxn ang="0">
                  <a:pos x="0" y="14"/>
                </a:cxn>
                <a:cxn ang="0">
                  <a:pos x="1" y="19"/>
                </a:cxn>
                <a:cxn ang="0">
                  <a:pos x="5" y="22"/>
                </a:cxn>
                <a:cxn ang="0">
                  <a:pos x="9" y="21"/>
                </a:cxn>
                <a:cxn ang="0">
                  <a:pos x="11" y="20"/>
                </a:cxn>
                <a:cxn ang="0">
                  <a:pos x="13" y="19"/>
                </a:cxn>
                <a:cxn ang="0">
                  <a:pos x="14" y="20"/>
                </a:cxn>
                <a:cxn ang="0">
                  <a:pos x="15" y="19"/>
                </a:cxn>
                <a:cxn ang="0">
                  <a:pos x="17" y="21"/>
                </a:cxn>
                <a:cxn ang="0">
                  <a:pos x="20" y="23"/>
                </a:cxn>
                <a:cxn ang="0">
                  <a:pos x="21" y="27"/>
                </a:cxn>
                <a:cxn ang="0">
                  <a:pos x="23" y="30"/>
                </a:cxn>
                <a:cxn ang="0">
                  <a:pos x="26" y="33"/>
                </a:cxn>
                <a:cxn ang="0">
                  <a:pos x="31" y="27"/>
                </a:cxn>
                <a:cxn ang="0">
                  <a:pos x="32" y="25"/>
                </a:cxn>
                <a:cxn ang="0">
                  <a:pos x="32" y="23"/>
                </a:cxn>
                <a:cxn ang="0">
                  <a:pos x="33" y="19"/>
                </a:cxn>
                <a:cxn ang="0">
                  <a:pos x="31" y="16"/>
                </a:cxn>
                <a:cxn ang="0">
                  <a:pos x="32" y="13"/>
                </a:cxn>
                <a:cxn ang="0">
                  <a:pos x="33" y="5"/>
                </a:cxn>
                <a:cxn ang="0">
                  <a:pos x="30" y="8"/>
                </a:cxn>
                <a:cxn ang="0">
                  <a:pos x="26" y="5"/>
                </a:cxn>
                <a:cxn ang="0">
                  <a:pos x="21" y="1"/>
                </a:cxn>
                <a:cxn ang="0">
                  <a:pos x="23" y="2"/>
                </a:cxn>
                <a:cxn ang="0">
                  <a:pos x="23" y="1"/>
                </a:cxn>
                <a:cxn ang="0">
                  <a:pos x="22" y="0"/>
                </a:cxn>
              </a:cxnLst>
              <a:rect l="0" t="0" r="r" b="b"/>
              <a:pathLst>
                <a:path w="34" h="36">
                  <a:moveTo>
                    <a:pt x="22" y="0"/>
                  </a:moveTo>
                  <a:cubicBezTo>
                    <a:pt x="21" y="1"/>
                    <a:pt x="17" y="2"/>
                    <a:pt x="15" y="3"/>
                  </a:cubicBezTo>
                  <a:cubicBezTo>
                    <a:pt x="16" y="4"/>
                    <a:pt x="16" y="4"/>
                    <a:pt x="16" y="4"/>
                  </a:cubicBezTo>
                  <a:cubicBezTo>
                    <a:pt x="15" y="5"/>
                    <a:pt x="15" y="4"/>
                    <a:pt x="14" y="4"/>
                  </a:cubicBezTo>
                  <a:cubicBezTo>
                    <a:pt x="13" y="5"/>
                    <a:pt x="13" y="4"/>
                    <a:pt x="12" y="4"/>
                  </a:cubicBezTo>
                  <a:cubicBezTo>
                    <a:pt x="10" y="5"/>
                    <a:pt x="11" y="4"/>
                    <a:pt x="10" y="2"/>
                  </a:cubicBezTo>
                  <a:cubicBezTo>
                    <a:pt x="8" y="3"/>
                    <a:pt x="6" y="4"/>
                    <a:pt x="5" y="5"/>
                  </a:cubicBezTo>
                  <a:cubicBezTo>
                    <a:pt x="4" y="6"/>
                    <a:pt x="2" y="6"/>
                    <a:pt x="2" y="7"/>
                  </a:cubicBezTo>
                  <a:cubicBezTo>
                    <a:pt x="2" y="8"/>
                    <a:pt x="2" y="8"/>
                    <a:pt x="1" y="9"/>
                  </a:cubicBezTo>
                  <a:cubicBezTo>
                    <a:pt x="1" y="10"/>
                    <a:pt x="1" y="10"/>
                    <a:pt x="1" y="12"/>
                  </a:cubicBezTo>
                  <a:cubicBezTo>
                    <a:pt x="0" y="12"/>
                    <a:pt x="0" y="13"/>
                    <a:pt x="0" y="14"/>
                  </a:cubicBezTo>
                  <a:cubicBezTo>
                    <a:pt x="0" y="16"/>
                    <a:pt x="2" y="17"/>
                    <a:pt x="1" y="19"/>
                  </a:cubicBezTo>
                  <a:cubicBezTo>
                    <a:pt x="2" y="20"/>
                    <a:pt x="3" y="21"/>
                    <a:pt x="5" y="22"/>
                  </a:cubicBezTo>
                  <a:cubicBezTo>
                    <a:pt x="6" y="22"/>
                    <a:pt x="7" y="22"/>
                    <a:pt x="9" y="21"/>
                  </a:cubicBezTo>
                  <a:cubicBezTo>
                    <a:pt x="10" y="21"/>
                    <a:pt x="10" y="21"/>
                    <a:pt x="11" y="20"/>
                  </a:cubicBezTo>
                  <a:cubicBezTo>
                    <a:pt x="12" y="20"/>
                    <a:pt x="12" y="19"/>
                    <a:pt x="13" y="19"/>
                  </a:cubicBezTo>
                  <a:cubicBezTo>
                    <a:pt x="14" y="19"/>
                    <a:pt x="14" y="20"/>
                    <a:pt x="14" y="20"/>
                  </a:cubicBezTo>
                  <a:cubicBezTo>
                    <a:pt x="15" y="19"/>
                    <a:pt x="15" y="19"/>
                    <a:pt x="15" y="19"/>
                  </a:cubicBezTo>
                  <a:cubicBezTo>
                    <a:pt x="16" y="20"/>
                    <a:pt x="17" y="20"/>
                    <a:pt x="17" y="21"/>
                  </a:cubicBezTo>
                  <a:cubicBezTo>
                    <a:pt x="17" y="22"/>
                    <a:pt x="19" y="23"/>
                    <a:pt x="20" y="23"/>
                  </a:cubicBezTo>
                  <a:cubicBezTo>
                    <a:pt x="21" y="25"/>
                    <a:pt x="20" y="25"/>
                    <a:pt x="21" y="27"/>
                  </a:cubicBezTo>
                  <a:cubicBezTo>
                    <a:pt x="21" y="28"/>
                    <a:pt x="22" y="29"/>
                    <a:pt x="23" y="30"/>
                  </a:cubicBezTo>
                  <a:cubicBezTo>
                    <a:pt x="24" y="31"/>
                    <a:pt x="26" y="33"/>
                    <a:pt x="26" y="33"/>
                  </a:cubicBezTo>
                  <a:cubicBezTo>
                    <a:pt x="28" y="36"/>
                    <a:pt x="31" y="29"/>
                    <a:pt x="31" y="27"/>
                  </a:cubicBezTo>
                  <a:cubicBezTo>
                    <a:pt x="31" y="27"/>
                    <a:pt x="32" y="26"/>
                    <a:pt x="32" y="25"/>
                  </a:cubicBezTo>
                  <a:cubicBezTo>
                    <a:pt x="32" y="24"/>
                    <a:pt x="31" y="24"/>
                    <a:pt x="32" y="23"/>
                  </a:cubicBezTo>
                  <a:cubicBezTo>
                    <a:pt x="32" y="22"/>
                    <a:pt x="34" y="20"/>
                    <a:pt x="33" y="19"/>
                  </a:cubicBezTo>
                  <a:cubicBezTo>
                    <a:pt x="32" y="18"/>
                    <a:pt x="31" y="17"/>
                    <a:pt x="31" y="16"/>
                  </a:cubicBezTo>
                  <a:cubicBezTo>
                    <a:pt x="31" y="15"/>
                    <a:pt x="32" y="14"/>
                    <a:pt x="32" y="13"/>
                  </a:cubicBezTo>
                  <a:cubicBezTo>
                    <a:pt x="33" y="10"/>
                    <a:pt x="34" y="8"/>
                    <a:pt x="33" y="5"/>
                  </a:cubicBezTo>
                  <a:cubicBezTo>
                    <a:pt x="33" y="6"/>
                    <a:pt x="31" y="8"/>
                    <a:pt x="30" y="8"/>
                  </a:cubicBezTo>
                  <a:cubicBezTo>
                    <a:pt x="30" y="6"/>
                    <a:pt x="27" y="6"/>
                    <a:pt x="26" y="5"/>
                  </a:cubicBezTo>
                  <a:cubicBezTo>
                    <a:pt x="25" y="4"/>
                    <a:pt x="22" y="3"/>
                    <a:pt x="21" y="1"/>
                  </a:cubicBezTo>
                  <a:cubicBezTo>
                    <a:pt x="22" y="2"/>
                    <a:pt x="22" y="2"/>
                    <a:pt x="23" y="2"/>
                  </a:cubicBezTo>
                  <a:cubicBezTo>
                    <a:pt x="23" y="1"/>
                    <a:pt x="23" y="1"/>
                    <a:pt x="23" y="1"/>
                  </a:cubicBezTo>
                  <a:cubicBezTo>
                    <a:pt x="23" y="0"/>
                    <a:pt x="23" y="0"/>
                    <a:pt x="22"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4" name="Freeform 1636"/>
            <p:cNvSpPr>
              <a:spLocks/>
            </p:cNvSpPr>
            <p:nvPr userDrawn="1"/>
          </p:nvSpPr>
          <p:spPr bwMode="auto">
            <a:xfrm>
              <a:off x="341" y="260"/>
              <a:ext cx="108" cy="111"/>
            </a:xfrm>
            <a:custGeom>
              <a:avLst/>
              <a:gdLst/>
              <a:ahLst/>
              <a:cxnLst>
                <a:cxn ang="0">
                  <a:pos x="34" y="44"/>
                </a:cxn>
                <a:cxn ang="0">
                  <a:pos x="40" y="42"/>
                </a:cxn>
                <a:cxn ang="0">
                  <a:pos x="46" y="38"/>
                </a:cxn>
                <a:cxn ang="0">
                  <a:pos x="49" y="37"/>
                </a:cxn>
                <a:cxn ang="0">
                  <a:pos x="51" y="38"/>
                </a:cxn>
                <a:cxn ang="0">
                  <a:pos x="52" y="33"/>
                </a:cxn>
                <a:cxn ang="0">
                  <a:pos x="50" y="25"/>
                </a:cxn>
                <a:cxn ang="0">
                  <a:pos x="48" y="23"/>
                </a:cxn>
                <a:cxn ang="0">
                  <a:pos x="46" y="15"/>
                </a:cxn>
                <a:cxn ang="0">
                  <a:pos x="42" y="13"/>
                </a:cxn>
                <a:cxn ang="0">
                  <a:pos x="37" y="6"/>
                </a:cxn>
                <a:cxn ang="0">
                  <a:pos x="45" y="11"/>
                </a:cxn>
                <a:cxn ang="0">
                  <a:pos x="38" y="6"/>
                </a:cxn>
                <a:cxn ang="0">
                  <a:pos x="29" y="0"/>
                </a:cxn>
                <a:cxn ang="0">
                  <a:pos x="26" y="4"/>
                </a:cxn>
                <a:cxn ang="0">
                  <a:pos x="28" y="6"/>
                </a:cxn>
                <a:cxn ang="0">
                  <a:pos x="22" y="7"/>
                </a:cxn>
                <a:cxn ang="0">
                  <a:pos x="20" y="6"/>
                </a:cxn>
                <a:cxn ang="0">
                  <a:pos x="16" y="6"/>
                </a:cxn>
                <a:cxn ang="0">
                  <a:pos x="18" y="8"/>
                </a:cxn>
                <a:cxn ang="0">
                  <a:pos x="20" y="13"/>
                </a:cxn>
                <a:cxn ang="0">
                  <a:pos x="18" y="14"/>
                </a:cxn>
                <a:cxn ang="0">
                  <a:pos x="22" y="19"/>
                </a:cxn>
                <a:cxn ang="0">
                  <a:pos x="15" y="18"/>
                </a:cxn>
                <a:cxn ang="0">
                  <a:pos x="15" y="21"/>
                </a:cxn>
                <a:cxn ang="0">
                  <a:pos x="12" y="22"/>
                </a:cxn>
                <a:cxn ang="0">
                  <a:pos x="13" y="27"/>
                </a:cxn>
                <a:cxn ang="0">
                  <a:pos x="7" y="23"/>
                </a:cxn>
                <a:cxn ang="0">
                  <a:pos x="5" y="23"/>
                </a:cxn>
                <a:cxn ang="0">
                  <a:pos x="3" y="27"/>
                </a:cxn>
                <a:cxn ang="0">
                  <a:pos x="3" y="27"/>
                </a:cxn>
                <a:cxn ang="0">
                  <a:pos x="6" y="37"/>
                </a:cxn>
                <a:cxn ang="0">
                  <a:pos x="6" y="29"/>
                </a:cxn>
                <a:cxn ang="0">
                  <a:pos x="10" y="33"/>
                </a:cxn>
                <a:cxn ang="0">
                  <a:pos x="7" y="38"/>
                </a:cxn>
                <a:cxn ang="0">
                  <a:pos x="4" y="41"/>
                </a:cxn>
                <a:cxn ang="0">
                  <a:pos x="1" y="46"/>
                </a:cxn>
                <a:cxn ang="0">
                  <a:pos x="1" y="50"/>
                </a:cxn>
                <a:cxn ang="0">
                  <a:pos x="5" y="50"/>
                </a:cxn>
                <a:cxn ang="0">
                  <a:pos x="13" y="48"/>
                </a:cxn>
                <a:cxn ang="0">
                  <a:pos x="10" y="45"/>
                </a:cxn>
                <a:cxn ang="0">
                  <a:pos x="17" y="47"/>
                </a:cxn>
                <a:cxn ang="0">
                  <a:pos x="17" y="44"/>
                </a:cxn>
                <a:cxn ang="0">
                  <a:pos x="18" y="45"/>
                </a:cxn>
                <a:cxn ang="0">
                  <a:pos x="22" y="44"/>
                </a:cxn>
                <a:cxn ang="0">
                  <a:pos x="29" y="52"/>
                </a:cxn>
                <a:cxn ang="0">
                  <a:pos x="34" y="45"/>
                </a:cxn>
                <a:cxn ang="0">
                  <a:pos x="29" y="45"/>
                </a:cxn>
              </a:cxnLst>
              <a:rect l="0" t="0" r="r" b="b"/>
              <a:pathLst>
                <a:path w="54" h="55">
                  <a:moveTo>
                    <a:pt x="29" y="44"/>
                  </a:moveTo>
                  <a:cubicBezTo>
                    <a:pt x="30" y="44"/>
                    <a:pt x="31" y="45"/>
                    <a:pt x="32" y="45"/>
                  </a:cubicBezTo>
                  <a:cubicBezTo>
                    <a:pt x="32" y="45"/>
                    <a:pt x="33" y="45"/>
                    <a:pt x="33" y="45"/>
                  </a:cubicBezTo>
                  <a:cubicBezTo>
                    <a:pt x="34" y="44"/>
                    <a:pt x="34" y="45"/>
                    <a:pt x="34" y="44"/>
                  </a:cubicBezTo>
                  <a:cubicBezTo>
                    <a:pt x="35" y="44"/>
                    <a:pt x="36" y="43"/>
                    <a:pt x="38" y="42"/>
                  </a:cubicBezTo>
                  <a:cubicBezTo>
                    <a:pt x="38" y="42"/>
                    <a:pt x="39" y="43"/>
                    <a:pt x="40" y="42"/>
                  </a:cubicBezTo>
                  <a:cubicBezTo>
                    <a:pt x="39" y="43"/>
                    <a:pt x="39" y="43"/>
                    <a:pt x="39" y="43"/>
                  </a:cubicBezTo>
                  <a:cubicBezTo>
                    <a:pt x="40" y="43"/>
                    <a:pt x="41" y="43"/>
                    <a:pt x="40" y="42"/>
                  </a:cubicBezTo>
                  <a:cubicBezTo>
                    <a:pt x="41" y="43"/>
                    <a:pt x="42" y="44"/>
                    <a:pt x="43" y="45"/>
                  </a:cubicBezTo>
                  <a:cubicBezTo>
                    <a:pt x="44" y="46"/>
                    <a:pt x="45" y="48"/>
                    <a:pt x="45" y="46"/>
                  </a:cubicBezTo>
                  <a:cubicBezTo>
                    <a:pt x="46" y="44"/>
                    <a:pt x="44" y="43"/>
                    <a:pt x="45" y="42"/>
                  </a:cubicBezTo>
                  <a:cubicBezTo>
                    <a:pt x="46" y="41"/>
                    <a:pt x="46" y="39"/>
                    <a:pt x="46" y="38"/>
                  </a:cubicBezTo>
                  <a:cubicBezTo>
                    <a:pt x="46" y="38"/>
                    <a:pt x="46" y="38"/>
                    <a:pt x="46" y="38"/>
                  </a:cubicBezTo>
                  <a:cubicBezTo>
                    <a:pt x="46" y="37"/>
                    <a:pt x="46" y="37"/>
                    <a:pt x="46" y="37"/>
                  </a:cubicBezTo>
                  <a:cubicBezTo>
                    <a:pt x="47" y="37"/>
                    <a:pt x="48" y="37"/>
                    <a:pt x="49" y="39"/>
                  </a:cubicBezTo>
                  <a:cubicBezTo>
                    <a:pt x="49" y="38"/>
                    <a:pt x="49" y="38"/>
                    <a:pt x="49" y="37"/>
                  </a:cubicBezTo>
                  <a:cubicBezTo>
                    <a:pt x="51" y="38"/>
                    <a:pt x="51" y="39"/>
                    <a:pt x="51" y="41"/>
                  </a:cubicBezTo>
                  <a:cubicBezTo>
                    <a:pt x="52" y="41"/>
                    <a:pt x="54" y="43"/>
                    <a:pt x="53" y="41"/>
                  </a:cubicBezTo>
                  <a:cubicBezTo>
                    <a:pt x="53" y="40"/>
                    <a:pt x="52" y="41"/>
                    <a:pt x="52" y="40"/>
                  </a:cubicBezTo>
                  <a:cubicBezTo>
                    <a:pt x="51" y="40"/>
                    <a:pt x="51" y="39"/>
                    <a:pt x="51" y="38"/>
                  </a:cubicBezTo>
                  <a:cubicBezTo>
                    <a:pt x="52" y="38"/>
                    <a:pt x="53" y="38"/>
                    <a:pt x="53" y="39"/>
                  </a:cubicBezTo>
                  <a:cubicBezTo>
                    <a:pt x="53" y="37"/>
                    <a:pt x="54" y="36"/>
                    <a:pt x="52" y="35"/>
                  </a:cubicBezTo>
                  <a:cubicBezTo>
                    <a:pt x="52" y="34"/>
                    <a:pt x="50" y="34"/>
                    <a:pt x="52" y="32"/>
                  </a:cubicBezTo>
                  <a:cubicBezTo>
                    <a:pt x="52" y="33"/>
                    <a:pt x="52" y="33"/>
                    <a:pt x="52" y="33"/>
                  </a:cubicBezTo>
                  <a:cubicBezTo>
                    <a:pt x="52" y="31"/>
                    <a:pt x="52" y="31"/>
                    <a:pt x="53" y="30"/>
                  </a:cubicBezTo>
                  <a:cubicBezTo>
                    <a:pt x="53" y="29"/>
                    <a:pt x="52" y="27"/>
                    <a:pt x="52" y="26"/>
                  </a:cubicBezTo>
                  <a:cubicBezTo>
                    <a:pt x="51" y="26"/>
                    <a:pt x="51" y="26"/>
                    <a:pt x="51" y="26"/>
                  </a:cubicBezTo>
                  <a:cubicBezTo>
                    <a:pt x="51" y="25"/>
                    <a:pt x="50" y="25"/>
                    <a:pt x="50" y="25"/>
                  </a:cubicBezTo>
                  <a:cubicBezTo>
                    <a:pt x="49" y="24"/>
                    <a:pt x="49" y="24"/>
                    <a:pt x="49" y="23"/>
                  </a:cubicBezTo>
                  <a:cubicBezTo>
                    <a:pt x="49" y="23"/>
                    <a:pt x="49" y="23"/>
                    <a:pt x="49" y="24"/>
                  </a:cubicBezTo>
                  <a:cubicBezTo>
                    <a:pt x="47" y="24"/>
                    <a:pt x="48" y="23"/>
                    <a:pt x="47" y="22"/>
                  </a:cubicBezTo>
                  <a:cubicBezTo>
                    <a:pt x="47" y="22"/>
                    <a:pt x="48" y="22"/>
                    <a:pt x="48" y="23"/>
                  </a:cubicBezTo>
                  <a:cubicBezTo>
                    <a:pt x="48" y="20"/>
                    <a:pt x="50" y="22"/>
                    <a:pt x="51" y="23"/>
                  </a:cubicBezTo>
                  <a:cubicBezTo>
                    <a:pt x="51" y="22"/>
                    <a:pt x="50" y="22"/>
                    <a:pt x="49" y="21"/>
                  </a:cubicBezTo>
                  <a:cubicBezTo>
                    <a:pt x="48" y="21"/>
                    <a:pt x="48" y="19"/>
                    <a:pt x="48" y="18"/>
                  </a:cubicBezTo>
                  <a:cubicBezTo>
                    <a:pt x="49" y="18"/>
                    <a:pt x="46" y="15"/>
                    <a:pt x="46" y="15"/>
                  </a:cubicBezTo>
                  <a:cubicBezTo>
                    <a:pt x="45" y="14"/>
                    <a:pt x="42" y="12"/>
                    <a:pt x="43" y="13"/>
                  </a:cubicBezTo>
                  <a:cubicBezTo>
                    <a:pt x="42" y="13"/>
                    <a:pt x="42" y="13"/>
                    <a:pt x="42" y="13"/>
                  </a:cubicBezTo>
                  <a:cubicBezTo>
                    <a:pt x="42" y="13"/>
                    <a:pt x="42" y="13"/>
                    <a:pt x="42" y="13"/>
                  </a:cubicBezTo>
                  <a:cubicBezTo>
                    <a:pt x="42" y="13"/>
                    <a:pt x="42" y="13"/>
                    <a:pt x="42" y="13"/>
                  </a:cubicBezTo>
                  <a:cubicBezTo>
                    <a:pt x="42" y="13"/>
                    <a:pt x="39" y="11"/>
                    <a:pt x="39" y="10"/>
                  </a:cubicBezTo>
                  <a:cubicBezTo>
                    <a:pt x="39" y="10"/>
                    <a:pt x="39" y="9"/>
                    <a:pt x="39" y="8"/>
                  </a:cubicBezTo>
                  <a:cubicBezTo>
                    <a:pt x="40" y="9"/>
                    <a:pt x="40" y="9"/>
                    <a:pt x="40" y="9"/>
                  </a:cubicBezTo>
                  <a:cubicBezTo>
                    <a:pt x="40" y="8"/>
                    <a:pt x="38" y="7"/>
                    <a:pt x="37" y="6"/>
                  </a:cubicBezTo>
                  <a:cubicBezTo>
                    <a:pt x="38" y="7"/>
                    <a:pt x="38" y="7"/>
                    <a:pt x="38" y="7"/>
                  </a:cubicBezTo>
                  <a:cubicBezTo>
                    <a:pt x="38" y="6"/>
                    <a:pt x="37" y="6"/>
                    <a:pt x="37" y="5"/>
                  </a:cubicBezTo>
                  <a:cubicBezTo>
                    <a:pt x="38" y="6"/>
                    <a:pt x="40" y="7"/>
                    <a:pt x="41" y="8"/>
                  </a:cubicBezTo>
                  <a:cubicBezTo>
                    <a:pt x="42" y="9"/>
                    <a:pt x="44" y="10"/>
                    <a:pt x="45" y="11"/>
                  </a:cubicBezTo>
                  <a:cubicBezTo>
                    <a:pt x="44" y="10"/>
                    <a:pt x="42" y="8"/>
                    <a:pt x="41" y="8"/>
                  </a:cubicBezTo>
                  <a:cubicBezTo>
                    <a:pt x="40" y="7"/>
                    <a:pt x="39" y="7"/>
                    <a:pt x="38" y="6"/>
                  </a:cubicBezTo>
                  <a:cubicBezTo>
                    <a:pt x="39" y="6"/>
                    <a:pt x="39" y="6"/>
                    <a:pt x="39" y="6"/>
                  </a:cubicBezTo>
                  <a:cubicBezTo>
                    <a:pt x="38" y="6"/>
                    <a:pt x="38" y="6"/>
                    <a:pt x="38" y="6"/>
                  </a:cubicBezTo>
                  <a:cubicBezTo>
                    <a:pt x="39" y="6"/>
                    <a:pt x="39" y="6"/>
                    <a:pt x="39" y="6"/>
                  </a:cubicBezTo>
                  <a:cubicBezTo>
                    <a:pt x="38" y="5"/>
                    <a:pt x="37" y="4"/>
                    <a:pt x="36" y="3"/>
                  </a:cubicBezTo>
                  <a:cubicBezTo>
                    <a:pt x="35" y="3"/>
                    <a:pt x="35" y="3"/>
                    <a:pt x="34" y="2"/>
                  </a:cubicBezTo>
                  <a:cubicBezTo>
                    <a:pt x="33" y="2"/>
                    <a:pt x="30" y="0"/>
                    <a:pt x="29" y="0"/>
                  </a:cubicBezTo>
                  <a:cubicBezTo>
                    <a:pt x="28" y="1"/>
                    <a:pt x="30" y="2"/>
                    <a:pt x="31" y="2"/>
                  </a:cubicBezTo>
                  <a:cubicBezTo>
                    <a:pt x="30" y="2"/>
                    <a:pt x="30" y="2"/>
                    <a:pt x="29" y="2"/>
                  </a:cubicBezTo>
                  <a:cubicBezTo>
                    <a:pt x="32" y="3"/>
                    <a:pt x="28" y="2"/>
                    <a:pt x="29" y="3"/>
                  </a:cubicBezTo>
                  <a:cubicBezTo>
                    <a:pt x="28" y="3"/>
                    <a:pt x="27" y="3"/>
                    <a:pt x="26" y="4"/>
                  </a:cubicBezTo>
                  <a:cubicBezTo>
                    <a:pt x="26" y="4"/>
                    <a:pt x="27" y="4"/>
                    <a:pt x="28" y="5"/>
                  </a:cubicBezTo>
                  <a:cubicBezTo>
                    <a:pt x="27" y="5"/>
                    <a:pt x="27" y="5"/>
                    <a:pt x="27" y="5"/>
                  </a:cubicBezTo>
                  <a:cubicBezTo>
                    <a:pt x="27" y="5"/>
                    <a:pt x="27" y="5"/>
                    <a:pt x="27" y="5"/>
                  </a:cubicBezTo>
                  <a:cubicBezTo>
                    <a:pt x="27" y="6"/>
                    <a:pt x="27" y="6"/>
                    <a:pt x="28" y="6"/>
                  </a:cubicBezTo>
                  <a:cubicBezTo>
                    <a:pt x="26" y="6"/>
                    <a:pt x="25" y="4"/>
                    <a:pt x="24" y="6"/>
                  </a:cubicBezTo>
                  <a:cubicBezTo>
                    <a:pt x="25" y="6"/>
                    <a:pt x="25" y="6"/>
                    <a:pt x="25" y="6"/>
                  </a:cubicBezTo>
                  <a:cubicBezTo>
                    <a:pt x="24" y="7"/>
                    <a:pt x="23" y="6"/>
                    <a:pt x="23" y="7"/>
                  </a:cubicBezTo>
                  <a:cubicBezTo>
                    <a:pt x="23" y="7"/>
                    <a:pt x="22" y="7"/>
                    <a:pt x="22" y="7"/>
                  </a:cubicBezTo>
                  <a:cubicBezTo>
                    <a:pt x="22" y="7"/>
                    <a:pt x="22" y="7"/>
                    <a:pt x="23" y="7"/>
                  </a:cubicBezTo>
                  <a:cubicBezTo>
                    <a:pt x="22" y="7"/>
                    <a:pt x="22" y="7"/>
                    <a:pt x="22" y="7"/>
                  </a:cubicBezTo>
                  <a:cubicBezTo>
                    <a:pt x="23" y="8"/>
                    <a:pt x="22" y="8"/>
                    <a:pt x="22" y="9"/>
                  </a:cubicBezTo>
                  <a:cubicBezTo>
                    <a:pt x="22" y="8"/>
                    <a:pt x="21" y="6"/>
                    <a:pt x="20" y="6"/>
                  </a:cubicBezTo>
                  <a:cubicBezTo>
                    <a:pt x="19" y="5"/>
                    <a:pt x="18" y="5"/>
                    <a:pt x="19" y="6"/>
                  </a:cubicBezTo>
                  <a:cubicBezTo>
                    <a:pt x="18" y="6"/>
                    <a:pt x="18" y="6"/>
                    <a:pt x="18" y="6"/>
                  </a:cubicBezTo>
                  <a:cubicBezTo>
                    <a:pt x="17" y="6"/>
                    <a:pt x="18" y="6"/>
                    <a:pt x="17" y="6"/>
                  </a:cubicBezTo>
                  <a:cubicBezTo>
                    <a:pt x="17" y="6"/>
                    <a:pt x="17" y="6"/>
                    <a:pt x="16" y="6"/>
                  </a:cubicBezTo>
                  <a:cubicBezTo>
                    <a:pt x="17" y="6"/>
                    <a:pt x="17" y="7"/>
                    <a:pt x="18" y="7"/>
                  </a:cubicBezTo>
                  <a:cubicBezTo>
                    <a:pt x="17" y="7"/>
                    <a:pt x="17" y="7"/>
                    <a:pt x="17" y="7"/>
                  </a:cubicBezTo>
                  <a:cubicBezTo>
                    <a:pt x="18" y="8"/>
                    <a:pt x="18" y="8"/>
                    <a:pt x="18" y="8"/>
                  </a:cubicBezTo>
                  <a:cubicBezTo>
                    <a:pt x="18" y="8"/>
                    <a:pt x="18" y="8"/>
                    <a:pt x="18" y="8"/>
                  </a:cubicBezTo>
                  <a:cubicBezTo>
                    <a:pt x="17" y="8"/>
                    <a:pt x="17" y="8"/>
                    <a:pt x="17" y="8"/>
                  </a:cubicBezTo>
                  <a:cubicBezTo>
                    <a:pt x="17" y="9"/>
                    <a:pt x="17" y="10"/>
                    <a:pt x="18" y="11"/>
                  </a:cubicBezTo>
                  <a:cubicBezTo>
                    <a:pt x="18" y="11"/>
                    <a:pt x="18" y="12"/>
                    <a:pt x="17" y="12"/>
                  </a:cubicBezTo>
                  <a:cubicBezTo>
                    <a:pt x="18" y="13"/>
                    <a:pt x="19" y="13"/>
                    <a:pt x="20" y="13"/>
                  </a:cubicBezTo>
                  <a:cubicBezTo>
                    <a:pt x="19" y="13"/>
                    <a:pt x="19" y="13"/>
                    <a:pt x="19" y="13"/>
                  </a:cubicBezTo>
                  <a:cubicBezTo>
                    <a:pt x="19" y="13"/>
                    <a:pt x="18" y="13"/>
                    <a:pt x="18" y="13"/>
                  </a:cubicBezTo>
                  <a:cubicBezTo>
                    <a:pt x="18" y="14"/>
                    <a:pt x="18" y="14"/>
                    <a:pt x="18" y="14"/>
                  </a:cubicBezTo>
                  <a:cubicBezTo>
                    <a:pt x="18" y="14"/>
                    <a:pt x="18" y="14"/>
                    <a:pt x="18" y="14"/>
                  </a:cubicBezTo>
                  <a:cubicBezTo>
                    <a:pt x="18" y="14"/>
                    <a:pt x="18" y="14"/>
                    <a:pt x="19" y="14"/>
                  </a:cubicBezTo>
                  <a:cubicBezTo>
                    <a:pt x="18" y="15"/>
                    <a:pt x="18" y="14"/>
                    <a:pt x="17" y="14"/>
                  </a:cubicBezTo>
                  <a:cubicBezTo>
                    <a:pt x="18" y="14"/>
                    <a:pt x="19" y="17"/>
                    <a:pt x="20" y="16"/>
                  </a:cubicBezTo>
                  <a:cubicBezTo>
                    <a:pt x="21" y="17"/>
                    <a:pt x="22" y="18"/>
                    <a:pt x="22" y="19"/>
                  </a:cubicBezTo>
                  <a:cubicBezTo>
                    <a:pt x="21" y="19"/>
                    <a:pt x="21" y="19"/>
                    <a:pt x="21" y="19"/>
                  </a:cubicBezTo>
                  <a:cubicBezTo>
                    <a:pt x="21" y="17"/>
                    <a:pt x="17" y="14"/>
                    <a:pt x="15" y="14"/>
                  </a:cubicBezTo>
                  <a:cubicBezTo>
                    <a:pt x="15" y="16"/>
                    <a:pt x="18" y="17"/>
                    <a:pt x="19" y="18"/>
                  </a:cubicBezTo>
                  <a:cubicBezTo>
                    <a:pt x="18" y="18"/>
                    <a:pt x="16" y="18"/>
                    <a:pt x="15" y="18"/>
                  </a:cubicBezTo>
                  <a:cubicBezTo>
                    <a:pt x="16" y="19"/>
                    <a:pt x="17" y="19"/>
                    <a:pt x="17" y="20"/>
                  </a:cubicBezTo>
                  <a:cubicBezTo>
                    <a:pt x="17" y="20"/>
                    <a:pt x="17" y="20"/>
                    <a:pt x="17" y="20"/>
                  </a:cubicBezTo>
                  <a:cubicBezTo>
                    <a:pt x="16" y="19"/>
                    <a:pt x="16" y="19"/>
                    <a:pt x="16" y="19"/>
                  </a:cubicBezTo>
                  <a:cubicBezTo>
                    <a:pt x="16" y="20"/>
                    <a:pt x="16" y="20"/>
                    <a:pt x="15" y="21"/>
                  </a:cubicBezTo>
                  <a:cubicBezTo>
                    <a:pt x="15" y="20"/>
                    <a:pt x="15" y="20"/>
                    <a:pt x="15" y="20"/>
                  </a:cubicBezTo>
                  <a:cubicBezTo>
                    <a:pt x="14" y="21"/>
                    <a:pt x="14" y="23"/>
                    <a:pt x="13" y="23"/>
                  </a:cubicBezTo>
                  <a:cubicBezTo>
                    <a:pt x="13" y="22"/>
                    <a:pt x="13" y="22"/>
                    <a:pt x="13" y="22"/>
                  </a:cubicBezTo>
                  <a:cubicBezTo>
                    <a:pt x="13" y="22"/>
                    <a:pt x="12" y="22"/>
                    <a:pt x="12" y="22"/>
                  </a:cubicBezTo>
                  <a:cubicBezTo>
                    <a:pt x="12" y="23"/>
                    <a:pt x="13" y="23"/>
                    <a:pt x="13" y="24"/>
                  </a:cubicBezTo>
                  <a:cubicBezTo>
                    <a:pt x="12" y="24"/>
                    <a:pt x="12" y="26"/>
                    <a:pt x="13" y="26"/>
                  </a:cubicBezTo>
                  <a:cubicBezTo>
                    <a:pt x="13" y="26"/>
                    <a:pt x="12" y="26"/>
                    <a:pt x="12" y="26"/>
                  </a:cubicBezTo>
                  <a:cubicBezTo>
                    <a:pt x="12" y="26"/>
                    <a:pt x="12" y="27"/>
                    <a:pt x="13" y="27"/>
                  </a:cubicBezTo>
                  <a:cubicBezTo>
                    <a:pt x="11" y="28"/>
                    <a:pt x="10" y="26"/>
                    <a:pt x="9" y="25"/>
                  </a:cubicBezTo>
                  <a:cubicBezTo>
                    <a:pt x="10" y="26"/>
                    <a:pt x="13" y="25"/>
                    <a:pt x="12" y="24"/>
                  </a:cubicBezTo>
                  <a:cubicBezTo>
                    <a:pt x="10" y="23"/>
                    <a:pt x="7" y="23"/>
                    <a:pt x="6" y="23"/>
                  </a:cubicBezTo>
                  <a:cubicBezTo>
                    <a:pt x="7" y="23"/>
                    <a:pt x="6" y="23"/>
                    <a:pt x="7" y="23"/>
                  </a:cubicBezTo>
                  <a:cubicBezTo>
                    <a:pt x="6" y="23"/>
                    <a:pt x="5" y="23"/>
                    <a:pt x="5" y="23"/>
                  </a:cubicBezTo>
                  <a:cubicBezTo>
                    <a:pt x="5" y="23"/>
                    <a:pt x="5" y="23"/>
                    <a:pt x="5" y="23"/>
                  </a:cubicBezTo>
                  <a:cubicBezTo>
                    <a:pt x="5" y="24"/>
                    <a:pt x="5" y="24"/>
                    <a:pt x="5" y="24"/>
                  </a:cubicBezTo>
                  <a:cubicBezTo>
                    <a:pt x="5" y="23"/>
                    <a:pt x="5" y="23"/>
                    <a:pt x="5" y="23"/>
                  </a:cubicBezTo>
                  <a:cubicBezTo>
                    <a:pt x="4" y="24"/>
                    <a:pt x="2" y="26"/>
                    <a:pt x="3" y="26"/>
                  </a:cubicBezTo>
                  <a:cubicBezTo>
                    <a:pt x="3" y="27"/>
                    <a:pt x="3" y="27"/>
                    <a:pt x="3" y="27"/>
                  </a:cubicBezTo>
                  <a:cubicBezTo>
                    <a:pt x="3" y="26"/>
                    <a:pt x="3" y="26"/>
                    <a:pt x="3" y="26"/>
                  </a:cubicBezTo>
                  <a:cubicBezTo>
                    <a:pt x="3" y="27"/>
                    <a:pt x="3" y="27"/>
                    <a:pt x="3" y="27"/>
                  </a:cubicBezTo>
                  <a:cubicBezTo>
                    <a:pt x="2" y="26"/>
                    <a:pt x="2" y="26"/>
                    <a:pt x="2" y="26"/>
                  </a:cubicBezTo>
                  <a:cubicBezTo>
                    <a:pt x="2" y="27"/>
                    <a:pt x="2" y="27"/>
                    <a:pt x="2" y="27"/>
                  </a:cubicBezTo>
                  <a:cubicBezTo>
                    <a:pt x="2" y="28"/>
                    <a:pt x="2" y="28"/>
                    <a:pt x="2" y="28"/>
                  </a:cubicBezTo>
                  <a:cubicBezTo>
                    <a:pt x="2" y="28"/>
                    <a:pt x="2" y="28"/>
                    <a:pt x="3" y="27"/>
                  </a:cubicBezTo>
                  <a:cubicBezTo>
                    <a:pt x="2" y="29"/>
                    <a:pt x="3" y="31"/>
                    <a:pt x="2" y="33"/>
                  </a:cubicBezTo>
                  <a:cubicBezTo>
                    <a:pt x="2" y="34"/>
                    <a:pt x="1" y="36"/>
                    <a:pt x="3" y="36"/>
                  </a:cubicBezTo>
                  <a:cubicBezTo>
                    <a:pt x="2" y="38"/>
                    <a:pt x="4" y="36"/>
                    <a:pt x="4" y="35"/>
                  </a:cubicBezTo>
                  <a:cubicBezTo>
                    <a:pt x="5" y="36"/>
                    <a:pt x="6" y="37"/>
                    <a:pt x="6" y="37"/>
                  </a:cubicBezTo>
                  <a:cubicBezTo>
                    <a:pt x="7" y="38"/>
                    <a:pt x="8" y="36"/>
                    <a:pt x="7" y="35"/>
                  </a:cubicBezTo>
                  <a:cubicBezTo>
                    <a:pt x="7" y="35"/>
                    <a:pt x="8" y="34"/>
                    <a:pt x="7" y="34"/>
                  </a:cubicBezTo>
                  <a:cubicBezTo>
                    <a:pt x="7" y="33"/>
                    <a:pt x="6" y="33"/>
                    <a:pt x="6" y="33"/>
                  </a:cubicBezTo>
                  <a:cubicBezTo>
                    <a:pt x="6" y="32"/>
                    <a:pt x="7" y="29"/>
                    <a:pt x="6" y="29"/>
                  </a:cubicBezTo>
                  <a:cubicBezTo>
                    <a:pt x="5" y="29"/>
                    <a:pt x="7" y="28"/>
                    <a:pt x="7" y="28"/>
                  </a:cubicBezTo>
                  <a:cubicBezTo>
                    <a:pt x="8" y="27"/>
                    <a:pt x="7" y="31"/>
                    <a:pt x="7" y="31"/>
                  </a:cubicBezTo>
                  <a:cubicBezTo>
                    <a:pt x="8" y="34"/>
                    <a:pt x="10" y="31"/>
                    <a:pt x="12" y="31"/>
                  </a:cubicBezTo>
                  <a:cubicBezTo>
                    <a:pt x="12" y="32"/>
                    <a:pt x="9" y="33"/>
                    <a:pt x="10" y="33"/>
                  </a:cubicBezTo>
                  <a:cubicBezTo>
                    <a:pt x="10" y="34"/>
                    <a:pt x="11" y="35"/>
                    <a:pt x="10" y="35"/>
                  </a:cubicBezTo>
                  <a:cubicBezTo>
                    <a:pt x="9" y="34"/>
                    <a:pt x="10" y="37"/>
                    <a:pt x="10" y="37"/>
                  </a:cubicBezTo>
                  <a:cubicBezTo>
                    <a:pt x="10" y="37"/>
                    <a:pt x="8" y="39"/>
                    <a:pt x="7" y="39"/>
                  </a:cubicBezTo>
                  <a:cubicBezTo>
                    <a:pt x="7" y="38"/>
                    <a:pt x="7" y="38"/>
                    <a:pt x="7" y="38"/>
                  </a:cubicBezTo>
                  <a:cubicBezTo>
                    <a:pt x="7" y="39"/>
                    <a:pt x="6" y="39"/>
                    <a:pt x="6" y="39"/>
                  </a:cubicBezTo>
                  <a:cubicBezTo>
                    <a:pt x="5" y="39"/>
                    <a:pt x="6" y="38"/>
                    <a:pt x="5" y="37"/>
                  </a:cubicBezTo>
                  <a:cubicBezTo>
                    <a:pt x="3" y="38"/>
                    <a:pt x="5" y="39"/>
                    <a:pt x="5" y="40"/>
                  </a:cubicBezTo>
                  <a:cubicBezTo>
                    <a:pt x="4" y="40"/>
                    <a:pt x="4" y="41"/>
                    <a:pt x="4" y="41"/>
                  </a:cubicBezTo>
                  <a:cubicBezTo>
                    <a:pt x="4" y="41"/>
                    <a:pt x="4" y="41"/>
                    <a:pt x="4" y="41"/>
                  </a:cubicBezTo>
                  <a:cubicBezTo>
                    <a:pt x="4" y="42"/>
                    <a:pt x="3" y="45"/>
                    <a:pt x="2" y="45"/>
                  </a:cubicBezTo>
                  <a:cubicBezTo>
                    <a:pt x="2" y="45"/>
                    <a:pt x="2" y="45"/>
                    <a:pt x="2" y="45"/>
                  </a:cubicBezTo>
                  <a:cubicBezTo>
                    <a:pt x="2" y="45"/>
                    <a:pt x="1" y="46"/>
                    <a:pt x="1" y="46"/>
                  </a:cubicBezTo>
                  <a:cubicBezTo>
                    <a:pt x="1" y="46"/>
                    <a:pt x="2" y="46"/>
                    <a:pt x="2" y="46"/>
                  </a:cubicBezTo>
                  <a:cubicBezTo>
                    <a:pt x="3" y="46"/>
                    <a:pt x="3" y="47"/>
                    <a:pt x="3" y="47"/>
                  </a:cubicBezTo>
                  <a:cubicBezTo>
                    <a:pt x="4" y="49"/>
                    <a:pt x="4" y="48"/>
                    <a:pt x="3" y="49"/>
                  </a:cubicBezTo>
                  <a:cubicBezTo>
                    <a:pt x="1" y="50"/>
                    <a:pt x="1" y="49"/>
                    <a:pt x="1" y="50"/>
                  </a:cubicBezTo>
                  <a:cubicBezTo>
                    <a:pt x="0" y="51"/>
                    <a:pt x="1" y="53"/>
                    <a:pt x="2" y="54"/>
                  </a:cubicBezTo>
                  <a:cubicBezTo>
                    <a:pt x="3" y="53"/>
                    <a:pt x="3" y="54"/>
                    <a:pt x="4" y="53"/>
                  </a:cubicBezTo>
                  <a:cubicBezTo>
                    <a:pt x="5" y="52"/>
                    <a:pt x="5" y="52"/>
                    <a:pt x="6" y="51"/>
                  </a:cubicBezTo>
                  <a:cubicBezTo>
                    <a:pt x="5" y="51"/>
                    <a:pt x="5" y="51"/>
                    <a:pt x="5" y="50"/>
                  </a:cubicBezTo>
                  <a:cubicBezTo>
                    <a:pt x="6" y="48"/>
                    <a:pt x="6" y="48"/>
                    <a:pt x="6" y="48"/>
                  </a:cubicBezTo>
                  <a:cubicBezTo>
                    <a:pt x="8" y="46"/>
                    <a:pt x="8" y="46"/>
                    <a:pt x="8" y="46"/>
                  </a:cubicBezTo>
                  <a:cubicBezTo>
                    <a:pt x="9" y="46"/>
                    <a:pt x="10" y="47"/>
                    <a:pt x="11" y="47"/>
                  </a:cubicBezTo>
                  <a:cubicBezTo>
                    <a:pt x="12" y="47"/>
                    <a:pt x="13" y="47"/>
                    <a:pt x="13" y="48"/>
                  </a:cubicBezTo>
                  <a:cubicBezTo>
                    <a:pt x="13" y="48"/>
                    <a:pt x="13" y="47"/>
                    <a:pt x="13" y="47"/>
                  </a:cubicBezTo>
                  <a:cubicBezTo>
                    <a:pt x="13" y="47"/>
                    <a:pt x="13" y="47"/>
                    <a:pt x="14" y="47"/>
                  </a:cubicBezTo>
                  <a:cubicBezTo>
                    <a:pt x="13" y="47"/>
                    <a:pt x="8" y="45"/>
                    <a:pt x="10" y="44"/>
                  </a:cubicBezTo>
                  <a:cubicBezTo>
                    <a:pt x="10" y="45"/>
                    <a:pt x="10" y="45"/>
                    <a:pt x="10" y="45"/>
                  </a:cubicBezTo>
                  <a:cubicBezTo>
                    <a:pt x="10" y="44"/>
                    <a:pt x="10" y="44"/>
                    <a:pt x="10" y="44"/>
                  </a:cubicBezTo>
                  <a:cubicBezTo>
                    <a:pt x="11" y="45"/>
                    <a:pt x="12" y="45"/>
                    <a:pt x="14" y="45"/>
                  </a:cubicBezTo>
                  <a:cubicBezTo>
                    <a:pt x="14" y="46"/>
                    <a:pt x="14" y="47"/>
                    <a:pt x="15" y="47"/>
                  </a:cubicBezTo>
                  <a:cubicBezTo>
                    <a:pt x="16" y="47"/>
                    <a:pt x="16" y="47"/>
                    <a:pt x="17" y="47"/>
                  </a:cubicBezTo>
                  <a:cubicBezTo>
                    <a:pt x="17" y="46"/>
                    <a:pt x="17" y="46"/>
                    <a:pt x="17" y="46"/>
                  </a:cubicBezTo>
                  <a:cubicBezTo>
                    <a:pt x="17" y="46"/>
                    <a:pt x="17" y="46"/>
                    <a:pt x="17" y="46"/>
                  </a:cubicBezTo>
                  <a:cubicBezTo>
                    <a:pt x="16" y="46"/>
                    <a:pt x="16" y="46"/>
                    <a:pt x="15" y="45"/>
                  </a:cubicBezTo>
                  <a:cubicBezTo>
                    <a:pt x="16" y="45"/>
                    <a:pt x="16" y="45"/>
                    <a:pt x="17" y="44"/>
                  </a:cubicBezTo>
                  <a:cubicBezTo>
                    <a:pt x="17" y="45"/>
                    <a:pt x="17" y="45"/>
                    <a:pt x="17" y="45"/>
                  </a:cubicBezTo>
                  <a:cubicBezTo>
                    <a:pt x="17" y="44"/>
                    <a:pt x="17" y="44"/>
                    <a:pt x="18" y="44"/>
                  </a:cubicBezTo>
                  <a:cubicBezTo>
                    <a:pt x="18" y="44"/>
                    <a:pt x="17" y="44"/>
                    <a:pt x="17" y="45"/>
                  </a:cubicBezTo>
                  <a:cubicBezTo>
                    <a:pt x="18" y="45"/>
                    <a:pt x="18" y="45"/>
                    <a:pt x="18" y="45"/>
                  </a:cubicBezTo>
                  <a:cubicBezTo>
                    <a:pt x="18" y="46"/>
                    <a:pt x="18" y="46"/>
                    <a:pt x="18" y="46"/>
                  </a:cubicBezTo>
                  <a:cubicBezTo>
                    <a:pt x="18" y="46"/>
                    <a:pt x="18" y="46"/>
                    <a:pt x="18" y="46"/>
                  </a:cubicBezTo>
                  <a:cubicBezTo>
                    <a:pt x="18" y="46"/>
                    <a:pt x="18" y="46"/>
                    <a:pt x="18" y="46"/>
                  </a:cubicBezTo>
                  <a:cubicBezTo>
                    <a:pt x="20" y="46"/>
                    <a:pt x="21" y="45"/>
                    <a:pt x="22" y="44"/>
                  </a:cubicBezTo>
                  <a:cubicBezTo>
                    <a:pt x="22" y="45"/>
                    <a:pt x="23" y="46"/>
                    <a:pt x="23" y="46"/>
                  </a:cubicBezTo>
                  <a:cubicBezTo>
                    <a:pt x="23" y="47"/>
                    <a:pt x="23" y="48"/>
                    <a:pt x="23" y="48"/>
                  </a:cubicBezTo>
                  <a:cubicBezTo>
                    <a:pt x="24" y="48"/>
                    <a:pt x="24" y="49"/>
                    <a:pt x="24" y="49"/>
                  </a:cubicBezTo>
                  <a:cubicBezTo>
                    <a:pt x="26" y="49"/>
                    <a:pt x="28" y="52"/>
                    <a:pt x="29" y="52"/>
                  </a:cubicBezTo>
                  <a:cubicBezTo>
                    <a:pt x="31" y="54"/>
                    <a:pt x="31" y="55"/>
                    <a:pt x="33" y="53"/>
                  </a:cubicBezTo>
                  <a:cubicBezTo>
                    <a:pt x="33" y="52"/>
                    <a:pt x="36" y="49"/>
                    <a:pt x="35" y="48"/>
                  </a:cubicBezTo>
                  <a:cubicBezTo>
                    <a:pt x="35" y="48"/>
                    <a:pt x="36" y="47"/>
                    <a:pt x="36" y="46"/>
                  </a:cubicBezTo>
                  <a:cubicBezTo>
                    <a:pt x="35" y="45"/>
                    <a:pt x="34" y="46"/>
                    <a:pt x="34" y="45"/>
                  </a:cubicBezTo>
                  <a:cubicBezTo>
                    <a:pt x="33" y="46"/>
                    <a:pt x="33" y="47"/>
                    <a:pt x="32" y="47"/>
                  </a:cubicBezTo>
                  <a:cubicBezTo>
                    <a:pt x="32" y="46"/>
                    <a:pt x="32" y="46"/>
                    <a:pt x="31" y="46"/>
                  </a:cubicBezTo>
                  <a:cubicBezTo>
                    <a:pt x="31" y="47"/>
                    <a:pt x="31" y="47"/>
                    <a:pt x="31" y="47"/>
                  </a:cubicBezTo>
                  <a:cubicBezTo>
                    <a:pt x="31" y="46"/>
                    <a:pt x="30" y="46"/>
                    <a:pt x="29" y="45"/>
                  </a:cubicBezTo>
                  <a:cubicBezTo>
                    <a:pt x="29" y="44"/>
                    <a:pt x="29" y="44"/>
                    <a:pt x="29" y="44"/>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5" name="Freeform 1637"/>
            <p:cNvSpPr>
              <a:spLocks/>
            </p:cNvSpPr>
            <p:nvPr userDrawn="1"/>
          </p:nvSpPr>
          <p:spPr bwMode="auto">
            <a:xfrm>
              <a:off x="257" y="250"/>
              <a:ext cx="210" cy="211"/>
            </a:xfrm>
            <a:custGeom>
              <a:avLst/>
              <a:gdLst/>
              <a:ahLst/>
              <a:cxnLst>
                <a:cxn ang="0">
                  <a:pos x="36" y="4"/>
                </a:cxn>
                <a:cxn ang="0">
                  <a:pos x="36" y="3"/>
                </a:cxn>
                <a:cxn ang="0">
                  <a:pos x="0" y="52"/>
                </a:cxn>
                <a:cxn ang="0">
                  <a:pos x="3" y="70"/>
                </a:cxn>
                <a:cxn ang="0">
                  <a:pos x="53" y="105"/>
                </a:cxn>
                <a:cxn ang="0">
                  <a:pos x="70" y="102"/>
                </a:cxn>
                <a:cxn ang="0">
                  <a:pos x="105" y="52"/>
                </a:cxn>
                <a:cxn ang="0">
                  <a:pos x="102" y="35"/>
                </a:cxn>
                <a:cxn ang="0">
                  <a:pos x="53" y="0"/>
                </a:cxn>
                <a:cxn ang="0">
                  <a:pos x="36" y="3"/>
                </a:cxn>
                <a:cxn ang="0">
                  <a:pos x="36" y="4"/>
                </a:cxn>
                <a:cxn ang="0">
                  <a:pos x="36" y="5"/>
                </a:cxn>
                <a:cxn ang="0">
                  <a:pos x="53" y="2"/>
                </a:cxn>
                <a:cxn ang="0">
                  <a:pos x="100" y="36"/>
                </a:cxn>
                <a:cxn ang="0">
                  <a:pos x="103" y="52"/>
                </a:cxn>
                <a:cxn ang="0">
                  <a:pos x="70" y="100"/>
                </a:cxn>
                <a:cxn ang="0">
                  <a:pos x="53" y="102"/>
                </a:cxn>
                <a:cxn ang="0">
                  <a:pos x="6" y="69"/>
                </a:cxn>
                <a:cxn ang="0">
                  <a:pos x="3" y="52"/>
                </a:cxn>
                <a:cxn ang="0">
                  <a:pos x="36" y="5"/>
                </a:cxn>
                <a:cxn ang="0">
                  <a:pos x="36" y="4"/>
                </a:cxn>
              </a:cxnLst>
              <a:rect l="0" t="0" r="r" b="b"/>
              <a:pathLst>
                <a:path w="105" h="105">
                  <a:moveTo>
                    <a:pt x="36" y="4"/>
                  </a:moveTo>
                  <a:cubicBezTo>
                    <a:pt x="36" y="3"/>
                    <a:pt x="36" y="3"/>
                    <a:pt x="36" y="3"/>
                  </a:cubicBezTo>
                  <a:cubicBezTo>
                    <a:pt x="14" y="10"/>
                    <a:pt x="0" y="31"/>
                    <a:pt x="0" y="52"/>
                  </a:cubicBezTo>
                  <a:cubicBezTo>
                    <a:pt x="0" y="58"/>
                    <a:pt x="1" y="64"/>
                    <a:pt x="3" y="70"/>
                  </a:cubicBezTo>
                  <a:cubicBezTo>
                    <a:pt x="11" y="91"/>
                    <a:pt x="31" y="105"/>
                    <a:pt x="53" y="105"/>
                  </a:cubicBezTo>
                  <a:cubicBezTo>
                    <a:pt x="59" y="105"/>
                    <a:pt x="65" y="104"/>
                    <a:pt x="70" y="102"/>
                  </a:cubicBezTo>
                  <a:cubicBezTo>
                    <a:pt x="92" y="94"/>
                    <a:pt x="105" y="74"/>
                    <a:pt x="105" y="52"/>
                  </a:cubicBezTo>
                  <a:cubicBezTo>
                    <a:pt x="105" y="46"/>
                    <a:pt x="105" y="41"/>
                    <a:pt x="102" y="35"/>
                  </a:cubicBezTo>
                  <a:cubicBezTo>
                    <a:pt x="95" y="13"/>
                    <a:pt x="75" y="0"/>
                    <a:pt x="53" y="0"/>
                  </a:cubicBezTo>
                  <a:cubicBezTo>
                    <a:pt x="47" y="0"/>
                    <a:pt x="41" y="1"/>
                    <a:pt x="36" y="3"/>
                  </a:cubicBezTo>
                  <a:cubicBezTo>
                    <a:pt x="36" y="4"/>
                    <a:pt x="36" y="4"/>
                    <a:pt x="36" y="4"/>
                  </a:cubicBezTo>
                  <a:cubicBezTo>
                    <a:pt x="36" y="5"/>
                    <a:pt x="36" y="5"/>
                    <a:pt x="36" y="5"/>
                  </a:cubicBezTo>
                  <a:cubicBezTo>
                    <a:pt x="42" y="3"/>
                    <a:pt x="47" y="2"/>
                    <a:pt x="53" y="2"/>
                  </a:cubicBezTo>
                  <a:cubicBezTo>
                    <a:pt x="74" y="2"/>
                    <a:pt x="93" y="15"/>
                    <a:pt x="100" y="36"/>
                  </a:cubicBezTo>
                  <a:cubicBezTo>
                    <a:pt x="102" y="41"/>
                    <a:pt x="103" y="47"/>
                    <a:pt x="103" y="52"/>
                  </a:cubicBezTo>
                  <a:cubicBezTo>
                    <a:pt x="103" y="73"/>
                    <a:pt x="90" y="92"/>
                    <a:pt x="70" y="100"/>
                  </a:cubicBezTo>
                  <a:cubicBezTo>
                    <a:pt x="64" y="101"/>
                    <a:pt x="58" y="102"/>
                    <a:pt x="53" y="102"/>
                  </a:cubicBezTo>
                  <a:cubicBezTo>
                    <a:pt x="32" y="102"/>
                    <a:pt x="13" y="89"/>
                    <a:pt x="6" y="69"/>
                  </a:cubicBezTo>
                  <a:cubicBezTo>
                    <a:pt x="4" y="63"/>
                    <a:pt x="3" y="58"/>
                    <a:pt x="3" y="52"/>
                  </a:cubicBezTo>
                  <a:cubicBezTo>
                    <a:pt x="3" y="32"/>
                    <a:pt x="16" y="12"/>
                    <a:pt x="36" y="5"/>
                  </a:cubicBezTo>
                  <a:cubicBezTo>
                    <a:pt x="36" y="4"/>
                    <a:pt x="36" y="4"/>
                    <a:pt x="36" y="4"/>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6" name="Freeform 1638"/>
            <p:cNvSpPr>
              <a:spLocks/>
            </p:cNvSpPr>
            <p:nvPr userDrawn="1"/>
          </p:nvSpPr>
          <p:spPr bwMode="auto">
            <a:xfrm>
              <a:off x="257" y="248"/>
              <a:ext cx="212" cy="211"/>
            </a:xfrm>
            <a:custGeom>
              <a:avLst/>
              <a:gdLst/>
              <a:ahLst/>
              <a:cxnLst>
                <a:cxn ang="0">
                  <a:pos x="105" y="53"/>
                </a:cxn>
                <a:cxn ang="0">
                  <a:pos x="104" y="53"/>
                </a:cxn>
                <a:cxn ang="0">
                  <a:pos x="89" y="89"/>
                </a:cxn>
                <a:cxn ang="0">
                  <a:pos x="53" y="104"/>
                </a:cxn>
                <a:cxn ang="0">
                  <a:pos x="17" y="89"/>
                </a:cxn>
                <a:cxn ang="0">
                  <a:pos x="3" y="53"/>
                </a:cxn>
                <a:cxn ang="0">
                  <a:pos x="17" y="17"/>
                </a:cxn>
                <a:cxn ang="0">
                  <a:pos x="53" y="3"/>
                </a:cxn>
                <a:cxn ang="0">
                  <a:pos x="89" y="17"/>
                </a:cxn>
                <a:cxn ang="0">
                  <a:pos x="104" y="53"/>
                </a:cxn>
                <a:cxn ang="0">
                  <a:pos x="105" y="53"/>
                </a:cxn>
                <a:cxn ang="0">
                  <a:pos x="106" y="53"/>
                </a:cxn>
                <a:cxn ang="0">
                  <a:pos x="53" y="0"/>
                </a:cxn>
                <a:cxn ang="0">
                  <a:pos x="0" y="53"/>
                </a:cxn>
                <a:cxn ang="0">
                  <a:pos x="53" y="106"/>
                </a:cxn>
                <a:cxn ang="0">
                  <a:pos x="106" y="53"/>
                </a:cxn>
                <a:cxn ang="0">
                  <a:pos x="105" y="53"/>
                </a:cxn>
              </a:cxnLst>
              <a:rect l="0" t="0" r="r" b="b"/>
              <a:pathLst>
                <a:path w="106" h="106">
                  <a:moveTo>
                    <a:pt x="105" y="53"/>
                  </a:moveTo>
                  <a:cubicBezTo>
                    <a:pt x="104" y="53"/>
                    <a:pt x="104" y="53"/>
                    <a:pt x="104" y="53"/>
                  </a:cubicBezTo>
                  <a:cubicBezTo>
                    <a:pt x="104" y="67"/>
                    <a:pt x="98" y="80"/>
                    <a:pt x="89" y="89"/>
                  </a:cubicBezTo>
                  <a:cubicBezTo>
                    <a:pt x="80" y="98"/>
                    <a:pt x="67" y="104"/>
                    <a:pt x="53" y="104"/>
                  </a:cubicBezTo>
                  <a:cubicBezTo>
                    <a:pt x="39" y="104"/>
                    <a:pt x="26" y="98"/>
                    <a:pt x="17" y="89"/>
                  </a:cubicBezTo>
                  <a:cubicBezTo>
                    <a:pt x="8" y="80"/>
                    <a:pt x="3" y="67"/>
                    <a:pt x="3" y="53"/>
                  </a:cubicBezTo>
                  <a:cubicBezTo>
                    <a:pt x="3" y="39"/>
                    <a:pt x="8" y="27"/>
                    <a:pt x="17" y="17"/>
                  </a:cubicBezTo>
                  <a:cubicBezTo>
                    <a:pt x="26" y="8"/>
                    <a:pt x="39" y="3"/>
                    <a:pt x="53" y="3"/>
                  </a:cubicBezTo>
                  <a:cubicBezTo>
                    <a:pt x="67" y="3"/>
                    <a:pt x="80" y="8"/>
                    <a:pt x="89" y="17"/>
                  </a:cubicBezTo>
                  <a:cubicBezTo>
                    <a:pt x="98" y="27"/>
                    <a:pt x="104" y="39"/>
                    <a:pt x="104" y="53"/>
                  </a:cubicBezTo>
                  <a:cubicBezTo>
                    <a:pt x="105" y="53"/>
                    <a:pt x="105" y="53"/>
                    <a:pt x="105" y="53"/>
                  </a:cubicBezTo>
                  <a:cubicBezTo>
                    <a:pt x="106" y="53"/>
                    <a:pt x="106" y="53"/>
                    <a:pt x="106" y="53"/>
                  </a:cubicBezTo>
                  <a:cubicBezTo>
                    <a:pt x="106" y="24"/>
                    <a:pt x="82" y="0"/>
                    <a:pt x="53" y="0"/>
                  </a:cubicBezTo>
                  <a:cubicBezTo>
                    <a:pt x="24" y="0"/>
                    <a:pt x="0" y="24"/>
                    <a:pt x="0" y="53"/>
                  </a:cubicBezTo>
                  <a:cubicBezTo>
                    <a:pt x="0" y="82"/>
                    <a:pt x="24" y="106"/>
                    <a:pt x="53" y="106"/>
                  </a:cubicBezTo>
                  <a:cubicBezTo>
                    <a:pt x="82" y="106"/>
                    <a:pt x="106" y="82"/>
                    <a:pt x="106" y="53"/>
                  </a:cubicBezTo>
                  <a:cubicBezTo>
                    <a:pt x="105" y="53"/>
                    <a:pt x="105" y="53"/>
                    <a:pt x="105" y="53"/>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7" name="Freeform 1639"/>
            <p:cNvSpPr>
              <a:spLocks/>
            </p:cNvSpPr>
            <p:nvPr userDrawn="1"/>
          </p:nvSpPr>
          <p:spPr bwMode="auto">
            <a:xfrm>
              <a:off x="311" y="272"/>
              <a:ext cx="64" cy="54"/>
            </a:xfrm>
            <a:custGeom>
              <a:avLst/>
              <a:gdLst/>
              <a:ahLst/>
              <a:cxnLst>
                <a:cxn ang="0">
                  <a:pos x="28" y="19"/>
                </a:cxn>
                <a:cxn ang="0">
                  <a:pos x="27" y="19"/>
                </a:cxn>
                <a:cxn ang="0">
                  <a:pos x="13" y="25"/>
                </a:cxn>
                <a:cxn ang="0">
                  <a:pos x="7" y="24"/>
                </a:cxn>
                <a:cxn ang="0">
                  <a:pos x="7" y="24"/>
                </a:cxn>
                <a:cxn ang="0">
                  <a:pos x="7" y="24"/>
                </a:cxn>
                <a:cxn ang="0">
                  <a:pos x="3" y="16"/>
                </a:cxn>
                <a:cxn ang="0">
                  <a:pos x="6" y="9"/>
                </a:cxn>
                <a:cxn ang="0">
                  <a:pos x="6" y="9"/>
                </a:cxn>
                <a:cxn ang="0">
                  <a:pos x="6" y="9"/>
                </a:cxn>
                <a:cxn ang="0">
                  <a:pos x="19" y="2"/>
                </a:cxn>
                <a:cxn ang="0">
                  <a:pos x="24" y="4"/>
                </a:cxn>
                <a:cxn ang="0">
                  <a:pos x="24" y="4"/>
                </a:cxn>
                <a:cxn ang="0">
                  <a:pos x="24" y="4"/>
                </a:cxn>
                <a:cxn ang="0">
                  <a:pos x="29" y="12"/>
                </a:cxn>
                <a:cxn ang="0">
                  <a:pos x="27" y="19"/>
                </a:cxn>
                <a:cxn ang="0">
                  <a:pos x="28" y="19"/>
                </a:cxn>
                <a:cxn ang="0">
                  <a:pos x="27" y="19"/>
                </a:cxn>
                <a:cxn ang="0">
                  <a:pos x="28" y="19"/>
                </a:cxn>
                <a:cxn ang="0">
                  <a:pos x="29" y="20"/>
                </a:cxn>
                <a:cxn ang="0">
                  <a:pos x="32" y="12"/>
                </a:cxn>
                <a:cxn ang="0">
                  <a:pos x="25" y="2"/>
                </a:cxn>
                <a:cxn ang="0">
                  <a:pos x="25" y="3"/>
                </a:cxn>
                <a:cxn ang="0">
                  <a:pos x="25" y="2"/>
                </a:cxn>
                <a:cxn ang="0">
                  <a:pos x="19" y="0"/>
                </a:cxn>
                <a:cxn ang="0">
                  <a:pos x="4" y="7"/>
                </a:cxn>
                <a:cxn ang="0">
                  <a:pos x="5" y="8"/>
                </a:cxn>
                <a:cxn ang="0">
                  <a:pos x="4" y="7"/>
                </a:cxn>
                <a:cxn ang="0">
                  <a:pos x="0" y="16"/>
                </a:cxn>
                <a:cxn ang="0">
                  <a:pos x="6" y="26"/>
                </a:cxn>
                <a:cxn ang="0">
                  <a:pos x="6" y="26"/>
                </a:cxn>
                <a:cxn ang="0">
                  <a:pos x="6" y="26"/>
                </a:cxn>
                <a:cxn ang="0">
                  <a:pos x="13" y="27"/>
                </a:cxn>
                <a:cxn ang="0">
                  <a:pos x="29" y="20"/>
                </a:cxn>
                <a:cxn ang="0">
                  <a:pos x="29" y="20"/>
                </a:cxn>
                <a:cxn ang="0">
                  <a:pos x="29" y="20"/>
                </a:cxn>
                <a:cxn ang="0">
                  <a:pos x="28" y="19"/>
                </a:cxn>
              </a:cxnLst>
              <a:rect l="0" t="0" r="r" b="b"/>
              <a:pathLst>
                <a:path w="32" h="27">
                  <a:moveTo>
                    <a:pt x="28" y="19"/>
                  </a:moveTo>
                  <a:cubicBezTo>
                    <a:pt x="27" y="19"/>
                    <a:pt x="27" y="19"/>
                    <a:pt x="27" y="19"/>
                  </a:cubicBezTo>
                  <a:cubicBezTo>
                    <a:pt x="24" y="23"/>
                    <a:pt x="18" y="25"/>
                    <a:pt x="13" y="25"/>
                  </a:cubicBezTo>
                  <a:cubicBezTo>
                    <a:pt x="11" y="25"/>
                    <a:pt x="9" y="25"/>
                    <a:pt x="7" y="24"/>
                  </a:cubicBezTo>
                  <a:cubicBezTo>
                    <a:pt x="7" y="24"/>
                    <a:pt x="7" y="24"/>
                    <a:pt x="7" y="24"/>
                  </a:cubicBezTo>
                  <a:cubicBezTo>
                    <a:pt x="7" y="24"/>
                    <a:pt x="7" y="24"/>
                    <a:pt x="7" y="24"/>
                  </a:cubicBezTo>
                  <a:cubicBezTo>
                    <a:pt x="4" y="22"/>
                    <a:pt x="3" y="19"/>
                    <a:pt x="3" y="16"/>
                  </a:cubicBezTo>
                  <a:cubicBezTo>
                    <a:pt x="3" y="14"/>
                    <a:pt x="4" y="11"/>
                    <a:pt x="6" y="9"/>
                  </a:cubicBezTo>
                  <a:cubicBezTo>
                    <a:pt x="6" y="9"/>
                    <a:pt x="6" y="9"/>
                    <a:pt x="6" y="9"/>
                  </a:cubicBezTo>
                  <a:cubicBezTo>
                    <a:pt x="6" y="9"/>
                    <a:pt x="6" y="9"/>
                    <a:pt x="6" y="9"/>
                  </a:cubicBezTo>
                  <a:cubicBezTo>
                    <a:pt x="9" y="5"/>
                    <a:pt x="14" y="2"/>
                    <a:pt x="19" y="2"/>
                  </a:cubicBezTo>
                  <a:cubicBezTo>
                    <a:pt x="20" y="2"/>
                    <a:pt x="22" y="3"/>
                    <a:pt x="24" y="4"/>
                  </a:cubicBezTo>
                  <a:cubicBezTo>
                    <a:pt x="24" y="4"/>
                    <a:pt x="24" y="4"/>
                    <a:pt x="24" y="4"/>
                  </a:cubicBezTo>
                  <a:cubicBezTo>
                    <a:pt x="24" y="4"/>
                    <a:pt x="24" y="4"/>
                    <a:pt x="24" y="4"/>
                  </a:cubicBezTo>
                  <a:cubicBezTo>
                    <a:pt x="27" y="5"/>
                    <a:pt x="29" y="9"/>
                    <a:pt x="29" y="12"/>
                  </a:cubicBezTo>
                  <a:cubicBezTo>
                    <a:pt x="29" y="14"/>
                    <a:pt x="28" y="17"/>
                    <a:pt x="27" y="19"/>
                  </a:cubicBezTo>
                  <a:cubicBezTo>
                    <a:pt x="28" y="19"/>
                    <a:pt x="28" y="19"/>
                    <a:pt x="28" y="19"/>
                  </a:cubicBezTo>
                  <a:cubicBezTo>
                    <a:pt x="27" y="19"/>
                    <a:pt x="27" y="19"/>
                    <a:pt x="27" y="19"/>
                  </a:cubicBezTo>
                  <a:cubicBezTo>
                    <a:pt x="28" y="19"/>
                    <a:pt x="28" y="19"/>
                    <a:pt x="28" y="19"/>
                  </a:cubicBezTo>
                  <a:cubicBezTo>
                    <a:pt x="29" y="20"/>
                    <a:pt x="29" y="20"/>
                    <a:pt x="29" y="20"/>
                  </a:cubicBezTo>
                  <a:cubicBezTo>
                    <a:pt x="31" y="18"/>
                    <a:pt x="32" y="15"/>
                    <a:pt x="32" y="12"/>
                  </a:cubicBezTo>
                  <a:cubicBezTo>
                    <a:pt x="32" y="8"/>
                    <a:pt x="29" y="4"/>
                    <a:pt x="25" y="2"/>
                  </a:cubicBezTo>
                  <a:cubicBezTo>
                    <a:pt x="25" y="3"/>
                    <a:pt x="25" y="3"/>
                    <a:pt x="25" y="3"/>
                  </a:cubicBezTo>
                  <a:cubicBezTo>
                    <a:pt x="25" y="2"/>
                    <a:pt x="25" y="2"/>
                    <a:pt x="25" y="2"/>
                  </a:cubicBezTo>
                  <a:cubicBezTo>
                    <a:pt x="23" y="1"/>
                    <a:pt x="21" y="0"/>
                    <a:pt x="19" y="0"/>
                  </a:cubicBezTo>
                  <a:cubicBezTo>
                    <a:pt x="13" y="0"/>
                    <a:pt x="8" y="3"/>
                    <a:pt x="4" y="7"/>
                  </a:cubicBezTo>
                  <a:cubicBezTo>
                    <a:pt x="5" y="8"/>
                    <a:pt x="5" y="8"/>
                    <a:pt x="5" y="8"/>
                  </a:cubicBezTo>
                  <a:cubicBezTo>
                    <a:pt x="4" y="7"/>
                    <a:pt x="4" y="7"/>
                    <a:pt x="4" y="7"/>
                  </a:cubicBezTo>
                  <a:cubicBezTo>
                    <a:pt x="2" y="10"/>
                    <a:pt x="0" y="13"/>
                    <a:pt x="0" y="16"/>
                  </a:cubicBezTo>
                  <a:cubicBezTo>
                    <a:pt x="0" y="20"/>
                    <a:pt x="2" y="24"/>
                    <a:pt x="6" y="26"/>
                  </a:cubicBezTo>
                  <a:cubicBezTo>
                    <a:pt x="6" y="26"/>
                    <a:pt x="6" y="26"/>
                    <a:pt x="6" y="26"/>
                  </a:cubicBezTo>
                  <a:cubicBezTo>
                    <a:pt x="6" y="26"/>
                    <a:pt x="6" y="26"/>
                    <a:pt x="6" y="26"/>
                  </a:cubicBezTo>
                  <a:cubicBezTo>
                    <a:pt x="8" y="27"/>
                    <a:pt x="11" y="27"/>
                    <a:pt x="13" y="27"/>
                  </a:cubicBezTo>
                  <a:cubicBezTo>
                    <a:pt x="19" y="27"/>
                    <a:pt x="25" y="25"/>
                    <a:pt x="29" y="20"/>
                  </a:cubicBezTo>
                  <a:cubicBezTo>
                    <a:pt x="29" y="20"/>
                    <a:pt x="29" y="20"/>
                    <a:pt x="29" y="20"/>
                  </a:cubicBezTo>
                  <a:cubicBezTo>
                    <a:pt x="29" y="20"/>
                    <a:pt x="29" y="20"/>
                    <a:pt x="29" y="20"/>
                  </a:cubicBezTo>
                  <a:cubicBezTo>
                    <a:pt x="28" y="19"/>
                    <a:pt x="28" y="19"/>
                    <a:pt x="28" y="19"/>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8" name="Freeform 1640"/>
            <p:cNvSpPr>
              <a:spLocks/>
            </p:cNvSpPr>
            <p:nvPr userDrawn="1"/>
          </p:nvSpPr>
          <p:spPr bwMode="auto">
            <a:xfrm>
              <a:off x="289" y="256"/>
              <a:ext cx="114" cy="103"/>
            </a:xfrm>
            <a:custGeom>
              <a:avLst/>
              <a:gdLst/>
              <a:ahLst/>
              <a:cxnLst>
                <a:cxn ang="0">
                  <a:pos x="50" y="37"/>
                </a:cxn>
                <a:cxn ang="0">
                  <a:pos x="49" y="36"/>
                </a:cxn>
                <a:cxn ang="0">
                  <a:pos x="23" y="49"/>
                </a:cxn>
                <a:cxn ang="0">
                  <a:pos x="12" y="46"/>
                </a:cxn>
                <a:cxn ang="0">
                  <a:pos x="12" y="47"/>
                </a:cxn>
                <a:cxn ang="0">
                  <a:pos x="12" y="46"/>
                </a:cxn>
                <a:cxn ang="0">
                  <a:pos x="2" y="30"/>
                </a:cxn>
                <a:cxn ang="0">
                  <a:pos x="8" y="15"/>
                </a:cxn>
                <a:cxn ang="0">
                  <a:pos x="8" y="15"/>
                </a:cxn>
                <a:cxn ang="0">
                  <a:pos x="8" y="15"/>
                </a:cxn>
                <a:cxn ang="0">
                  <a:pos x="33" y="3"/>
                </a:cxn>
                <a:cxn ang="0">
                  <a:pos x="45" y="6"/>
                </a:cxn>
                <a:cxn ang="0">
                  <a:pos x="45" y="6"/>
                </a:cxn>
                <a:cxn ang="0">
                  <a:pos x="45" y="6"/>
                </a:cxn>
                <a:cxn ang="0">
                  <a:pos x="55" y="22"/>
                </a:cxn>
                <a:cxn ang="0">
                  <a:pos x="49" y="36"/>
                </a:cxn>
                <a:cxn ang="0">
                  <a:pos x="49" y="36"/>
                </a:cxn>
                <a:cxn ang="0">
                  <a:pos x="49" y="36"/>
                </a:cxn>
                <a:cxn ang="0">
                  <a:pos x="50" y="37"/>
                </a:cxn>
                <a:cxn ang="0">
                  <a:pos x="51" y="37"/>
                </a:cxn>
                <a:cxn ang="0">
                  <a:pos x="57" y="22"/>
                </a:cxn>
                <a:cxn ang="0">
                  <a:pos x="46" y="3"/>
                </a:cxn>
                <a:cxn ang="0">
                  <a:pos x="45" y="4"/>
                </a:cxn>
                <a:cxn ang="0">
                  <a:pos x="46" y="3"/>
                </a:cxn>
                <a:cxn ang="0">
                  <a:pos x="33" y="0"/>
                </a:cxn>
                <a:cxn ang="0">
                  <a:pos x="6" y="13"/>
                </a:cxn>
                <a:cxn ang="0">
                  <a:pos x="6" y="13"/>
                </a:cxn>
                <a:cxn ang="0">
                  <a:pos x="6" y="13"/>
                </a:cxn>
                <a:cxn ang="0">
                  <a:pos x="0" y="30"/>
                </a:cxn>
                <a:cxn ang="0">
                  <a:pos x="11" y="48"/>
                </a:cxn>
                <a:cxn ang="0">
                  <a:pos x="11" y="48"/>
                </a:cxn>
                <a:cxn ang="0">
                  <a:pos x="11" y="48"/>
                </a:cxn>
                <a:cxn ang="0">
                  <a:pos x="23" y="51"/>
                </a:cxn>
                <a:cxn ang="0">
                  <a:pos x="51" y="37"/>
                </a:cxn>
                <a:cxn ang="0">
                  <a:pos x="51" y="37"/>
                </a:cxn>
                <a:cxn ang="0">
                  <a:pos x="51" y="37"/>
                </a:cxn>
                <a:cxn ang="0">
                  <a:pos x="50" y="37"/>
                </a:cxn>
              </a:cxnLst>
              <a:rect l="0" t="0" r="r" b="b"/>
              <a:pathLst>
                <a:path w="57" h="51">
                  <a:moveTo>
                    <a:pt x="50" y="37"/>
                  </a:moveTo>
                  <a:cubicBezTo>
                    <a:pt x="49" y="36"/>
                    <a:pt x="49" y="36"/>
                    <a:pt x="49" y="36"/>
                  </a:cubicBezTo>
                  <a:cubicBezTo>
                    <a:pt x="43" y="44"/>
                    <a:pt x="33" y="49"/>
                    <a:pt x="23" y="49"/>
                  </a:cubicBezTo>
                  <a:cubicBezTo>
                    <a:pt x="19" y="49"/>
                    <a:pt x="15" y="48"/>
                    <a:pt x="12" y="46"/>
                  </a:cubicBezTo>
                  <a:cubicBezTo>
                    <a:pt x="12" y="47"/>
                    <a:pt x="12" y="47"/>
                    <a:pt x="12" y="47"/>
                  </a:cubicBezTo>
                  <a:cubicBezTo>
                    <a:pt x="12" y="46"/>
                    <a:pt x="12" y="46"/>
                    <a:pt x="12" y="46"/>
                  </a:cubicBezTo>
                  <a:cubicBezTo>
                    <a:pt x="6" y="43"/>
                    <a:pt x="2" y="37"/>
                    <a:pt x="2" y="30"/>
                  </a:cubicBezTo>
                  <a:cubicBezTo>
                    <a:pt x="2" y="25"/>
                    <a:pt x="4" y="20"/>
                    <a:pt x="8" y="15"/>
                  </a:cubicBezTo>
                  <a:cubicBezTo>
                    <a:pt x="8" y="15"/>
                    <a:pt x="8" y="15"/>
                    <a:pt x="8" y="15"/>
                  </a:cubicBezTo>
                  <a:cubicBezTo>
                    <a:pt x="8" y="15"/>
                    <a:pt x="8" y="15"/>
                    <a:pt x="8" y="15"/>
                  </a:cubicBezTo>
                  <a:cubicBezTo>
                    <a:pt x="14" y="7"/>
                    <a:pt x="24" y="3"/>
                    <a:pt x="33" y="3"/>
                  </a:cubicBezTo>
                  <a:cubicBezTo>
                    <a:pt x="37" y="3"/>
                    <a:pt x="41" y="4"/>
                    <a:pt x="45" y="6"/>
                  </a:cubicBezTo>
                  <a:cubicBezTo>
                    <a:pt x="45" y="6"/>
                    <a:pt x="45" y="6"/>
                    <a:pt x="45" y="6"/>
                  </a:cubicBezTo>
                  <a:cubicBezTo>
                    <a:pt x="45" y="6"/>
                    <a:pt x="45" y="6"/>
                    <a:pt x="45" y="6"/>
                  </a:cubicBezTo>
                  <a:cubicBezTo>
                    <a:pt x="51" y="9"/>
                    <a:pt x="55" y="15"/>
                    <a:pt x="55" y="22"/>
                  </a:cubicBezTo>
                  <a:cubicBezTo>
                    <a:pt x="55" y="26"/>
                    <a:pt x="53" y="31"/>
                    <a:pt x="49" y="36"/>
                  </a:cubicBezTo>
                  <a:cubicBezTo>
                    <a:pt x="49" y="36"/>
                    <a:pt x="49" y="36"/>
                    <a:pt x="49" y="36"/>
                  </a:cubicBezTo>
                  <a:cubicBezTo>
                    <a:pt x="49" y="36"/>
                    <a:pt x="49" y="36"/>
                    <a:pt x="49" y="36"/>
                  </a:cubicBezTo>
                  <a:cubicBezTo>
                    <a:pt x="50" y="37"/>
                    <a:pt x="50" y="37"/>
                    <a:pt x="50" y="37"/>
                  </a:cubicBezTo>
                  <a:cubicBezTo>
                    <a:pt x="51" y="37"/>
                    <a:pt x="51" y="37"/>
                    <a:pt x="51" y="37"/>
                  </a:cubicBezTo>
                  <a:cubicBezTo>
                    <a:pt x="55" y="32"/>
                    <a:pt x="57" y="27"/>
                    <a:pt x="57" y="22"/>
                  </a:cubicBezTo>
                  <a:cubicBezTo>
                    <a:pt x="57" y="14"/>
                    <a:pt x="53" y="7"/>
                    <a:pt x="46" y="3"/>
                  </a:cubicBezTo>
                  <a:cubicBezTo>
                    <a:pt x="45" y="4"/>
                    <a:pt x="45" y="4"/>
                    <a:pt x="45" y="4"/>
                  </a:cubicBezTo>
                  <a:cubicBezTo>
                    <a:pt x="46" y="3"/>
                    <a:pt x="46" y="3"/>
                    <a:pt x="46" y="3"/>
                  </a:cubicBezTo>
                  <a:cubicBezTo>
                    <a:pt x="42" y="1"/>
                    <a:pt x="37" y="0"/>
                    <a:pt x="33" y="0"/>
                  </a:cubicBezTo>
                  <a:cubicBezTo>
                    <a:pt x="23" y="0"/>
                    <a:pt x="13" y="5"/>
                    <a:pt x="6" y="13"/>
                  </a:cubicBezTo>
                  <a:cubicBezTo>
                    <a:pt x="6" y="13"/>
                    <a:pt x="6" y="13"/>
                    <a:pt x="6" y="13"/>
                  </a:cubicBezTo>
                  <a:cubicBezTo>
                    <a:pt x="6" y="13"/>
                    <a:pt x="6" y="13"/>
                    <a:pt x="6" y="13"/>
                  </a:cubicBezTo>
                  <a:cubicBezTo>
                    <a:pt x="2" y="19"/>
                    <a:pt x="0" y="25"/>
                    <a:pt x="0" y="30"/>
                  </a:cubicBezTo>
                  <a:cubicBezTo>
                    <a:pt x="0" y="38"/>
                    <a:pt x="4" y="44"/>
                    <a:pt x="11" y="48"/>
                  </a:cubicBezTo>
                  <a:cubicBezTo>
                    <a:pt x="11" y="48"/>
                    <a:pt x="11" y="48"/>
                    <a:pt x="11" y="48"/>
                  </a:cubicBezTo>
                  <a:cubicBezTo>
                    <a:pt x="11" y="48"/>
                    <a:pt x="11" y="48"/>
                    <a:pt x="11" y="48"/>
                  </a:cubicBezTo>
                  <a:cubicBezTo>
                    <a:pt x="15" y="50"/>
                    <a:pt x="19" y="51"/>
                    <a:pt x="23" y="51"/>
                  </a:cubicBezTo>
                  <a:cubicBezTo>
                    <a:pt x="34" y="51"/>
                    <a:pt x="44" y="46"/>
                    <a:pt x="51" y="37"/>
                  </a:cubicBezTo>
                  <a:cubicBezTo>
                    <a:pt x="51" y="37"/>
                    <a:pt x="51" y="37"/>
                    <a:pt x="51" y="37"/>
                  </a:cubicBezTo>
                  <a:cubicBezTo>
                    <a:pt x="51" y="37"/>
                    <a:pt x="51" y="37"/>
                    <a:pt x="51" y="37"/>
                  </a:cubicBezTo>
                  <a:cubicBezTo>
                    <a:pt x="50" y="37"/>
                    <a:pt x="50" y="37"/>
                    <a:pt x="50" y="37"/>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19" name="Freeform 1641"/>
            <p:cNvSpPr>
              <a:spLocks/>
            </p:cNvSpPr>
            <p:nvPr userDrawn="1"/>
          </p:nvSpPr>
          <p:spPr bwMode="auto">
            <a:xfrm>
              <a:off x="271" y="248"/>
              <a:ext cx="156" cy="143"/>
            </a:xfrm>
            <a:custGeom>
              <a:avLst/>
              <a:gdLst/>
              <a:ahLst/>
              <a:cxnLst>
                <a:cxn ang="0">
                  <a:pos x="69" y="54"/>
                </a:cxn>
                <a:cxn ang="0">
                  <a:pos x="68" y="53"/>
                </a:cxn>
                <a:cxn ang="0">
                  <a:pos x="35" y="69"/>
                </a:cxn>
                <a:cxn ang="0">
                  <a:pos x="16" y="63"/>
                </a:cxn>
                <a:cxn ang="0">
                  <a:pos x="2" y="40"/>
                </a:cxn>
                <a:cxn ang="0">
                  <a:pos x="12" y="18"/>
                </a:cxn>
                <a:cxn ang="0">
                  <a:pos x="12" y="18"/>
                </a:cxn>
                <a:cxn ang="0">
                  <a:pos x="12" y="18"/>
                </a:cxn>
                <a:cxn ang="0">
                  <a:pos x="46" y="3"/>
                </a:cxn>
                <a:cxn ang="0">
                  <a:pos x="65" y="8"/>
                </a:cxn>
                <a:cxn ang="0">
                  <a:pos x="77" y="30"/>
                </a:cxn>
                <a:cxn ang="0">
                  <a:pos x="68" y="53"/>
                </a:cxn>
                <a:cxn ang="0">
                  <a:pos x="68" y="53"/>
                </a:cxn>
                <a:cxn ang="0">
                  <a:pos x="68" y="53"/>
                </a:cxn>
                <a:cxn ang="0">
                  <a:pos x="69" y="54"/>
                </a:cxn>
                <a:cxn ang="0">
                  <a:pos x="69" y="55"/>
                </a:cxn>
                <a:cxn ang="0">
                  <a:pos x="79" y="30"/>
                </a:cxn>
                <a:cxn ang="0">
                  <a:pos x="66" y="6"/>
                </a:cxn>
                <a:cxn ang="0">
                  <a:pos x="46" y="0"/>
                </a:cxn>
                <a:cxn ang="0">
                  <a:pos x="10" y="16"/>
                </a:cxn>
                <a:cxn ang="0">
                  <a:pos x="10" y="16"/>
                </a:cxn>
                <a:cxn ang="0">
                  <a:pos x="10" y="16"/>
                </a:cxn>
                <a:cxn ang="0">
                  <a:pos x="0" y="40"/>
                </a:cxn>
                <a:cxn ang="0">
                  <a:pos x="15" y="65"/>
                </a:cxn>
                <a:cxn ang="0">
                  <a:pos x="35" y="71"/>
                </a:cxn>
                <a:cxn ang="0">
                  <a:pos x="69" y="55"/>
                </a:cxn>
                <a:cxn ang="0">
                  <a:pos x="69" y="55"/>
                </a:cxn>
                <a:cxn ang="0">
                  <a:pos x="69" y="55"/>
                </a:cxn>
                <a:cxn ang="0">
                  <a:pos x="69" y="54"/>
                </a:cxn>
              </a:cxnLst>
              <a:rect l="0" t="0" r="r" b="b"/>
              <a:pathLst>
                <a:path w="79" h="71">
                  <a:moveTo>
                    <a:pt x="69" y="54"/>
                  </a:moveTo>
                  <a:cubicBezTo>
                    <a:pt x="68" y="53"/>
                    <a:pt x="68" y="53"/>
                    <a:pt x="68" y="53"/>
                  </a:cubicBezTo>
                  <a:cubicBezTo>
                    <a:pt x="59" y="63"/>
                    <a:pt x="47" y="69"/>
                    <a:pt x="35" y="69"/>
                  </a:cubicBezTo>
                  <a:cubicBezTo>
                    <a:pt x="28" y="69"/>
                    <a:pt x="22" y="67"/>
                    <a:pt x="16" y="63"/>
                  </a:cubicBezTo>
                  <a:cubicBezTo>
                    <a:pt x="7" y="58"/>
                    <a:pt x="2" y="49"/>
                    <a:pt x="2" y="40"/>
                  </a:cubicBezTo>
                  <a:cubicBezTo>
                    <a:pt x="2" y="32"/>
                    <a:pt x="6" y="25"/>
                    <a:pt x="12" y="18"/>
                  </a:cubicBezTo>
                  <a:cubicBezTo>
                    <a:pt x="12" y="18"/>
                    <a:pt x="12" y="18"/>
                    <a:pt x="12" y="18"/>
                  </a:cubicBezTo>
                  <a:cubicBezTo>
                    <a:pt x="12" y="18"/>
                    <a:pt x="12" y="18"/>
                    <a:pt x="12" y="18"/>
                  </a:cubicBezTo>
                  <a:cubicBezTo>
                    <a:pt x="21" y="8"/>
                    <a:pt x="34" y="3"/>
                    <a:pt x="46" y="3"/>
                  </a:cubicBezTo>
                  <a:cubicBezTo>
                    <a:pt x="52" y="3"/>
                    <a:pt x="59" y="4"/>
                    <a:pt x="65" y="8"/>
                  </a:cubicBezTo>
                  <a:cubicBezTo>
                    <a:pt x="73" y="13"/>
                    <a:pt x="77" y="21"/>
                    <a:pt x="77" y="30"/>
                  </a:cubicBezTo>
                  <a:cubicBezTo>
                    <a:pt x="77" y="38"/>
                    <a:pt x="74" y="46"/>
                    <a:pt x="68" y="53"/>
                  </a:cubicBezTo>
                  <a:cubicBezTo>
                    <a:pt x="68" y="53"/>
                    <a:pt x="68" y="53"/>
                    <a:pt x="68" y="53"/>
                  </a:cubicBezTo>
                  <a:cubicBezTo>
                    <a:pt x="68" y="53"/>
                    <a:pt x="68" y="53"/>
                    <a:pt x="68" y="53"/>
                  </a:cubicBezTo>
                  <a:cubicBezTo>
                    <a:pt x="69" y="54"/>
                    <a:pt x="69" y="54"/>
                    <a:pt x="69" y="54"/>
                  </a:cubicBezTo>
                  <a:cubicBezTo>
                    <a:pt x="69" y="55"/>
                    <a:pt x="69" y="55"/>
                    <a:pt x="69" y="55"/>
                  </a:cubicBezTo>
                  <a:cubicBezTo>
                    <a:pt x="76" y="47"/>
                    <a:pt x="79" y="39"/>
                    <a:pt x="79" y="30"/>
                  </a:cubicBezTo>
                  <a:cubicBezTo>
                    <a:pt x="79" y="21"/>
                    <a:pt x="75" y="12"/>
                    <a:pt x="66" y="6"/>
                  </a:cubicBezTo>
                  <a:cubicBezTo>
                    <a:pt x="60" y="2"/>
                    <a:pt x="53" y="0"/>
                    <a:pt x="46" y="0"/>
                  </a:cubicBezTo>
                  <a:cubicBezTo>
                    <a:pt x="33" y="0"/>
                    <a:pt x="20" y="6"/>
                    <a:pt x="10" y="16"/>
                  </a:cubicBezTo>
                  <a:cubicBezTo>
                    <a:pt x="10" y="16"/>
                    <a:pt x="10" y="16"/>
                    <a:pt x="10" y="16"/>
                  </a:cubicBezTo>
                  <a:cubicBezTo>
                    <a:pt x="10" y="16"/>
                    <a:pt x="10" y="16"/>
                    <a:pt x="10" y="16"/>
                  </a:cubicBezTo>
                  <a:cubicBezTo>
                    <a:pt x="3" y="23"/>
                    <a:pt x="0" y="32"/>
                    <a:pt x="0" y="40"/>
                  </a:cubicBezTo>
                  <a:cubicBezTo>
                    <a:pt x="0" y="50"/>
                    <a:pt x="5" y="59"/>
                    <a:pt x="15" y="65"/>
                  </a:cubicBezTo>
                  <a:cubicBezTo>
                    <a:pt x="21" y="69"/>
                    <a:pt x="28" y="71"/>
                    <a:pt x="35" y="71"/>
                  </a:cubicBezTo>
                  <a:cubicBezTo>
                    <a:pt x="47" y="71"/>
                    <a:pt x="60" y="65"/>
                    <a:pt x="69" y="55"/>
                  </a:cubicBezTo>
                  <a:cubicBezTo>
                    <a:pt x="69" y="55"/>
                    <a:pt x="69" y="55"/>
                    <a:pt x="69" y="55"/>
                  </a:cubicBezTo>
                  <a:cubicBezTo>
                    <a:pt x="69" y="55"/>
                    <a:pt x="69" y="55"/>
                    <a:pt x="69" y="55"/>
                  </a:cubicBezTo>
                  <a:cubicBezTo>
                    <a:pt x="69" y="54"/>
                    <a:pt x="69" y="54"/>
                    <a:pt x="69" y="54"/>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0" name="Freeform 1642"/>
            <p:cNvSpPr>
              <a:spLocks/>
            </p:cNvSpPr>
            <p:nvPr userDrawn="1"/>
          </p:nvSpPr>
          <p:spPr bwMode="auto">
            <a:xfrm>
              <a:off x="259" y="274"/>
              <a:ext cx="192" cy="145"/>
            </a:xfrm>
            <a:custGeom>
              <a:avLst/>
              <a:gdLst/>
              <a:ahLst/>
              <a:cxnLst>
                <a:cxn ang="0">
                  <a:pos x="3" y="20"/>
                </a:cxn>
                <a:cxn ang="0">
                  <a:pos x="0" y="35"/>
                </a:cxn>
                <a:cxn ang="0">
                  <a:pos x="18" y="65"/>
                </a:cxn>
                <a:cxn ang="0">
                  <a:pos x="42" y="72"/>
                </a:cxn>
                <a:cxn ang="0">
                  <a:pos x="84" y="53"/>
                </a:cxn>
                <a:cxn ang="0">
                  <a:pos x="84" y="53"/>
                </a:cxn>
                <a:cxn ang="0">
                  <a:pos x="84" y="53"/>
                </a:cxn>
                <a:cxn ang="0">
                  <a:pos x="96" y="24"/>
                </a:cxn>
                <a:cxn ang="0">
                  <a:pos x="86" y="0"/>
                </a:cxn>
                <a:cxn ang="0">
                  <a:pos x="84" y="1"/>
                </a:cxn>
                <a:cxn ang="0">
                  <a:pos x="93" y="24"/>
                </a:cxn>
                <a:cxn ang="0">
                  <a:pos x="82" y="51"/>
                </a:cxn>
                <a:cxn ang="0">
                  <a:pos x="82" y="51"/>
                </a:cxn>
                <a:cxn ang="0">
                  <a:pos x="82" y="51"/>
                </a:cxn>
                <a:cxn ang="0">
                  <a:pos x="42" y="70"/>
                </a:cxn>
                <a:cxn ang="0">
                  <a:pos x="19" y="63"/>
                </a:cxn>
                <a:cxn ang="0">
                  <a:pos x="3" y="35"/>
                </a:cxn>
                <a:cxn ang="0">
                  <a:pos x="5" y="21"/>
                </a:cxn>
                <a:cxn ang="0">
                  <a:pos x="3" y="20"/>
                </a:cxn>
              </a:cxnLst>
              <a:rect l="0" t="0" r="r" b="b"/>
              <a:pathLst>
                <a:path w="96" h="72">
                  <a:moveTo>
                    <a:pt x="3" y="20"/>
                  </a:moveTo>
                  <a:cubicBezTo>
                    <a:pt x="1" y="25"/>
                    <a:pt x="0" y="30"/>
                    <a:pt x="0" y="35"/>
                  </a:cubicBezTo>
                  <a:cubicBezTo>
                    <a:pt x="0" y="47"/>
                    <a:pt x="6" y="58"/>
                    <a:pt x="18" y="65"/>
                  </a:cubicBezTo>
                  <a:cubicBezTo>
                    <a:pt x="26" y="70"/>
                    <a:pt x="34" y="72"/>
                    <a:pt x="42" y="72"/>
                  </a:cubicBezTo>
                  <a:cubicBezTo>
                    <a:pt x="58" y="72"/>
                    <a:pt x="73" y="65"/>
                    <a:pt x="84" y="53"/>
                  </a:cubicBezTo>
                  <a:cubicBezTo>
                    <a:pt x="84" y="53"/>
                    <a:pt x="84" y="53"/>
                    <a:pt x="84" y="53"/>
                  </a:cubicBezTo>
                  <a:cubicBezTo>
                    <a:pt x="84" y="53"/>
                    <a:pt x="84" y="53"/>
                    <a:pt x="84" y="53"/>
                  </a:cubicBezTo>
                  <a:cubicBezTo>
                    <a:pt x="92" y="44"/>
                    <a:pt x="96" y="34"/>
                    <a:pt x="96" y="24"/>
                  </a:cubicBezTo>
                  <a:cubicBezTo>
                    <a:pt x="96" y="15"/>
                    <a:pt x="92" y="6"/>
                    <a:pt x="86" y="0"/>
                  </a:cubicBezTo>
                  <a:cubicBezTo>
                    <a:pt x="84" y="1"/>
                    <a:pt x="84" y="1"/>
                    <a:pt x="84" y="1"/>
                  </a:cubicBezTo>
                  <a:cubicBezTo>
                    <a:pt x="90" y="7"/>
                    <a:pt x="93" y="15"/>
                    <a:pt x="93" y="24"/>
                  </a:cubicBezTo>
                  <a:cubicBezTo>
                    <a:pt x="93" y="33"/>
                    <a:pt x="90" y="43"/>
                    <a:pt x="82" y="51"/>
                  </a:cubicBezTo>
                  <a:cubicBezTo>
                    <a:pt x="82" y="51"/>
                    <a:pt x="82" y="51"/>
                    <a:pt x="82" y="51"/>
                  </a:cubicBezTo>
                  <a:cubicBezTo>
                    <a:pt x="82" y="51"/>
                    <a:pt x="82" y="51"/>
                    <a:pt x="82" y="51"/>
                  </a:cubicBezTo>
                  <a:cubicBezTo>
                    <a:pt x="71" y="63"/>
                    <a:pt x="57" y="70"/>
                    <a:pt x="42" y="70"/>
                  </a:cubicBezTo>
                  <a:cubicBezTo>
                    <a:pt x="34" y="70"/>
                    <a:pt x="26" y="68"/>
                    <a:pt x="19" y="63"/>
                  </a:cubicBezTo>
                  <a:cubicBezTo>
                    <a:pt x="8" y="56"/>
                    <a:pt x="3" y="46"/>
                    <a:pt x="3" y="35"/>
                  </a:cubicBezTo>
                  <a:cubicBezTo>
                    <a:pt x="3" y="30"/>
                    <a:pt x="3" y="26"/>
                    <a:pt x="5" y="21"/>
                  </a:cubicBezTo>
                  <a:cubicBezTo>
                    <a:pt x="3" y="20"/>
                    <a:pt x="3" y="20"/>
                    <a:pt x="3" y="2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1" name="Freeform 1643"/>
            <p:cNvSpPr>
              <a:spLocks/>
            </p:cNvSpPr>
            <p:nvPr userDrawn="1"/>
          </p:nvSpPr>
          <p:spPr bwMode="auto">
            <a:xfrm>
              <a:off x="265" y="302"/>
              <a:ext cx="200" cy="139"/>
            </a:xfrm>
            <a:custGeom>
              <a:avLst/>
              <a:gdLst/>
              <a:ahLst/>
              <a:cxnLst>
                <a:cxn ang="0">
                  <a:pos x="93" y="1"/>
                </a:cxn>
                <a:cxn ang="0">
                  <a:pos x="98" y="19"/>
                </a:cxn>
                <a:cxn ang="0">
                  <a:pos x="86" y="48"/>
                </a:cxn>
                <a:cxn ang="0">
                  <a:pos x="86" y="48"/>
                </a:cxn>
                <a:cxn ang="0">
                  <a:pos x="86" y="48"/>
                </a:cxn>
                <a:cxn ang="0">
                  <a:pos x="43" y="67"/>
                </a:cxn>
                <a:cxn ang="0">
                  <a:pos x="17" y="60"/>
                </a:cxn>
                <a:cxn ang="0">
                  <a:pos x="2" y="44"/>
                </a:cxn>
                <a:cxn ang="0">
                  <a:pos x="0" y="45"/>
                </a:cxn>
                <a:cxn ang="0">
                  <a:pos x="15" y="62"/>
                </a:cxn>
                <a:cxn ang="0">
                  <a:pos x="43" y="70"/>
                </a:cxn>
                <a:cxn ang="0">
                  <a:pos x="87" y="49"/>
                </a:cxn>
                <a:cxn ang="0">
                  <a:pos x="87" y="49"/>
                </a:cxn>
                <a:cxn ang="0">
                  <a:pos x="87" y="49"/>
                </a:cxn>
                <a:cxn ang="0">
                  <a:pos x="100" y="19"/>
                </a:cxn>
                <a:cxn ang="0">
                  <a:pos x="95" y="0"/>
                </a:cxn>
                <a:cxn ang="0">
                  <a:pos x="93" y="1"/>
                </a:cxn>
              </a:cxnLst>
              <a:rect l="0" t="0" r="r" b="b"/>
              <a:pathLst>
                <a:path w="100" h="70">
                  <a:moveTo>
                    <a:pt x="93" y="1"/>
                  </a:moveTo>
                  <a:cubicBezTo>
                    <a:pt x="96" y="7"/>
                    <a:pt x="98" y="13"/>
                    <a:pt x="98" y="19"/>
                  </a:cubicBezTo>
                  <a:cubicBezTo>
                    <a:pt x="98" y="28"/>
                    <a:pt x="94" y="39"/>
                    <a:pt x="86" y="48"/>
                  </a:cubicBezTo>
                  <a:cubicBezTo>
                    <a:pt x="86" y="48"/>
                    <a:pt x="86" y="48"/>
                    <a:pt x="86" y="48"/>
                  </a:cubicBezTo>
                  <a:cubicBezTo>
                    <a:pt x="86" y="48"/>
                    <a:pt x="86" y="48"/>
                    <a:pt x="86" y="48"/>
                  </a:cubicBezTo>
                  <a:cubicBezTo>
                    <a:pt x="74" y="60"/>
                    <a:pt x="58" y="67"/>
                    <a:pt x="43" y="67"/>
                  </a:cubicBezTo>
                  <a:cubicBezTo>
                    <a:pt x="34" y="67"/>
                    <a:pt x="25" y="65"/>
                    <a:pt x="17" y="60"/>
                  </a:cubicBezTo>
                  <a:cubicBezTo>
                    <a:pt x="10" y="56"/>
                    <a:pt x="5" y="50"/>
                    <a:pt x="2" y="44"/>
                  </a:cubicBezTo>
                  <a:cubicBezTo>
                    <a:pt x="0" y="45"/>
                    <a:pt x="0" y="45"/>
                    <a:pt x="0" y="45"/>
                  </a:cubicBezTo>
                  <a:cubicBezTo>
                    <a:pt x="3" y="52"/>
                    <a:pt x="8" y="58"/>
                    <a:pt x="15" y="62"/>
                  </a:cubicBezTo>
                  <a:cubicBezTo>
                    <a:pt x="24" y="67"/>
                    <a:pt x="33" y="70"/>
                    <a:pt x="43" y="70"/>
                  </a:cubicBezTo>
                  <a:cubicBezTo>
                    <a:pt x="59" y="70"/>
                    <a:pt x="75" y="62"/>
                    <a:pt x="87" y="49"/>
                  </a:cubicBezTo>
                  <a:cubicBezTo>
                    <a:pt x="87" y="49"/>
                    <a:pt x="87" y="49"/>
                    <a:pt x="87" y="49"/>
                  </a:cubicBezTo>
                  <a:cubicBezTo>
                    <a:pt x="87" y="49"/>
                    <a:pt x="87" y="49"/>
                    <a:pt x="87" y="49"/>
                  </a:cubicBezTo>
                  <a:cubicBezTo>
                    <a:pt x="96" y="40"/>
                    <a:pt x="100" y="29"/>
                    <a:pt x="100" y="19"/>
                  </a:cubicBezTo>
                  <a:cubicBezTo>
                    <a:pt x="100" y="12"/>
                    <a:pt x="98" y="6"/>
                    <a:pt x="95" y="0"/>
                  </a:cubicBezTo>
                  <a:cubicBezTo>
                    <a:pt x="93" y="1"/>
                    <a:pt x="93" y="1"/>
                    <a:pt x="93"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2" name="Freeform 1644"/>
            <p:cNvSpPr>
              <a:spLocks/>
            </p:cNvSpPr>
            <p:nvPr userDrawn="1"/>
          </p:nvSpPr>
          <p:spPr bwMode="auto">
            <a:xfrm>
              <a:off x="311" y="379"/>
              <a:ext cx="154" cy="78"/>
            </a:xfrm>
            <a:custGeom>
              <a:avLst/>
              <a:gdLst/>
              <a:ahLst/>
              <a:cxnLst>
                <a:cxn ang="0">
                  <a:pos x="75" y="0"/>
                </a:cxn>
                <a:cxn ang="0">
                  <a:pos x="65" y="17"/>
                </a:cxn>
                <a:cxn ang="0">
                  <a:pos x="65" y="17"/>
                </a:cxn>
                <a:cxn ang="0">
                  <a:pos x="65" y="17"/>
                </a:cxn>
                <a:cxn ang="0">
                  <a:pos x="22" y="37"/>
                </a:cxn>
                <a:cxn ang="0">
                  <a:pos x="1" y="32"/>
                </a:cxn>
                <a:cxn ang="0">
                  <a:pos x="0" y="34"/>
                </a:cxn>
                <a:cxn ang="0">
                  <a:pos x="22" y="39"/>
                </a:cxn>
                <a:cxn ang="0">
                  <a:pos x="67" y="19"/>
                </a:cxn>
                <a:cxn ang="0">
                  <a:pos x="67" y="19"/>
                </a:cxn>
                <a:cxn ang="0">
                  <a:pos x="67" y="19"/>
                </a:cxn>
                <a:cxn ang="0">
                  <a:pos x="77" y="1"/>
                </a:cxn>
                <a:cxn ang="0">
                  <a:pos x="75" y="0"/>
                </a:cxn>
              </a:cxnLst>
              <a:rect l="0" t="0" r="r" b="b"/>
              <a:pathLst>
                <a:path w="77" h="39">
                  <a:moveTo>
                    <a:pt x="75" y="0"/>
                  </a:moveTo>
                  <a:cubicBezTo>
                    <a:pt x="73" y="6"/>
                    <a:pt x="70" y="12"/>
                    <a:pt x="65" y="17"/>
                  </a:cubicBezTo>
                  <a:cubicBezTo>
                    <a:pt x="65" y="17"/>
                    <a:pt x="65" y="17"/>
                    <a:pt x="65" y="17"/>
                  </a:cubicBezTo>
                  <a:cubicBezTo>
                    <a:pt x="65" y="17"/>
                    <a:pt x="65" y="17"/>
                    <a:pt x="65" y="17"/>
                  </a:cubicBezTo>
                  <a:cubicBezTo>
                    <a:pt x="54" y="30"/>
                    <a:pt x="38" y="37"/>
                    <a:pt x="22" y="37"/>
                  </a:cubicBezTo>
                  <a:cubicBezTo>
                    <a:pt x="15" y="37"/>
                    <a:pt x="8" y="35"/>
                    <a:pt x="1" y="32"/>
                  </a:cubicBezTo>
                  <a:cubicBezTo>
                    <a:pt x="0" y="34"/>
                    <a:pt x="0" y="34"/>
                    <a:pt x="0" y="34"/>
                  </a:cubicBezTo>
                  <a:cubicBezTo>
                    <a:pt x="7" y="38"/>
                    <a:pt x="15" y="39"/>
                    <a:pt x="22" y="39"/>
                  </a:cubicBezTo>
                  <a:cubicBezTo>
                    <a:pt x="39" y="39"/>
                    <a:pt x="55" y="32"/>
                    <a:pt x="67" y="19"/>
                  </a:cubicBezTo>
                  <a:cubicBezTo>
                    <a:pt x="67" y="19"/>
                    <a:pt x="67" y="19"/>
                    <a:pt x="67" y="19"/>
                  </a:cubicBezTo>
                  <a:cubicBezTo>
                    <a:pt x="67" y="19"/>
                    <a:pt x="67" y="19"/>
                    <a:pt x="67" y="19"/>
                  </a:cubicBezTo>
                  <a:cubicBezTo>
                    <a:pt x="72" y="13"/>
                    <a:pt x="75" y="7"/>
                    <a:pt x="77" y="1"/>
                  </a:cubicBezTo>
                  <a:cubicBezTo>
                    <a:pt x="75" y="0"/>
                    <a:pt x="75" y="0"/>
                    <a:pt x="75"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3" name="Freeform 1645"/>
            <p:cNvSpPr>
              <a:spLocks/>
            </p:cNvSpPr>
            <p:nvPr userDrawn="1"/>
          </p:nvSpPr>
          <p:spPr bwMode="auto">
            <a:xfrm>
              <a:off x="277" y="280"/>
              <a:ext cx="46" cy="16"/>
            </a:xfrm>
            <a:custGeom>
              <a:avLst/>
              <a:gdLst/>
              <a:ahLst/>
              <a:cxnLst>
                <a:cxn ang="0">
                  <a:pos x="23" y="3"/>
                </a:cxn>
                <a:cxn ang="0">
                  <a:pos x="12" y="0"/>
                </a:cxn>
                <a:cxn ang="0">
                  <a:pos x="0" y="6"/>
                </a:cxn>
                <a:cxn ang="0">
                  <a:pos x="2" y="8"/>
                </a:cxn>
                <a:cxn ang="0">
                  <a:pos x="12" y="2"/>
                </a:cxn>
                <a:cxn ang="0">
                  <a:pos x="22" y="5"/>
                </a:cxn>
                <a:cxn ang="0">
                  <a:pos x="23" y="3"/>
                </a:cxn>
              </a:cxnLst>
              <a:rect l="0" t="0" r="r" b="b"/>
              <a:pathLst>
                <a:path w="23" h="8">
                  <a:moveTo>
                    <a:pt x="23" y="3"/>
                  </a:moveTo>
                  <a:cubicBezTo>
                    <a:pt x="19" y="1"/>
                    <a:pt x="15" y="0"/>
                    <a:pt x="12" y="0"/>
                  </a:cubicBezTo>
                  <a:cubicBezTo>
                    <a:pt x="7" y="0"/>
                    <a:pt x="3" y="2"/>
                    <a:pt x="0" y="6"/>
                  </a:cubicBezTo>
                  <a:cubicBezTo>
                    <a:pt x="2" y="8"/>
                    <a:pt x="2" y="8"/>
                    <a:pt x="2" y="8"/>
                  </a:cubicBezTo>
                  <a:cubicBezTo>
                    <a:pt x="5" y="4"/>
                    <a:pt x="8" y="2"/>
                    <a:pt x="12" y="2"/>
                  </a:cubicBezTo>
                  <a:cubicBezTo>
                    <a:pt x="15" y="2"/>
                    <a:pt x="18" y="3"/>
                    <a:pt x="22" y="5"/>
                  </a:cubicBezTo>
                  <a:cubicBezTo>
                    <a:pt x="23" y="3"/>
                    <a:pt x="23" y="3"/>
                    <a:pt x="23" y="3"/>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4" name="Freeform 1646"/>
            <p:cNvSpPr>
              <a:spLocks/>
            </p:cNvSpPr>
            <p:nvPr userDrawn="1"/>
          </p:nvSpPr>
          <p:spPr bwMode="auto">
            <a:xfrm>
              <a:off x="365" y="308"/>
              <a:ext cx="88" cy="103"/>
            </a:xfrm>
            <a:custGeom>
              <a:avLst/>
              <a:gdLst/>
              <a:ahLst/>
              <a:cxnLst>
                <a:cxn ang="0">
                  <a:pos x="44" y="50"/>
                </a:cxn>
                <a:cxn ang="0">
                  <a:pos x="28" y="24"/>
                </a:cxn>
                <a:cxn ang="0">
                  <a:pos x="1" y="0"/>
                </a:cxn>
                <a:cxn ang="0">
                  <a:pos x="0" y="2"/>
                </a:cxn>
                <a:cxn ang="0">
                  <a:pos x="26" y="25"/>
                </a:cxn>
                <a:cxn ang="0">
                  <a:pos x="42" y="51"/>
                </a:cxn>
                <a:cxn ang="0">
                  <a:pos x="44" y="50"/>
                </a:cxn>
              </a:cxnLst>
              <a:rect l="0" t="0" r="r" b="b"/>
              <a:pathLst>
                <a:path w="44" h="51">
                  <a:moveTo>
                    <a:pt x="44" y="50"/>
                  </a:moveTo>
                  <a:cubicBezTo>
                    <a:pt x="42" y="42"/>
                    <a:pt x="36" y="33"/>
                    <a:pt x="28" y="24"/>
                  </a:cubicBezTo>
                  <a:cubicBezTo>
                    <a:pt x="20" y="15"/>
                    <a:pt x="10" y="7"/>
                    <a:pt x="1" y="0"/>
                  </a:cubicBezTo>
                  <a:cubicBezTo>
                    <a:pt x="0" y="2"/>
                    <a:pt x="0" y="2"/>
                    <a:pt x="0" y="2"/>
                  </a:cubicBezTo>
                  <a:cubicBezTo>
                    <a:pt x="8" y="8"/>
                    <a:pt x="18" y="17"/>
                    <a:pt x="26" y="25"/>
                  </a:cubicBezTo>
                  <a:cubicBezTo>
                    <a:pt x="34" y="34"/>
                    <a:pt x="40" y="43"/>
                    <a:pt x="42" y="51"/>
                  </a:cubicBezTo>
                  <a:cubicBezTo>
                    <a:pt x="44" y="50"/>
                    <a:pt x="44" y="50"/>
                    <a:pt x="44" y="5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5" name="Freeform 1647"/>
            <p:cNvSpPr>
              <a:spLocks/>
            </p:cNvSpPr>
            <p:nvPr userDrawn="1"/>
          </p:nvSpPr>
          <p:spPr bwMode="auto">
            <a:xfrm>
              <a:off x="359" y="316"/>
              <a:ext cx="74" cy="117"/>
            </a:xfrm>
            <a:custGeom>
              <a:avLst/>
              <a:gdLst/>
              <a:ahLst/>
              <a:cxnLst>
                <a:cxn ang="0">
                  <a:pos x="37" y="58"/>
                </a:cxn>
                <a:cxn ang="0">
                  <a:pos x="37" y="58"/>
                </a:cxn>
                <a:cxn ang="0">
                  <a:pos x="33" y="44"/>
                </a:cxn>
                <a:cxn ang="0">
                  <a:pos x="1" y="0"/>
                </a:cxn>
                <a:cxn ang="0">
                  <a:pos x="0" y="1"/>
                </a:cxn>
                <a:cxn ang="0">
                  <a:pos x="21" y="29"/>
                </a:cxn>
                <a:cxn ang="0">
                  <a:pos x="31" y="45"/>
                </a:cxn>
                <a:cxn ang="0">
                  <a:pos x="35" y="58"/>
                </a:cxn>
                <a:cxn ang="0">
                  <a:pos x="35" y="58"/>
                </a:cxn>
                <a:cxn ang="0">
                  <a:pos x="37" y="58"/>
                </a:cxn>
              </a:cxnLst>
              <a:rect l="0" t="0" r="r" b="b"/>
              <a:pathLst>
                <a:path w="37" h="58">
                  <a:moveTo>
                    <a:pt x="37" y="58"/>
                  </a:moveTo>
                  <a:cubicBezTo>
                    <a:pt x="37" y="58"/>
                    <a:pt x="37" y="58"/>
                    <a:pt x="37" y="58"/>
                  </a:cubicBezTo>
                  <a:cubicBezTo>
                    <a:pt x="37" y="54"/>
                    <a:pt x="36" y="50"/>
                    <a:pt x="33" y="44"/>
                  </a:cubicBezTo>
                  <a:cubicBezTo>
                    <a:pt x="25" y="28"/>
                    <a:pt x="9" y="7"/>
                    <a:pt x="1" y="0"/>
                  </a:cubicBezTo>
                  <a:cubicBezTo>
                    <a:pt x="0" y="1"/>
                    <a:pt x="0" y="1"/>
                    <a:pt x="0" y="1"/>
                  </a:cubicBezTo>
                  <a:cubicBezTo>
                    <a:pt x="5" y="6"/>
                    <a:pt x="13" y="17"/>
                    <a:pt x="21" y="29"/>
                  </a:cubicBezTo>
                  <a:cubicBezTo>
                    <a:pt x="25" y="34"/>
                    <a:pt x="28" y="40"/>
                    <a:pt x="31" y="45"/>
                  </a:cubicBezTo>
                  <a:cubicBezTo>
                    <a:pt x="33" y="51"/>
                    <a:pt x="35" y="55"/>
                    <a:pt x="35" y="58"/>
                  </a:cubicBezTo>
                  <a:cubicBezTo>
                    <a:pt x="35" y="58"/>
                    <a:pt x="35" y="58"/>
                    <a:pt x="35" y="58"/>
                  </a:cubicBezTo>
                  <a:cubicBezTo>
                    <a:pt x="37" y="58"/>
                    <a:pt x="37" y="58"/>
                    <a:pt x="37" y="58"/>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6" name="Freeform 1648"/>
            <p:cNvSpPr>
              <a:spLocks/>
            </p:cNvSpPr>
            <p:nvPr userDrawn="1"/>
          </p:nvSpPr>
          <p:spPr bwMode="auto">
            <a:xfrm>
              <a:off x="351" y="320"/>
              <a:ext cx="60" cy="129"/>
            </a:xfrm>
            <a:custGeom>
              <a:avLst/>
              <a:gdLst/>
              <a:ahLst/>
              <a:cxnLst>
                <a:cxn ang="0">
                  <a:pos x="30" y="64"/>
                </a:cxn>
                <a:cxn ang="0">
                  <a:pos x="28" y="59"/>
                </a:cxn>
                <a:cxn ang="0">
                  <a:pos x="14" y="25"/>
                </a:cxn>
                <a:cxn ang="0">
                  <a:pos x="7" y="9"/>
                </a:cxn>
                <a:cxn ang="0">
                  <a:pos x="4" y="3"/>
                </a:cxn>
                <a:cxn ang="0">
                  <a:pos x="2" y="0"/>
                </a:cxn>
                <a:cxn ang="0">
                  <a:pos x="0" y="1"/>
                </a:cxn>
                <a:cxn ang="0">
                  <a:pos x="2" y="5"/>
                </a:cxn>
                <a:cxn ang="0">
                  <a:pos x="17" y="37"/>
                </a:cxn>
                <a:cxn ang="0">
                  <a:pos x="24" y="54"/>
                </a:cxn>
                <a:cxn ang="0">
                  <a:pos x="27" y="64"/>
                </a:cxn>
                <a:cxn ang="0">
                  <a:pos x="30" y="64"/>
                </a:cxn>
              </a:cxnLst>
              <a:rect l="0" t="0" r="r" b="b"/>
              <a:pathLst>
                <a:path w="30" h="64">
                  <a:moveTo>
                    <a:pt x="30" y="64"/>
                  </a:moveTo>
                  <a:cubicBezTo>
                    <a:pt x="30" y="63"/>
                    <a:pt x="29" y="61"/>
                    <a:pt x="28" y="59"/>
                  </a:cubicBezTo>
                  <a:cubicBezTo>
                    <a:pt x="26" y="51"/>
                    <a:pt x="20" y="38"/>
                    <a:pt x="14" y="25"/>
                  </a:cubicBezTo>
                  <a:cubicBezTo>
                    <a:pt x="11" y="19"/>
                    <a:pt x="9" y="13"/>
                    <a:pt x="7" y="9"/>
                  </a:cubicBezTo>
                  <a:cubicBezTo>
                    <a:pt x="5" y="6"/>
                    <a:pt x="5" y="4"/>
                    <a:pt x="4" y="3"/>
                  </a:cubicBezTo>
                  <a:cubicBezTo>
                    <a:pt x="3" y="1"/>
                    <a:pt x="2" y="0"/>
                    <a:pt x="2" y="0"/>
                  </a:cubicBezTo>
                  <a:cubicBezTo>
                    <a:pt x="0" y="1"/>
                    <a:pt x="0" y="1"/>
                    <a:pt x="0" y="1"/>
                  </a:cubicBezTo>
                  <a:cubicBezTo>
                    <a:pt x="0" y="1"/>
                    <a:pt x="1" y="3"/>
                    <a:pt x="2" y="5"/>
                  </a:cubicBezTo>
                  <a:cubicBezTo>
                    <a:pt x="5" y="11"/>
                    <a:pt x="11" y="24"/>
                    <a:pt x="17" y="37"/>
                  </a:cubicBezTo>
                  <a:cubicBezTo>
                    <a:pt x="20" y="43"/>
                    <a:pt x="22" y="49"/>
                    <a:pt x="24" y="54"/>
                  </a:cubicBezTo>
                  <a:cubicBezTo>
                    <a:pt x="26" y="59"/>
                    <a:pt x="27" y="63"/>
                    <a:pt x="27" y="64"/>
                  </a:cubicBezTo>
                  <a:cubicBezTo>
                    <a:pt x="30" y="64"/>
                    <a:pt x="30" y="64"/>
                    <a:pt x="30" y="64"/>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7" name="Freeform 1649"/>
            <p:cNvSpPr>
              <a:spLocks/>
            </p:cNvSpPr>
            <p:nvPr userDrawn="1"/>
          </p:nvSpPr>
          <p:spPr bwMode="auto">
            <a:xfrm>
              <a:off x="343" y="324"/>
              <a:ext cx="42" cy="135"/>
            </a:xfrm>
            <a:custGeom>
              <a:avLst/>
              <a:gdLst/>
              <a:ahLst/>
              <a:cxnLst>
                <a:cxn ang="0">
                  <a:pos x="21" y="65"/>
                </a:cxn>
                <a:cxn ang="0">
                  <a:pos x="16" y="54"/>
                </a:cxn>
                <a:cxn ang="0">
                  <a:pos x="3" y="0"/>
                </a:cxn>
                <a:cxn ang="0">
                  <a:pos x="0" y="0"/>
                </a:cxn>
                <a:cxn ang="0">
                  <a:pos x="8" y="35"/>
                </a:cxn>
                <a:cxn ang="0">
                  <a:pos x="14" y="54"/>
                </a:cxn>
                <a:cxn ang="0">
                  <a:pos x="19" y="67"/>
                </a:cxn>
                <a:cxn ang="0">
                  <a:pos x="21" y="65"/>
                </a:cxn>
              </a:cxnLst>
              <a:rect l="0" t="0" r="r" b="b"/>
              <a:pathLst>
                <a:path w="21" h="67">
                  <a:moveTo>
                    <a:pt x="21" y="65"/>
                  </a:moveTo>
                  <a:cubicBezTo>
                    <a:pt x="19" y="64"/>
                    <a:pt x="18" y="59"/>
                    <a:pt x="16" y="54"/>
                  </a:cubicBezTo>
                  <a:cubicBezTo>
                    <a:pt x="10" y="37"/>
                    <a:pt x="4" y="10"/>
                    <a:pt x="3" y="0"/>
                  </a:cubicBezTo>
                  <a:cubicBezTo>
                    <a:pt x="0" y="0"/>
                    <a:pt x="0" y="0"/>
                    <a:pt x="0" y="0"/>
                  </a:cubicBezTo>
                  <a:cubicBezTo>
                    <a:pt x="1" y="7"/>
                    <a:pt x="4" y="21"/>
                    <a:pt x="8" y="35"/>
                  </a:cubicBezTo>
                  <a:cubicBezTo>
                    <a:pt x="10" y="42"/>
                    <a:pt x="12" y="49"/>
                    <a:pt x="14" y="54"/>
                  </a:cubicBezTo>
                  <a:cubicBezTo>
                    <a:pt x="15" y="60"/>
                    <a:pt x="17" y="64"/>
                    <a:pt x="19" y="67"/>
                  </a:cubicBezTo>
                  <a:cubicBezTo>
                    <a:pt x="21" y="65"/>
                    <a:pt x="21" y="65"/>
                    <a:pt x="21" y="65"/>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8" name="Freeform 1650"/>
            <p:cNvSpPr>
              <a:spLocks/>
            </p:cNvSpPr>
            <p:nvPr userDrawn="1"/>
          </p:nvSpPr>
          <p:spPr bwMode="auto">
            <a:xfrm>
              <a:off x="335" y="324"/>
              <a:ext cx="20" cy="135"/>
            </a:xfrm>
            <a:custGeom>
              <a:avLst/>
              <a:gdLst/>
              <a:ahLst/>
              <a:cxnLst>
                <a:cxn ang="0">
                  <a:pos x="10" y="66"/>
                </a:cxn>
                <a:cxn ang="0">
                  <a:pos x="4" y="45"/>
                </a:cxn>
                <a:cxn ang="0">
                  <a:pos x="2" y="18"/>
                </a:cxn>
                <a:cxn ang="0">
                  <a:pos x="3" y="0"/>
                </a:cxn>
                <a:cxn ang="0">
                  <a:pos x="0" y="0"/>
                </a:cxn>
                <a:cxn ang="0">
                  <a:pos x="0" y="18"/>
                </a:cxn>
                <a:cxn ang="0">
                  <a:pos x="1" y="45"/>
                </a:cxn>
                <a:cxn ang="0">
                  <a:pos x="8" y="67"/>
                </a:cxn>
                <a:cxn ang="0">
                  <a:pos x="10" y="66"/>
                </a:cxn>
              </a:cxnLst>
              <a:rect l="0" t="0" r="r" b="b"/>
              <a:pathLst>
                <a:path w="10" h="67">
                  <a:moveTo>
                    <a:pt x="10" y="66"/>
                  </a:moveTo>
                  <a:cubicBezTo>
                    <a:pt x="7" y="61"/>
                    <a:pt x="5" y="53"/>
                    <a:pt x="4" y="45"/>
                  </a:cubicBezTo>
                  <a:cubicBezTo>
                    <a:pt x="3" y="36"/>
                    <a:pt x="2" y="27"/>
                    <a:pt x="2" y="18"/>
                  </a:cubicBezTo>
                  <a:cubicBezTo>
                    <a:pt x="2" y="11"/>
                    <a:pt x="2" y="5"/>
                    <a:pt x="3" y="0"/>
                  </a:cubicBezTo>
                  <a:cubicBezTo>
                    <a:pt x="0" y="0"/>
                    <a:pt x="0" y="0"/>
                    <a:pt x="0" y="0"/>
                  </a:cubicBezTo>
                  <a:cubicBezTo>
                    <a:pt x="0" y="5"/>
                    <a:pt x="0" y="11"/>
                    <a:pt x="0" y="18"/>
                  </a:cubicBezTo>
                  <a:cubicBezTo>
                    <a:pt x="0" y="27"/>
                    <a:pt x="0" y="36"/>
                    <a:pt x="1" y="45"/>
                  </a:cubicBezTo>
                  <a:cubicBezTo>
                    <a:pt x="3" y="54"/>
                    <a:pt x="5" y="62"/>
                    <a:pt x="8" y="67"/>
                  </a:cubicBezTo>
                  <a:cubicBezTo>
                    <a:pt x="10" y="66"/>
                    <a:pt x="10" y="66"/>
                    <a:pt x="10" y="66"/>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29" name="Freeform 1651"/>
            <p:cNvSpPr>
              <a:spLocks/>
            </p:cNvSpPr>
            <p:nvPr userDrawn="1"/>
          </p:nvSpPr>
          <p:spPr bwMode="auto">
            <a:xfrm>
              <a:off x="315" y="322"/>
              <a:ext cx="18" cy="131"/>
            </a:xfrm>
            <a:custGeom>
              <a:avLst/>
              <a:gdLst/>
              <a:ahLst/>
              <a:cxnLst>
                <a:cxn ang="0">
                  <a:pos x="7" y="0"/>
                </a:cxn>
                <a:cxn ang="0">
                  <a:pos x="0" y="45"/>
                </a:cxn>
                <a:cxn ang="0">
                  <a:pos x="3" y="65"/>
                </a:cxn>
                <a:cxn ang="0">
                  <a:pos x="5" y="63"/>
                </a:cxn>
                <a:cxn ang="0">
                  <a:pos x="2" y="45"/>
                </a:cxn>
                <a:cxn ang="0">
                  <a:pos x="9" y="1"/>
                </a:cxn>
                <a:cxn ang="0">
                  <a:pos x="7" y="0"/>
                </a:cxn>
              </a:cxnLst>
              <a:rect l="0" t="0" r="r" b="b"/>
              <a:pathLst>
                <a:path w="9" h="65">
                  <a:moveTo>
                    <a:pt x="7" y="0"/>
                  </a:moveTo>
                  <a:cubicBezTo>
                    <a:pt x="3" y="9"/>
                    <a:pt x="0" y="29"/>
                    <a:pt x="0" y="45"/>
                  </a:cubicBezTo>
                  <a:cubicBezTo>
                    <a:pt x="0" y="54"/>
                    <a:pt x="0" y="61"/>
                    <a:pt x="3" y="65"/>
                  </a:cubicBezTo>
                  <a:cubicBezTo>
                    <a:pt x="5" y="63"/>
                    <a:pt x="5" y="63"/>
                    <a:pt x="5" y="63"/>
                  </a:cubicBezTo>
                  <a:cubicBezTo>
                    <a:pt x="3" y="60"/>
                    <a:pt x="2" y="53"/>
                    <a:pt x="2" y="45"/>
                  </a:cubicBezTo>
                  <a:cubicBezTo>
                    <a:pt x="2" y="30"/>
                    <a:pt x="5" y="10"/>
                    <a:pt x="9" y="1"/>
                  </a:cubicBezTo>
                  <a:cubicBezTo>
                    <a:pt x="7" y="0"/>
                    <a:pt x="7" y="0"/>
                    <a:pt x="7"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0" name="Freeform 1652"/>
            <p:cNvSpPr>
              <a:spLocks/>
            </p:cNvSpPr>
            <p:nvPr userDrawn="1"/>
          </p:nvSpPr>
          <p:spPr bwMode="auto">
            <a:xfrm>
              <a:off x="357" y="256"/>
              <a:ext cx="48" cy="22"/>
            </a:xfrm>
            <a:custGeom>
              <a:avLst/>
              <a:gdLst/>
              <a:ahLst/>
              <a:cxnLst>
                <a:cxn ang="0">
                  <a:pos x="2" y="11"/>
                </a:cxn>
                <a:cxn ang="0">
                  <a:pos x="19" y="2"/>
                </a:cxn>
                <a:cxn ang="0">
                  <a:pos x="23" y="3"/>
                </a:cxn>
                <a:cxn ang="0">
                  <a:pos x="24" y="1"/>
                </a:cxn>
                <a:cxn ang="0">
                  <a:pos x="19" y="0"/>
                </a:cxn>
                <a:cxn ang="0">
                  <a:pos x="0" y="10"/>
                </a:cxn>
                <a:cxn ang="0">
                  <a:pos x="2" y="11"/>
                </a:cxn>
              </a:cxnLst>
              <a:rect l="0" t="0" r="r" b="b"/>
              <a:pathLst>
                <a:path w="24" h="11">
                  <a:moveTo>
                    <a:pt x="2" y="11"/>
                  </a:moveTo>
                  <a:cubicBezTo>
                    <a:pt x="7" y="6"/>
                    <a:pt x="13" y="2"/>
                    <a:pt x="19" y="2"/>
                  </a:cubicBezTo>
                  <a:cubicBezTo>
                    <a:pt x="20" y="2"/>
                    <a:pt x="22" y="2"/>
                    <a:pt x="23" y="3"/>
                  </a:cubicBezTo>
                  <a:cubicBezTo>
                    <a:pt x="24" y="1"/>
                    <a:pt x="24" y="1"/>
                    <a:pt x="24" y="1"/>
                  </a:cubicBezTo>
                  <a:cubicBezTo>
                    <a:pt x="22" y="0"/>
                    <a:pt x="21" y="0"/>
                    <a:pt x="19" y="0"/>
                  </a:cubicBezTo>
                  <a:cubicBezTo>
                    <a:pt x="12" y="0"/>
                    <a:pt x="6" y="4"/>
                    <a:pt x="0" y="10"/>
                  </a:cubicBezTo>
                  <a:cubicBezTo>
                    <a:pt x="2" y="11"/>
                    <a:pt x="2" y="11"/>
                    <a:pt x="2" y="1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1" name="Freeform 1653"/>
            <p:cNvSpPr>
              <a:spLocks/>
            </p:cNvSpPr>
            <p:nvPr userDrawn="1"/>
          </p:nvSpPr>
          <p:spPr bwMode="auto">
            <a:xfrm>
              <a:off x="293" y="320"/>
              <a:ext cx="36" cy="115"/>
            </a:xfrm>
            <a:custGeom>
              <a:avLst/>
              <a:gdLst/>
              <a:ahLst/>
              <a:cxnLst>
                <a:cxn ang="0">
                  <a:pos x="3" y="56"/>
                </a:cxn>
                <a:cxn ang="0">
                  <a:pos x="2" y="47"/>
                </a:cxn>
                <a:cxn ang="0">
                  <a:pos x="17" y="1"/>
                </a:cxn>
                <a:cxn ang="0">
                  <a:pos x="15" y="0"/>
                </a:cxn>
                <a:cxn ang="0">
                  <a:pos x="0" y="47"/>
                </a:cxn>
                <a:cxn ang="0">
                  <a:pos x="0" y="57"/>
                </a:cxn>
                <a:cxn ang="0">
                  <a:pos x="3" y="56"/>
                </a:cxn>
              </a:cxnLst>
              <a:rect l="0" t="0" r="r" b="b"/>
              <a:pathLst>
                <a:path w="17" h="57">
                  <a:moveTo>
                    <a:pt x="3" y="56"/>
                  </a:moveTo>
                  <a:cubicBezTo>
                    <a:pt x="2" y="53"/>
                    <a:pt x="2" y="50"/>
                    <a:pt x="2" y="47"/>
                  </a:cubicBezTo>
                  <a:cubicBezTo>
                    <a:pt x="2" y="30"/>
                    <a:pt x="9" y="13"/>
                    <a:pt x="17" y="1"/>
                  </a:cubicBezTo>
                  <a:cubicBezTo>
                    <a:pt x="15" y="0"/>
                    <a:pt x="15" y="0"/>
                    <a:pt x="15" y="0"/>
                  </a:cubicBezTo>
                  <a:cubicBezTo>
                    <a:pt x="7" y="12"/>
                    <a:pt x="0" y="29"/>
                    <a:pt x="0" y="47"/>
                  </a:cubicBezTo>
                  <a:cubicBezTo>
                    <a:pt x="0" y="50"/>
                    <a:pt x="0" y="54"/>
                    <a:pt x="0" y="57"/>
                  </a:cubicBezTo>
                  <a:cubicBezTo>
                    <a:pt x="3" y="56"/>
                    <a:pt x="3" y="56"/>
                    <a:pt x="3" y="56"/>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2" name="Freeform 1654"/>
            <p:cNvSpPr>
              <a:spLocks/>
            </p:cNvSpPr>
            <p:nvPr userDrawn="1"/>
          </p:nvSpPr>
          <p:spPr bwMode="auto">
            <a:xfrm>
              <a:off x="273" y="316"/>
              <a:ext cx="48" cy="97"/>
            </a:xfrm>
            <a:custGeom>
              <a:avLst/>
              <a:gdLst/>
              <a:ahLst/>
              <a:cxnLst>
                <a:cxn ang="0">
                  <a:pos x="22" y="0"/>
                </a:cxn>
                <a:cxn ang="0">
                  <a:pos x="7" y="20"/>
                </a:cxn>
                <a:cxn ang="0">
                  <a:pos x="0" y="44"/>
                </a:cxn>
                <a:cxn ang="0">
                  <a:pos x="1" y="48"/>
                </a:cxn>
                <a:cxn ang="0">
                  <a:pos x="3" y="48"/>
                </a:cxn>
                <a:cxn ang="0">
                  <a:pos x="3" y="44"/>
                </a:cxn>
                <a:cxn ang="0">
                  <a:pos x="9" y="21"/>
                </a:cxn>
                <a:cxn ang="0">
                  <a:pos x="24" y="2"/>
                </a:cxn>
                <a:cxn ang="0">
                  <a:pos x="22" y="0"/>
                </a:cxn>
              </a:cxnLst>
              <a:rect l="0" t="0" r="r" b="b"/>
              <a:pathLst>
                <a:path w="24" h="48">
                  <a:moveTo>
                    <a:pt x="22" y="0"/>
                  </a:moveTo>
                  <a:cubicBezTo>
                    <a:pt x="17" y="5"/>
                    <a:pt x="12" y="12"/>
                    <a:pt x="7" y="20"/>
                  </a:cubicBezTo>
                  <a:cubicBezTo>
                    <a:pt x="3" y="28"/>
                    <a:pt x="0" y="37"/>
                    <a:pt x="0" y="44"/>
                  </a:cubicBezTo>
                  <a:cubicBezTo>
                    <a:pt x="0" y="45"/>
                    <a:pt x="1" y="47"/>
                    <a:pt x="1" y="48"/>
                  </a:cubicBezTo>
                  <a:cubicBezTo>
                    <a:pt x="3" y="48"/>
                    <a:pt x="3" y="48"/>
                    <a:pt x="3" y="48"/>
                  </a:cubicBezTo>
                  <a:cubicBezTo>
                    <a:pt x="3" y="46"/>
                    <a:pt x="3" y="45"/>
                    <a:pt x="3" y="44"/>
                  </a:cubicBezTo>
                  <a:cubicBezTo>
                    <a:pt x="3" y="37"/>
                    <a:pt x="5" y="29"/>
                    <a:pt x="9" y="21"/>
                  </a:cubicBezTo>
                  <a:cubicBezTo>
                    <a:pt x="13" y="13"/>
                    <a:pt x="19" y="6"/>
                    <a:pt x="24" y="2"/>
                  </a:cubicBezTo>
                  <a:cubicBezTo>
                    <a:pt x="22" y="0"/>
                    <a:pt x="22" y="0"/>
                    <a:pt x="22"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3" name="Freeform 1655"/>
            <p:cNvSpPr>
              <a:spLocks/>
            </p:cNvSpPr>
            <p:nvPr userDrawn="1"/>
          </p:nvSpPr>
          <p:spPr bwMode="auto">
            <a:xfrm>
              <a:off x="263" y="310"/>
              <a:ext cx="52" cy="76"/>
            </a:xfrm>
            <a:custGeom>
              <a:avLst/>
              <a:gdLst/>
              <a:ahLst/>
              <a:cxnLst>
                <a:cxn ang="0">
                  <a:pos x="26" y="0"/>
                </a:cxn>
                <a:cxn ang="0">
                  <a:pos x="8" y="17"/>
                </a:cxn>
                <a:cxn ang="0">
                  <a:pos x="0" y="36"/>
                </a:cxn>
                <a:cxn ang="0">
                  <a:pos x="0" y="39"/>
                </a:cxn>
                <a:cxn ang="0">
                  <a:pos x="2" y="38"/>
                </a:cxn>
                <a:cxn ang="0">
                  <a:pos x="2" y="36"/>
                </a:cxn>
                <a:cxn ang="0">
                  <a:pos x="10" y="18"/>
                </a:cxn>
                <a:cxn ang="0">
                  <a:pos x="27" y="2"/>
                </a:cxn>
                <a:cxn ang="0">
                  <a:pos x="26" y="0"/>
                </a:cxn>
              </a:cxnLst>
              <a:rect l="0" t="0" r="r" b="b"/>
              <a:pathLst>
                <a:path w="27" h="39">
                  <a:moveTo>
                    <a:pt x="26" y="0"/>
                  </a:moveTo>
                  <a:cubicBezTo>
                    <a:pt x="19" y="4"/>
                    <a:pt x="13" y="10"/>
                    <a:pt x="8" y="17"/>
                  </a:cubicBezTo>
                  <a:cubicBezTo>
                    <a:pt x="3" y="23"/>
                    <a:pt x="0" y="31"/>
                    <a:pt x="0" y="36"/>
                  </a:cubicBezTo>
                  <a:cubicBezTo>
                    <a:pt x="0" y="37"/>
                    <a:pt x="0" y="38"/>
                    <a:pt x="0" y="39"/>
                  </a:cubicBezTo>
                  <a:cubicBezTo>
                    <a:pt x="2" y="38"/>
                    <a:pt x="2" y="38"/>
                    <a:pt x="2" y="38"/>
                  </a:cubicBezTo>
                  <a:cubicBezTo>
                    <a:pt x="2" y="38"/>
                    <a:pt x="2" y="37"/>
                    <a:pt x="2" y="36"/>
                  </a:cubicBezTo>
                  <a:cubicBezTo>
                    <a:pt x="2" y="32"/>
                    <a:pt x="5" y="25"/>
                    <a:pt x="10" y="18"/>
                  </a:cubicBezTo>
                  <a:cubicBezTo>
                    <a:pt x="15" y="12"/>
                    <a:pt x="21" y="6"/>
                    <a:pt x="27" y="2"/>
                  </a:cubicBezTo>
                  <a:cubicBezTo>
                    <a:pt x="26" y="0"/>
                    <a:pt x="26" y="0"/>
                    <a:pt x="26"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4" name="Freeform 1656"/>
            <p:cNvSpPr>
              <a:spLocks/>
            </p:cNvSpPr>
            <p:nvPr userDrawn="1"/>
          </p:nvSpPr>
          <p:spPr bwMode="auto">
            <a:xfrm>
              <a:off x="257" y="304"/>
              <a:ext cx="58" cy="57"/>
            </a:xfrm>
            <a:custGeom>
              <a:avLst/>
              <a:gdLst/>
              <a:ahLst/>
              <a:cxnLst>
                <a:cxn ang="0">
                  <a:pos x="28" y="0"/>
                </a:cxn>
                <a:cxn ang="0">
                  <a:pos x="9" y="12"/>
                </a:cxn>
                <a:cxn ang="0">
                  <a:pos x="0" y="28"/>
                </a:cxn>
                <a:cxn ang="0">
                  <a:pos x="0" y="28"/>
                </a:cxn>
                <a:cxn ang="0">
                  <a:pos x="3" y="28"/>
                </a:cxn>
                <a:cxn ang="0">
                  <a:pos x="3" y="28"/>
                </a:cxn>
                <a:cxn ang="0">
                  <a:pos x="11" y="14"/>
                </a:cxn>
                <a:cxn ang="0">
                  <a:pos x="29" y="2"/>
                </a:cxn>
                <a:cxn ang="0">
                  <a:pos x="28" y="0"/>
                </a:cxn>
              </a:cxnLst>
              <a:rect l="0" t="0" r="r" b="b"/>
              <a:pathLst>
                <a:path w="29" h="28">
                  <a:moveTo>
                    <a:pt x="28" y="0"/>
                  </a:moveTo>
                  <a:cubicBezTo>
                    <a:pt x="21" y="2"/>
                    <a:pt x="14" y="7"/>
                    <a:pt x="9" y="12"/>
                  </a:cubicBezTo>
                  <a:cubicBezTo>
                    <a:pt x="4" y="17"/>
                    <a:pt x="0" y="23"/>
                    <a:pt x="0" y="28"/>
                  </a:cubicBezTo>
                  <a:cubicBezTo>
                    <a:pt x="0" y="28"/>
                    <a:pt x="0" y="28"/>
                    <a:pt x="0" y="28"/>
                  </a:cubicBezTo>
                  <a:cubicBezTo>
                    <a:pt x="3" y="28"/>
                    <a:pt x="3" y="28"/>
                    <a:pt x="3" y="28"/>
                  </a:cubicBezTo>
                  <a:cubicBezTo>
                    <a:pt x="3" y="28"/>
                    <a:pt x="3" y="28"/>
                    <a:pt x="3" y="28"/>
                  </a:cubicBezTo>
                  <a:cubicBezTo>
                    <a:pt x="3" y="24"/>
                    <a:pt x="6" y="19"/>
                    <a:pt x="11" y="14"/>
                  </a:cubicBezTo>
                  <a:cubicBezTo>
                    <a:pt x="15" y="9"/>
                    <a:pt x="22" y="4"/>
                    <a:pt x="29" y="2"/>
                  </a:cubicBezTo>
                  <a:cubicBezTo>
                    <a:pt x="28" y="0"/>
                    <a:pt x="28" y="0"/>
                    <a:pt x="28"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5" name="Freeform 1657"/>
            <p:cNvSpPr>
              <a:spLocks/>
            </p:cNvSpPr>
            <p:nvPr userDrawn="1"/>
          </p:nvSpPr>
          <p:spPr bwMode="auto">
            <a:xfrm>
              <a:off x="259" y="296"/>
              <a:ext cx="56" cy="38"/>
            </a:xfrm>
            <a:custGeom>
              <a:avLst/>
              <a:gdLst/>
              <a:ahLst/>
              <a:cxnLst>
                <a:cxn ang="0">
                  <a:pos x="28" y="0"/>
                </a:cxn>
                <a:cxn ang="0">
                  <a:pos x="9" y="7"/>
                </a:cxn>
                <a:cxn ang="0">
                  <a:pos x="0" y="19"/>
                </a:cxn>
                <a:cxn ang="0">
                  <a:pos x="2" y="19"/>
                </a:cxn>
                <a:cxn ang="0">
                  <a:pos x="11" y="9"/>
                </a:cxn>
                <a:cxn ang="0">
                  <a:pos x="28" y="3"/>
                </a:cxn>
                <a:cxn ang="0">
                  <a:pos x="28" y="0"/>
                </a:cxn>
              </a:cxnLst>
              <a:rect l="0" t="0" r="r" b="b"/>
              <a:pathLst>
                <a:path w="28" h="19">
                  <a:moveTo>
                    <a:pt x="28" y="0"/>
                  </a:moveTo>
                  <a:cubicBezTo>
                    <a:pt x="21" y="1"/>
                    <a:pt x="14" y="4"/>
                    <a:pt x="9" y="7"/>
                  </a:cubicBezTo>
                  <a:cubicBezTo>
                    <a:pt x="4" y="11"/>
                    <a:pt x="1" y="15"/>
                    <a:pt x="0" y="19"/>
                  </a:cubicBezTo>
                  <a:cubicBezTo>
                    <a:pt x="2" y="19"/>
                    <a:pt x="2" y="19"/>
                    <a:pt x="2" y="19"/>
                  </a:cubicBezTo>
                  <a:cubicBezTo>
                    <a:pt x="3" y="17"/>
                    <a:pt x="6" y="13"/>
                    <a:pt x="11" y="9"/>
                  </a:cubicBezTo>
                  <a:cubicBezTo>
                    <a:pt x="15" y="6"/>
                    <a:pt x="21" y="3"/>
                    <a:pt x="28" y="3"/>
                  </a:cubicBezTo>
                  <a:cubicBezTo>
                    <a:pt x="28" y="0"/>
                    <a:pt x="28" y="0"/>
                    <a:pt x="28"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6" name="Freeform 1658"/>
            <p:cNvSpPr>
              <a:spLocks/>
            </p:cNvSpPr>
            <p:nvPr userDrawn="1"/>
          </p:nvSpPr>
          <p:spPr bwMode="auto">
            <a:xfrm>
              <a:off x="267" y="290"/>
              <a:ext cx="50" cy="22"/>
            </a:xfrm>
            <a:custGeom>
              <a:avLst/>
              <a:gdLst/>
              <a:ahLst/>
              <a:cxnLst>
                <a:cxn ang="0">
                  <a:pos x="25" y="0"/>
                </a:cxn>
                <a:cxn ang="0">
                  <a:pos x="20" y="0"/>
                </a:cxn>
                <a:cxn ang="0">
                  <a:pos x="0" y="10"/>
                </a:cxn>
                <a:cxn ang="0">
                  <a:pos x="2" y="11"/>
                </a:cxn>
                <a:cxn ang="0">
                  <a:pos x="20" y="2"/>
                </a:cxn>
                <a:cxn ang="0">
                  <a:pos x="25" y="3"/>
                </a:cxn>
                <a:cxn ang="0">
                  <a:pos x="25" y="0"/>
                </a:cxn>
              </a:cxnLst>
              <a:rect l="0" t="0" r="r" b="b"/>
              <a:pathLst>
                <a:path w="25" h="11">
                  <a:moveTo>
                    <a:pt x="25" y="0"/>
                  </a:moveTo>
                  <a:cubicBezTo>
                    <a:pt x="23" y="0"/>
                    <a:pt x="22" y="0"/>
                    <a:pt x="20" y="0"/>
                  </a:cubicBezTo>
                  <a:cubicBezTo>
                    <a:pt x="10" y="0"/>
                    <a:pt x="2" y="5"/>
                    <a:pt x="0" y="10"/>
                  </a:cubicBezTo>
                  <a:cubicBezTo>
                    <a:pt x="2" y="11"/>
                    <a:pt x="2" y="11"/>
                    <a:pt x="2" y="11"/>
                  </a:cubicBezTo>
                  <a:cubicBezTo>
                    <a:pt x="4" y="7"/>
                    <a:pt x="10" y="2"/>
                    <a:pt x="20" y="2"/>
                  </a:cubicBezTo>
                  <a:cubicBezTo>
                    <a:pt x="21" y="2"/>
                    <a:pt x="23" y="3"/>
                    <a:pt x="25" y="3"/>
                  </a:cubicBezTo>
                  <a:cubicBezTo>
                    <a:pt x="25" y="0"/>
                    <a:pt x="25" y="0"/>
                    <a:pt x="25" y="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7" name="Freeform 1659"/>
            <p:cNvSpPr>
              <a:spLocks/>
            </p:cNvSpPr>
            <p:nvPr userDrawn="1"/>
          </p:nvSpPr>
          <p:spPr bwMode="auto">
            <a:xfrm>
              <a:off x="299" y="268"/>
              <a:ext cx="28" cy="16"/>
            </a:xfrm>
            <a:custGeom>
              <a:avLst/>
              <a:gdLst/>
              <a:ahLst/>
              <a:cxnLst>
                <a:cxn ang="0">
                  <a:pos x="14" y="6"/>
                </a:cxn>
                <a:cxn ang="0">
                  <a:pos x="3" y="0"/>
                </a:cxn>
                <a:cxn ang="0">
                  <a:pos x="0" y="1"/>
                </a:cxn>
                <a:cxn ang="0">
                  <a:pos x="2" y="3"/>
                </a:cxn>
                <a:cxn ang="0">
                  <a:pos x="3" y="3"/>
                </a:cxn>
                <a:cxn ang="0">
                  <a:pos x="13" y="8"/>
                </a:cxn>
                <a:cxn ang="0">
                  <a:pos x="14" y="6"/>
                </a:cxn>
              </a:cxnLst>
              <a:rect l="0" t="0" r="r" b="b"/>
              <a:pathLst>
                <a:path w="14" h="8">
                  <a:moveTo>
                    <a:pt x="14" y="6"/>
                  </a:moveTo>
                  <a:cubicBezTo>
                    <a:pt x="9" y="2"/>
                    <a:pt x="5" y="0"/>
                    <a:pt x="3" y="0"/>
                  </a:cubicBezTo>
                  <a:cubicBezTo>
                    <a:pt x="2" y="0"/>
                    <a:pt x="1" y="1"/>
                    <a:pt x="0" y="1"/>
                  </a:cubicBezTo>
                  <a:cubicBezTo>
                    <a:pt x="2" y="3"/>
                    <a:pt x="2" y="3"/>
                    <a:pt x="2" y="3"/>
                  </a:cubicBezTo>
                  <a:cubicBezTo>
                    <a:pt x="2" y="3"/>
                    <a:pt x="2" y="3"/>
                    <a:pt x="3" y="3"/>
                  </a:cubicBezTo>
                  <a:cubicBezTo>
                    <a:pt x="4" y="3"/>
                    <a:pt x="7" y="4"/>
                    <a:pt x="13" y="8"/>
                  </a:cubicBezTo>
                  <a:cubicBezTo>
                    <a:pt x="14" y="6"/>
                    <a:pt x="14" y="6"/>
                    <a:pt x="14" y="6"/>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8" name="Freeform 1660"/>
            <p:cNvSpPr>
              <a:spLocks/>
            </p:cNvSpPr>
            <p:nvPr userDrawn="1"/>
          </p:nvSpPr>
          <p:spPr bwMode="auto">
            <a:xfrm>
              <a:off x="371" y="290"/>
              <a:ext cx="92" cy="32"/>
            </a:xfrm>
            <a:custGeom>
              <a:avLst/>
              <a:gdLst/>
              <a:ahLst/>
              <a:cxnLst>
                <a:cxn ang="0">
                  <a:pos x="0" y="2"/>
                </a:cxn>
                <a:cxn ang="0">
                  <a:pos x="7" y="2"/>
                </a:cxn>
                <a:cxn ang="0">
                  <a:pos x="30" y="6"/>
                </a:cxn>
                <a:cxn ang="0">
                  <a:pos x="44" y="16"/>
                </a:cxn>
                <a:cxn ang="0">
                  <a:pos x="46" y="15"/>
                </a:cxn>
                <a:cxn ang="0">
                  <a:pos x="31" y="3"/>
                </a:cxn>
                <a:cxn ang="0">
                  <a:pos x="7" y="0"/>
                </a:cxn>
                <a:cxn ang="0">
                  <a:pos x="0" y="0"/>
                </a:cxn>
                <a:cxn ang="0">
                  <a:pos x="0" y="2"/>
                </a:cxn>
              </a:cxnLst>
              <a:rect l="0" t="0" r="r" b="b"/>
              <a:pathLst>
                <a:path w="46" h="16">
                  <a:moveTo>
                    <a:pt x="0" y="2"/>
                  </a:moveTo>
                  <a:cubicBezTo>
                    <a:pt x="2" y="2"/>
                    <a:pt x="5" y="2"/>
                    <a:pt x="7" y="2"/>
                  </a:cubicBezTo>
                  <a:cubicBezTo>
                    <a:pt x="15" y="2"/>
                    <a:pt x="23" y="3"/>
                    <a:pt x="30" y="6"/>
                  </a:cubicBezTo>
                  <a:cubicBezTo>
                    <a:pt x="37" y="8"/>
                    <a:pt x="42" y="12"/>
                    <a:pt x="44" y="16"/>
                  </a:cubicBezTo>
                  <a:cubicBezTo>
                    <a:pt x="46" y="15"/>
                    <a:pt x="46" y="15"/>
                    <a:pt x="46" y="15"/>
                  </a:cubicBezTo>
                  <a:cubicBezTo>
                    <a:pt x="44" y="10"/>
                    <a:pt x="38" y="6"/>
                    <a:pt x="31" y="3"/>
                  </a:cubicBezTo>
                  <a:cubicBezTo>
                    <a:pt x="23" y="1"/>
                    <a:pt x="15" y="0"/>
                    <a:pt x="7" y="0"/>
                  </a:cubicBezTo>
                  <a:cubicBezTo>
                    <a:pt x="5" y="0"/>
                    <a:pt x="2" y="0"/>
                    <a:pt x="0" y="0"/>
                  </a:cubicBezTo>
                  <a:cubicBezTo>
                    <a:pt x="0" y="2"/>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39" name="Freeform 1661"/>
            <p:cNvSpPr>
              <a:spLocks/>
            </p:cNvSpPr>
            <p:nvPr userDrawn="1"/>
          </p:nvSpPr>
          <p:spPr bwMode="auto">
            <a:xfrm>
              <a:off x="371" y="296"/>
              <a:ext cx="98" cy="57"/>
            </a:xfrm>
            <a:custGeom>
              <a:avLst/>
              <a:gdLst/>
              <a:ahLst/>
              <a:cxnLst>
                <a:cxn ang="0">
                  <a:pos x="0" y="2"/>
                </a:cxn>
                <a:cxn ang="0">
                  <a:pos x="28" y="11"/>
                </a:cxn>
                <a:cxn ang="0">
                  <a:pos x="41" y="19"/>
                </a:cxn>
                <a:cxn ang="0">
                  <a:pos x="47" y="28"/>
                </a:cxn>
                <a:cxn ang="0">
                  <a:pos x="49" y="28"/>
                </a:cxn>
                <a:cxn ang="0">
                  <a:pos x="42" y="17"/>
                </a:cxn>
                <a:cxn ang="0">
                  <a:pos x="0" y="0"/>
                </a:cxn>
                <a:cxn ang="0">
                  <a:pos x="0" y="2"/>
                </a:cxn>
              </a:cxnLst>
              <a:rect l="0" t="0" r="r" b="b"/>
              <a:pathLst>
                <a:path w="49" h="28">
                  <a:moveTo>
                    <a:pt x="0" y="2"/>
                  </a:moveTo>
                  <a:cubicBezTo>
                    <a:pt x="8" y="3"/>
                    <a:pt x="19" y="6"/>
                    <a:pt x="28" y="11"/>
                  </a:cubicBezTo>
                  <a:cubicBezTo>
                    <a:pt x="33" y="13"/>
                    <a:pt x="38" y="16"/>
                    <a:pt x="41" y="19"/>
                  </a:cubicBezTo>
                  <a:cubicBezTo>
                    <a:pt x="44" y="22"/>
                    <a:pt x="46" y="25"/>
                    <a:pt x="47" y="28"/>
                  </a:cubicBezTo>
                  <a:cubicBezTo>
                    <a:pt x="49" y="28"/>
                    <a:pt x="49" y="28"/>
                    <a:pt x="49" y="28"/>
                  </a:cubicBezTo>
                  <a:cubicBezTo>
                    <a:pt x="48" y="24"/>
                    <a:pt x="46" y="21"/>
                    <a:pt x="42" y="17"/>
                  </a:cubicBezTo>
                  <a:cubicBezTo>
                    <a:pt x="32" y="8"/>
                    <a:pt x="12" y="0"/>
                    <a:pt x="0" y="0"/>
                  </a:cubicBezTo>
                  <a:cubicBezTo>
                    <a:pt x="0" y="2"/>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0" name="Freeform 1662"/>
            <p:cNvSpPr>
              <a:spLocks/>
            </p:cNvSpPr>
            <p:nvPr userDrawn="1"/>
          </p:nvSpPr>
          <p:spPr bwMode="auto">
            <a:xfrm>
              <a:off x="369" y="304"/>
              <a:ext cx="96" cy="81"/>
            </a:xfrm>
            <a:custGeom>
              <a:avLst/>
              <a:gdLst/>
              <a:ahLst/>
              <a:cxnLst>
                <a:cxn ang="0">
                  <a:pos x="0" y="2"/>
                </a:cxn>
                <a:cxn ang="0">
                  <a:pos x="28" y="17"/>
                </a:cxn>
                <a:cxn ang="0">
                  <a:pos x="40" y="28"/>
                </a:cxn>
                <a:cxn ang="0">
                  <a:pos x="46" y="40"/>
                </a:cxn>
                <a:cxn ang="0">
                  <a:pos x="48" y="40"/>
                </a:cxn>
                <a:cxn ang="0">
                  <a:pos x="42" y="27"/>
                </a:cxn>
                <a:cxn ang="0">
                  <a:pos x="1" y="0"/>
                </a:cxn>
                <a:cxn ang="0">
                  <a:pos x="0" y="2"/>
                </a:cxn>
              </a:cxnLst>
              <a:rect l="0" t="0" r="r" b="b"/>
              <a:pathLst>
                <a:path w="48" h="40">
                  <a:moveTo>
                    <a:pt x="0" y="2"/>
                  </a:moveTo>
                  <a:cubicBezTo>
                    <a:pt x="7" y="4"/>
                    <a:pt x="18" y="10"/>
                    <a:pt x="28" y="17"/>
                  </a:cubicBezTo>
                  <a:cubicBezTo>
                    <a:pt x="33" y="20"/>
                    <a:pt x="37" y="24"/>
                    <a:pt x="40" y="28"/>
                  </a:cubicBezTo>
                  <a:cubicBezTo>
                    <a:pt x="43" y="32"/>
                    <a:pt x="45" y="36"/>
                    <a:pt x="46" y="40"/>
                  </a:cubicBezTo>
                  <a:cubicBezTo>
                    <a:pt x="48" y="40"/>
                    <a:pt x="48" y="40"/>
                    <a:pt x="48" y="40"/>
                  </a:cubicBezTo>
                  <a:cubicBezTo>
                    <a:pt x="48" y="35"/>
                    <a:pt x="45" y="31"/>
                    <a:pt x="42" y="27"/>
                  </a:cubicBezTo>
                  <a:cubicBezTo>
                    <a:pt x="32" y="14"/>
                    <a:pt x="12" y="3"/>
                    <a:pt x="1" y="0"/>
                  </a:cubicBezTo>
                  <a:cubicBezTo>
                    <a:pt x="0" y="2"/>
                    <a:pt x="0" y="2"/>
                    <a:pt x="0"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1" name="Freeform 1663"/>
            <p:cNvSpPr>
              <a:spLocks/>
            </p:cNvSpPr>
            <p:nvPr userDrawn="1"/>
          </p:nvSpPr>
          <p:spPr bwMode="auto">
            <a:xfrm>
              <a:off x="369" y="278"/>
              <a:ext cx="76" cy="12"/>
            </a:xfrm>
            <a:custGeom>
              <a:avLst/>
              <a:gdLst/>
              <a:ahLst/>
              <a:cxnLst>
                <a:cxn ang="0">
                  <a:pos x="1" y="5"/>
                </a:cxn>
                <a:cxn ang="0">
                  <a:pos x="20" y="2"/>
                </a:cxn>
                <a:cxn ang="0">
                  <a:pos x="31" y="3"/>
                </a:cxn>
                <a:cxn ang="0">
                  <a:pos x="36" y="6"/>
                </a:cxn>
                <a:cxn ang="0">
                  <a:pos x="38" y="5"/>
                </a:cxn>
                <a:cxn ang="0">
                  <a:pos x="31" y="1"/>
                </a:cxn>
                <a:cxn ang="0">
                  <a:pos x="20" y="0"/>
                </a:cxn>
                <a:cxn ang="0">
                  <a:pos x="0" y="3"/>
                </a:cxn>
                <a:cxn ang="0">
                  <a:pos x="1" y="5"/>
                </a:cxn>
              </a:cxnLst>
              <a:rect l="0" t="0" r="r" b="b"/>
              <a:pathLst>
                <a:path w="38" h="6">
                  <a:moveTo>
                    <a:pt x="1" y="5"/>
                  </a:moveTo>
                  <a:cubicBezTo>
                    <a:pt x="7" y="3"/>
                    <a:pt x="14" y="2"/>
                    <a:pt x="20" y="2"/>
                  </a:cubicBezTo>
                  <a:cubicBezTo>
                    <a:pt x="24" y="2"/>
                    <a:pt x="28" y="2"/>
                    <a:pt x="31" y="3"/>
                  </a:cubicBezTo>
                  <a:cubicBezTo>
                    <a:pt x="33" y="4"/>
                    <a:pt x="35" y="5"/>
                    <a:pt x="36" y="6"/>
                  </a:cubicBezTo>
                  <a:cubicBezTo>
                    <a:pt x="38" y="5"/>
                    <a:pt x="38" y="5"/>
                    <a:pt x="38" y="5"/>
                  </a:cubicBezTo>
                  <a:cubicBezTo>
                    <a:pt x="37" y="3"/>
                    <a:pt x="34" y="2"/>
                    <a:pt x="31" y="1"/>
                  </a:cubicBezTo>
                  <a:cubicBezTo>
                    <a:pt x="28" y="0"/>
                    <a:pt x="24" y="0"/>
                    <a:pt x="20" y="0"/>
                  </a:cubicBezTo>
                  <a:cubicBezTo>
                    <a:pt x="14" y="0"/>
                    <a:pt x="6" y="1"/>
                    <a:pt x="0" y="3"/>
                  </a:cubicBezTo>
                  <a:cubicBezTo>
                    <a:pt x="1" y="5"/>
                    <a:pt x="1" y="5"/>
                    <a:pt x="1" y="5"/>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2" name="Freeform 1664"/>
            <p:cNvSpPr>
              <a:spLocks/>
            </p:cNvSpPr>
            <p:nvPr userDrawn="1"/>
          </p:nvSpPr>
          <p:spPr bwMode="auto">
            <a:xfrm>
              <a:off x="365" y="264"/>
              <a:ext cx="62" cy="20"/>
            </a:xfrm>
            <a:custGeom>
              <a:avLst/>
              <a:gdLst/>
              <a:ahLst/>
              <a:cxnLst>
                <a:cxn ang="0">
                  <a:pos x="1" y="10"/>
                </a:cxn>
                <a:cxn ang="0">
                  <a:pos x="22" y="3"/>
                </a:cxn>
                <a:cxn ang="0">
                  <a:pos x="29" y="5"/>
                </a:cxn>
                <a:cxn ang="0">
                  <a:pos x="31" y="3"/>
                </a:cxn>
                <a:cxn ang="0">
                  <a:pos x="22" y="0"/>
                </a:cxn>
                <a:cxn ang="0">
                  <a:pos x="0" y="8"/>
                </a:cxn>
                <a:cxn ang="0">
                  <a:pos x="1" y="10"/>
                </a:cxn>
              </a:cxnLst>
              <a:rect l="0" t="0" r="r" b="b"/>
              <a:pathLst>
                <a:path w="31" h="10">
                  <a:moveTo>
                    <a:pt x="1" y="10"/>
                  </a:moveTo>
                  <a:cubicBezTo>
                    <a:pt x="8" y="5"/>
                    <a:pt x="16" y="3"/>
                    <a:pt x="22" y="3"/>
                  </a:cubicBezTo>
                  <a:cubicBezTo>
                    <a:pt x="25" y="3"/>
                    <a:pt x="28" y="3"/>
                    <a:pt x="29" y="5"/>
                  </a:cubicBezTo>
                  <a:cubicBezTo>
                    <a:pt x="31" y="3"/>
                    <a:pt x="31" y="3"/>
                    <a:pt x="31" y="3"/>
                  </a:cubicBezTo>
                  <a:cubicBezTo>
                    <a:pt x="29" y="1"/>
                    <a:pt x="25" y="0"/>
                    <a:pt x="22" y="0"/>
                  </a:cubicBezTo>
                  <a:cubicBezTo>
                    <a:pt x="15" y="0"/>
                    <a:pt x="7" y="3"/>
                    <a:pt x="0" y="8"/>
                  </a:cubicBezTo>
                  <a:cubicBezTo>
                    <a:pt x="1" y="10"/>
                    <a:pt x="1" y="10"/>
                    <a:pt x="1" y="1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3" name="Freeform 1665"/>
            <p:cNvSpPr>
              <a:spLocks/>
            </p:cNvSpPr>
            <p:nvPr userDrawn="1"/>
          </p:nvSpPr>
          <p:spPr bwMode="auto">
            <a:xfrm>
              <a:off x="319" y="258"/>
              <a:ext cx="12" cy="22"/>
            </a:xfrm>
            <a:custGeom>
              <a:avLst/>
              <a:gdLst/>
              <a:ahLst/>
              <a:cxnLst>
                <a:cxn ang="0">
                  <a:pos x="7" y="10"/>
                </a:cxn>
                <a:cxn ang="0">
                  <a:pos x="5" y="5"/>
                </a:cxn>
                <a:cxn ang="0">
                  <a:pos x="2" y="0"/>
                </a:cxn>
                <a:cxn ang="0">
                  <a:pos x="0" y="2"/>
                </a:cxn>
                <a:cxn ang="0">
                  <a:pos x="3" y="6"/>
                </a:cxn>
                <a:cxn ang="0">
                  <a:pos x="5" y="11"/>
                </a:cxn>
                <a:cxn ang="0">
                  <a:pos x="7" y="10"/>
                </a:cxn>
              </a:cxnLst>
              <a:rect l="0" t="0" r="r" b="b"/>
              <a:pathLst>
                <a:path w="7" h="11">
                  <a:moveTo>
                    <a:pt x="7" y="10"/>
                  </a:moveTo>
                  <a:cubicBezTo>
                    <a:pt x="7" y="9"/>
                    <a:pt x="6" y="7"/>
                    <a:pt x="5" y="5"/>
                  </a:cubicBezTo>
                  <a:cubicBezTo>
                    <a:pt x="4" y="3"/>
                    <a:pt x="3" y="1"/>
                    <a:pt x="2" y="0"/>
                  </a:cubicBezTo>
                  <a:cubicBezTo>
                    <a:pt x="0" y="2"/>
                    <a:pt x="0" y="2"/>
                    <a:pt x="0" y="2"/>
                  </a:cubicBezTo>
                  <a:cubicBezTo>
                    <a:pt x="1" y="2"/>
                    <a:pt x="2" y="4"/>
                    <a:pt x="3" y="6"/>
                  </a:cubicBezTo>
                  <a:cubicBezTo>
                    <a:pt x="4" y="8"/>
                    <a:pt x="5" y="10"/>
                    <a:pt x="5" y="11"/>
                  </a:cubicBezTo>
                  <a:cubicBezTo>
                    <a:pt x="7" y="10"/>
                    <a:pt x="7" y="10"/>
                    <a:pt x="7" y="10"/>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4" name="Freeform 1666"/>
            <p:cNvSpPr>
              <a:spLocks/>
            </p:cNvSpPr>
            <p:nvPr userDrawn="1"/>
          </p:nvSpPr>
          <p:spPr bwMode="auto">
            <a:xfrm>
              <a:off x="335" y="254"/>
              <a:ext cx="4" cy="20"/>
            </a:xfrm>
            <a:custGeom>
              <a:avLst/>
              <a:gdLst/>
              <a:ahLst/>
              <a:cxnLst>
                <a:cxn ang="0">
                  <a:pos x="3" y="11"/>
                </a:cxn>
                <a:cxn ang="0">
                  <a:pos x="3" y="2"/>
                </a:cxn>
                <a:cxn ang="0">
                  <a:pos x="3" y="0"/>
                </a:cxn>
                <a:cxn ang="0">
                  <a:pos x="0" y="0"/>
                </a:cxn>
                <a:cxn ang="0">
                  <a:pos x="0" y="2"/>
                </a:cxn>
                <a:cxn ang="0">
                  <a:pos x="1" y="11"/>
                </a:cxn>
                <a:cxn ang="0">
                  <a:pos x="3" y="11"/>
                </a:cxn>
              </a:cxnLst>
              <a:rect l="0" t="0" r="r" b="b"/>
              <a:pathLst>
                <a:path w="3" h="11">
                  <a:moveTo>
                    <a:pt x="3" y="11"/>
                  </a:moveTo>
                  <a:cubicBezTo>
                    <a:pt x="3" y="9"/>
                    <a:pt x="3" y="4"/>
                    <a:pt x="3" y="2"/>
                  </a:cubicBezTo>
                  <a:cubicBezTo>
                    <a:pt x="3" y="1"/>
                    <a:pt x="3" y="1"/>
                    <a:pt x="3" y="0"/>
                  </a:cubicBezTo>
                  <a:cubicBezTo>
                    <a:pt x="0" y="0"/>
                    <a:pt x="0" y="0"/>
                    <a:pt x="0" y="0"/>
                  </a:cubicBezTo>
                  <a:cubicBezTo>
                    <a:pt x="0" y="1"/>
                    <a:pt x="0" y="1"/>
                    <a:pt x="0" y="2"/>
                  </a:cubicBezTo>
                  <a:cubicBezTo>
                    <a:pt x="0" y="4"/>
                    <a:pt x="1" y="9"/>
                    <a:pt x="1" y="11"/>
                  </a:cubicBezTo>
                  <a:cubicBezTo>
                    <a:pt x="3" y="11"/>
                    <a:pt x="3" y="11"/>
                    <a:pt x="3" y="1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5" name="Freeform 1667"/>
            <p:cNvSpPr>
              <a:spLocks/>
            </p:cNvSpPr>
            <p:nvPr userDrawn="1"/>
          </p:nvSpPr>
          <p:spPr bwMode="auto">
            <a:xfrm>
              <a:off x="351" y="250"/>
              <a:ext cx="32" cy="26"/>
            </a:xfrm>
            <a:custGeom>
              <a:avLst/>
              <a:gdLst/>
              <a:ahLst/>
              <a:cxnLst>
                <a:cxn ang="0">
                  <a:pos x="2" y="13"/>
                </a:cxn>
                <a:cxn ang="0">
                  <a:pos x="9" y="4"/>
                </a:cxn>
                <a:cxn ang="0">
                  <a:pos x="14" y="2"/>
                </a:cxn>
                <a:cxn ang="0">
                  <a:pos x="15" y="3"/>
                </a:cxn>
                <a:cxn ang="0">
                  <a:pos x="16" y="0"/>
                </a:cxn>
                <a:cxn ang="0">
                  <a:pos x="14" y="0"/>
                </a:cxn>
                <a:cxn ang="0">
                  <a:pos x="8" y="2"/>
                </a:cxn>
                <a:cxn ang="0">
                  <a:pos x="0" y="12"/>
                </a:cxn>
                <a:cxn ang="0">
                  <a:pos x="2" y="13"/>
                </a:cxn>
              </a:cxnLst>
              <a:rect l="0" t="0" r="r" b="b"/>
              <a:pathLst>
                <a:path w="16" h="13">
                  <a:moveTo>
                    <a:pt x="2" y="13"/>
                  </a:moveTo>
                  <a:cubicBezTo>
                    <a:pt x="5" y="9"/>
                    <a:pt x="7" y="6"/>
                    <a:pt x="9" y="4"/>
                  </a:cubicBezTo>
                  <a:cubicBezTo>
                    <a:pt x="11" y="3"/>
                    <a:pt x="13" y="2"/>
                    <a:pt x="14" y="2"/>
                  </a:cubicBezTo>
                  <a:cubicBezTo>
                    <a:pt x="15" y="2"/>
                    <a:pt x="15" y="2"/>
                    <a:pt x="15" y="3"/>
                  </a:cubicBezTo>
                  <a:cubicBezTo>
                    <a:pt x="16" y="0"/>
                    <a:pt x="16" y="0"/>
                    <a:pt x="16" y="0"/>
                  </a:cubicBezTo>
                  <a:cubicBezTo>
                    <a:pt x="15" y="0"/>
                    <a:pt x="15" y="0"/>
                    <a:pt x="14" y="0"/>
                  </a:cubicBezTo>
                  <a:cubicBezTo>
                    <a:pt x="12" y="0"/>
                    <a:pt x="10" y="1"/>
                    <a:pt x="8" y="2"/>
                  </a:cubicBezTo>
                  <a:cubicBezTo>
                    <a:pt x="5" y="4"/>
                    <a:pt x="3" y="7"/>
                    <a:pt x="0" y="12"/>
                  </a:cubicBezTo>
                  <a:cubicBezTo>
                    <a:pt x="2" y="13"/>
                    <a:pt x="2" y="13"/>
                    <a:pt x="2" y="13"/>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6" name="Freeform 1668"/>
            <p:cNvSpPr>
              <a:spLocks/>
            </p:cNvSpPr>
            <p:nvPr userDrawn="1"/>
          </p:nvSpPr>
          <p:spPr bwMode="auto">
            <a:xfrm>
              <a:off x="343" y="248"/>
              <a:ext cx="12" cy="28"/>
            </a:xfrm>
            <a:custGeom>
              <a:avLst/>
              <a:gdLst/>
              <a:ahLst/>
              <a:cxnLst>
                <a:cxn ang="0">
                  <a:pos x="3" y="14"/>
                </a:cxn>
                <a:cxn ang="0">
                  <a:pos x="6" y="4"/>
                </a:cxn>
                <a:cxn ang="0">
                  <a:pos x="7" y="3"/>
                </a:cxn>
                <a:cxn ang="0">
                  <a:pos x="7" y="3"/>
                </a:cxn>
                <a:cxn ang="0">
                  <a:pos x="7" y="0"/>
                </a:cxn>
                <a:cxn ang="0">
                  <a:pos x="5" y="1"/>
                </a:cxn>
                <a:cxn ang="0">
                  <a:pos x="3" y="5"/>
                </a:cxn>
                <a:cxn ang="0">
                  <a:pos x="0" y="13"/>
                </a:cxn>
                <a:cxn ang="0">
                  <a:pos x="3" y="14"/>
                </a:cxn>
              </a:cxnLst>
              <a:rect l="0" t="0" r="r" b="b"/>
              <a:pathLst>
                <a:path w="7" h="14">
                  <a:moveTo>
                    <a:pt x="3" y="14"/>
                  </a:moveTo>
                  <a:cubicBezTo>
                    <a:pt x="4" y="8"/>
                    <a:pt x="5" y="6"/>
                    <a:pt x="6" y="4"/>
                  </a:cubicBezTo>
                  <a:cubicBezTo>
                    <a:pt x="6" y="4"/>
                    <a:pt x="6" y="3"/>
                    <a:pt x="7" y="3"/>
                  </a:cubicBezTo>
                  <a:cubicBezTo>
                    <a:pt x="7" y="3"/>
                    <a:pt x="7" y="3"/>
                    <a:pt x="7" y="3"/>
                  </a:cubicBezTo>
                  <a:cubicBezTo>
                    <a:pt x="7" y="0"/>
                    <a:pt x="7" y="0"/>
                    <a:pt x="7" y="0"/>
                  </a:cubicBezTo>
                  <a:cubicBezTo>
                    <a:pt x="7" y="1"/>
                    <a:pt x="6" y="1"/>
                    <a:pt x="5" y="1"/>
                  </a:cubicBezTo>
                  <a:cubicBezTo>
                    <a:pt x="4" y="2"/>
                    <a:pt x="4" y="3"/>
                    <a:pt x="3" y="5"/>
                  </a:cubicBezTo>
                  <a:cubicBezTo>
                    <a:pt x="2" y="6"/>
                    <a:pt x="1" y="9"/>
                    <a:pt x="0" y="13"/>
                  </a:cubicBezTo>
                  <a:cubicBezTo>
                    <a:pt x="3" y="14"/>
                    <a:pt x="3" y="14"/>
                    <a:pt x="3" y="14"/>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7" name="Freeform 1669"/>
            <p:cNvSpPr>
              <a:spLocks/>
            </p:cNvSpPr>
            <p:nvPr userDrawn="1"/>
          </p:nvSpPr>
          <p:spPr bwMode="auto">
            <a:xfrm>
              <a:off x="319" y="306"/>
              <a:ext cx="16" cy="43"/>
            </a:xfrm>
            <a:custGeom>
              <a:avLst/>
              <a:gdLst/>
              <a:ahLst/>
              <a:cxnLst>
                <a:cxn ang="0">
                  <a:pos x="3" y="1"/>
                </a:cxn>
                <a:cxn ang="0">
                  <a:pos x="4" y="1"/>
                </a:cxn>
                <a:cxn ang="0">
                  <a:pos x="4" y="1"/>
                </a:cxn>
                <a:cxn ang="0">
                  <a:pos x="4" y="2"/>
                </a:cxn>
                <a:cxn ang="0">
                  <a:pos x="5" y="2"/>
                </a:cxn>
                <a:cxn ang="0">
                  <a:pos x="5" y="1"/>
                </a:cxn>
                <a:cxn ang="0">
                  <a:pos x="6" y="5"/>
                </a:cxn>
                <a:cxn ang="0">
                  <a:pos x="6" y="5"/>
                </a:cxn>
                <a:cxn ang="0">
                  <a:pos x="7" y="6"/>
                </a:cxn>
                <a:cxn ang="0">
                  <a:pos x="7" y="6"/>
                </a:cxn>
                <a:cxn ang="0">
                  <a:pos x="8" y="9"/>
                </a:cxn>
                <a:cxn ang="0">
                  <a:pos x="7" y="10"/>
                </a:cxn>
                <a:cxn ang="0">
                  <a:pos x="7" y="10"/>
                </a:cxn>
                <a:cxn ang="0">
                  <a:pos x="7" y="11"/>
                </a:cxn>
                <a:cxn ang="0">
                  <a:pos x="8" y="11"/>
                </a:cxn>
                <a:cxn ang="0">
                  <a:pos x="6" y="13"/>
                </a:cxn>
                <a:cxn ang="0">
                  <a:pos x="6" y="14"/>
                </a:cxn>
                <a:cxn ang="0">
                  <a:pos x="6" y="14"/>
                </a:cxn>
                <a:cxn ang="0">
                  <a:pos x="6" y="15"/>
                </a:cxn>
                <a:cxn ang="0">
                  <a:pos x="6" y="14"/>
                </a:cxn>
                <a:cxn ang="0">
                  <a:pos x="5" y="16"/>
                </a:cxn>
                <a:cxn ang="0">
                  <a:pos x="5" y="16"/>
                </a:cxn>
                <a:cxn ang="0">
                  <a:pos x="4" y="21"/>
                </a:cxn>
                <a:cxn ang="0">
                  <a:pos x="2" y="17"/>
                </a:cxn>
                <a:cxn ang="0">
                  <a:pos x="2" y="17"/>
                </a:cxn>
                <a:cxn ang="0">
                  <a:pos x="2" y="12"/>
                </a:cxn>
                <a:cxn ang="0">
                  <a:pos x="2" y="12"/>
                </a:cxn>
                <a:cxn ang="0">
                  <a:pos x="2" y="12"/>
                </a:cxn>
                <a:cxn ang="0">
                  <a:pos x="1" y="12"/>
                </a:cxn>
                <a:cxn ang="0">
                  <a:pos x="1" y="12"/>
                </a:cxn>
                <a:cxn ang="0">
                  <a:pos x="0" y="8"/>
                </a:cxn>
                <a:cxn ang="0">
                  <a:pos x="2" y="2"/>
                </a:cxn>
                <a:cxn ang="0">
                  <a:pos x="3" y="1"/>
                </a:cxn>
                <a:cxn ang="0">
                  <a:pos x="3" y="1"/>
                </a:cxn>
                <a:cxn ang="0">
                  <a:pos x="3" y="1"/>
                </a:cxn>
              </a:cxnLst>
              <a:rect l="0" t="0" r="r" b="b"/>
              <a:pathLst>
                <a:path w="8" h="21">
                  <a:moveTo>
                    <a:pt x="3" y="1"/>
                  </a:moveTo>
                  <a:cubicBezTo>
                    <a:pt x="3" y="1"/>
                    <a:pt x="3" y="1"/>
                    <a:pt x="4" y="1"/>
                  </a:cubicBezTo>
                  <a:cubicBezTo>
                    <a:pt x="4" y="0"/>
                    <a:pt x="4" y="2"/>
                    <a:pt x="4" y="1"/>
                  </a:cubicBezTo>
                  <a:cubicBezTo>
                    <a:pt x="4" y="1"/>
                    <a:pt x="4" y="2"/>
                    <a:pt x="4" y="2"/>
                  </a:cubicBezTo>
                  <a:cubicBezTo>
                    <a:pt x="4" y="2"/>
                    <a:pt x="5" y="2"/>
                    <a:pt x="5" y="2"/>
                  </a:cubicBezTo>
                  <a:cubicBezTo>
                    <a:pt x="5" y="1"/>
                    <a:pt x="5" y="1"/>
                    <a:pt x="5" y="1"/>
                  </a:cubicBezTo>
                  <a:cubicBezTo>
                    <a:pt x="5" y="1"/>
                    <a:pt x="6" y="4"/>
                    <a:pt x="6" y="5"/>
                  </a:cubicBezTo>
                  <a:cubicBezTo>
                    <a:pt x="6" y="5"/>
                    <a:pt x="7" y="5"/>
                    <a:pt x="6" y="5"/>
                  </a:cubicBezTo>
                  <a:cubicBezTo>
                    <a:pt x="7" y="6"/>
                    <a:pt x="7" y="6"/>
                    <a:pt x="7" y="6"/>
                  </a:cubicBezTo>
                  <a:cubicBezTo>
                    <a:pt x="7" y="6"/>
                    <a:pt x="7" y="6"/>
                    <a:pt x="7" y="6"/>
                  </a:cubicBezTo>
                  <a:cubicBezTo>
                    <a:pt x="7" y="6"/>
                    <a:pt x="6" y="11"/>
                    <a:pt x="8" y="9"/>
                  </a:cubicBezTo>
                  <a:cubicBezTo>
                    <a:pt x="8" y="10"/>
                    <a:pt x="8" y="10"/>
                    <a:pt x="7" y="10"/>
                  </a:cubicBezTo>
                  <a:cubicBezTo>
                    <a:pt x="6" y="10"/>
                    <a:pt x="7" y="10"/>
                    <a:pt x="7" y="10"/>
                  </a:cubicBezTo>
                  <a:cubicBezTo>
                    <a:pt x="7" y="11"/>
                    <a:pt x="7" y="11"/>
                    <a:pt x="7" y="11"/>
                  </a:cubicBezTo>
                  <a:cubicBezTo>
                    <a:pt x="7" y="10"/>
                    <a:pt x="8" y="10"/>
                    <a:pt x="8" y="11"/>
                  </a:cubicBezTo>
                  <a:cubicBezTo>
                    <a:pt x="7" y="11"/>
                    <a:pt x="8" y="13"/>
                    <a:pt x="6" y="13"/>
                  </a:cubicBezTo>
                  <a:cubicBezTo>
                    <a:pt x="7" y="13"/>
                    <a:pt x="7" y="14"/>
                    <a:pt x="6" y="14"/>
                  </a:cubicBezTo>
                  <a:cubicBezTo>
                    <a:pt x="6" y="14"/>
                    <a:pt x="6" y="14"/>
                    <a:pt x="6" y="14"/>
                  </a:cubicBezTo>
                  <a:cubicBezTo>
                    <a:pt x="6" y="15"/>
                    <a:pt x="6" y="15"/>
                    <a:pt x="6" y="15"/>
                  </a:cubicBezTo>
                  <a:cubicBezTo>
                    <a:pt x="6" y="14"/>
                    <a:pt x="6" y="14"/>
                    <a:pt x="6" y="14"/>
                  </a:cubicBezTo>
                  <a:cubicBezTo>
                    <a:pt x="6" y="15"/>
                    <a:pt x="5" y="16"/>
                    <a:pt x="5" y="16"/>
                  </a:cubicBezTo>
                  <a:cubicBezTo>
                    <a:pt x="5" y="16"/>
                    <a:pt x="5" y="16"/>
                    <a:pt x="5" y="16"/>
                  </a:cubicBezTo>
                  <a:cubicBezTo>
                    <a:pt x="5" y="18"/>
                    <a:pt x="5" y="20"/>
                    <a:pt x="4" y="21"/>
                  </a:cubicBezTo>
                  <a:cubicBezTo>
                    <a:pt x="3" y="21"/>
                    <a:pt x="2" y="17"/>
                    <a:pt x="2" y="17"/>
                  </a:cubicBezTo>
                  <a:cubicBezTo>
                    <a:pt x="2" y="17"/>
                    <a:pt x="2" y="17"/>
                    <a:pt x="2" y="17"/>
                  </a:cubicBezTo>
                  <a:cubicBezTo>
                    <a:pt x="1" y="16"/>
                    <a:pt x="1" y="13"/>
                    <a:pt x="2" y="12"/>
                  </a:cubicBezTo>
                  <a:cubicBezTo>
                    <a:pt x="2" y="12"/>
                    <a:pt x="2" y="12"/>
                    <a:pt x="2" y="12"/>
                  </a:cubicBezTo>
                  <a:cubicBezTo>
                    <a:pt x="2" y="12"/>
                    <a:pt x="2" y="12"/>
                    <a:pt x="2" y="12"/>
                  </a:cubicBezTo>
                  <a:cubicBezTo>
                    <a:pt x="1" y="12"/>
                    <a:pt x="1" y="12"/>
                    <a:pt x="1" y="12"/>
                  </a:cubicBezTo>
                  <a:cubicBezTo>
                    <a:pt x="1" y="10"/>
                    <a:pt x="1" y="12"/>
                    <a:pt x="1" y="12"/>
                  </a:cubicBezTo>
                  <a:cubicBezTo>
                    <a:pt x="1" y="11"/>
                    <a:pt x="1" y="9"/>
                    <a:pt x="0" y="8"/>
                  </a:cubicBezTo>
                  <a:cubicBezTo>
                    <a:pt x="0" y="10"/>
                    <a:pt x="0" y="0"/>
                    <a:pt x="2" y="2"/>
                  </a:cubicBezTo>
                  <a:cubicBezTo>
                    <a:pt x="2" y="4"/>
                    <a:pt x="3" y="1"/>
                    <a:pt x="3" y="1"/>
                  </a:cubicBezTo>
                  <a:cubicBezTo>
                    <a:pt x="3" y="1"/>
                    <a:pt x="3" y="1"/>
                    <a:pt x="3" y="1"/>
                  </a:cubicBezTo>
                  <a:cubicBezTo>
                    <a:pt x="3" y="1"/>
                    <a:pt x="3" y="1"/>
                    <a:pt x="3" y="1"/>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8" name="Freeform 1670"/>
            <p:cNvSpPr>
              <a:spLocks/>
            </p:cNvSpPr>
            <p:nvPr userDrawn="1"/>
          </p:nvSpPr>
          <p:spPr bwMode="auto">
            <a:xfrm>
              <a:off x="261" y="339"/>
              <a:ext cx="4"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49" name="Freeform 1671"/>
            <p:cNvSpPr>
              <a:spLocks/>
            </p:cNvSpPr>
            <p:nvPr userDrawn="1"/>
          </p:nvSpPr>
          <p:spPr bwMode="auto">
            <a:xfrm>
              <a:off x="261" y="341"/>
              <a:ext cx="4" cy="4"/>
            </a:xfrm>
            <a:custGeom>
              <a:avLst/>
              <a:gdLst/>
              <a:ahLst/>
              <a:cxnLst>
                <a:cxn ang="0">
                  <a:pos x="0" y="0"/>
                </a:cxn>
                <a:cxn ang="0">
                  <a:pos x="0" y="2"/>
                </a:cxn>
                <a:cxn ang="0">
                  <a:pos x="0" y="0"/>
                </a:cxn>
                <a:cxn ang="0">
                  <a:pos x="0" y="0"/>
                </a:cxn>
              </a:cxnLst>
              <a:rect l="0" t="0" r="r" b="b"/>
              <a:pathLst>
                <a:path h="2">
                  <a:moveTo>
                    <a:pt x="0" y="0"/>
                  </a:moveTo>
                  <a:lnTo>
                    <a:pt x="0" y="2"/>
                  </a:lnTo>
                  <a:lnTo>
                    <a:pt x="0" y="0"/>
                  </a:lnTo>
                  <a:lnTo>
                    <a:pt x="0" y="0"/>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50" name="Freeform 1672"/>
            <p:cNvSpPr>
              <a:spLocks/>
            </p:cNvSpPr>
            <p:nvPr userDrawn="1"/>
          </p:nvSpPr>
          <p:spPr bwMode="auto">
            <a:xfrm>
              <a:off x="465" y="359"/>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51" name="Freeform 1673"/>
            <p:cNvSpPr>
              <a:spLocks/>
            </p:cNvSpPr>
            <p:nvPr userDrawn="1"/>
          </p:nvSpPr>
          <p:spPr bwMode="auto">
            <a:xfrm>
              <a:off x="457" y="337"/>
              <a:ext cx="10" cy="34"/>
            </a:xfrm>
            <a:custGeom>
              <a:avLst/>
              <a:gdLst/>
              <a:ahLst/>
              <a:cxnLst>
                <a:cxn ang="0">
                  <a:pos x="4" y="2"/>
                </a:cxn>
                <a:cxn ang="0">
                  <a:pos x="3" y="2"/>
                </a:cxn>
                <a:cxn ang="0">
                  <a:pos x="3" y="1"/>
                </a:cxn>
                <a:cxn ang="0">
                  <a:pos x="2" y="4"/>
                </a:cxn>
                <a:cxn ang="0">
                  <a:pos x="2" y="4"/>
                </a:cxn>
                <a:cxn ang="0">
                  <a:pos x="2" y="7"/>
                </a:cxn>
                <a:cxn ang="0">
                  <a:pos x="1" y="6"/>
                </a:cxn>
                <a:cxn ang="0">
                  <a:pos x="0" y="11"/>
                </a:cxn>
                <a:cxn ang="0">
                  <a:pos x="0" y="13"/>
                </a:cxn>
                <a:cxn ang="0">
                  <a:pos x="0" y="13"/>
                </a:cxn>
                <a:cxn ang="0">
                  <a:pos x="0" y="17"/>
                </a:cxn>
                <a:cxn ang="0">
                  <a:pos x="3" y="11"/>
                </a:cxn>
                <a:cxn ang="0">
                  <a:pos x="3" y="12"/>
                </a:cxn>
                <a:cxn ang="0">
                  <a:pos x="4" y="10"/>
                </a:cxn>
                <a:cxn ang="0">
                  <a:pos x="3" y="11"/>
                </a:cxn>
                <a:cxn ang="0">
                  <a:pos x="4" y="11"/>
                </a:cxn>
                <a:cxn ang="0">
                  <a:pos x="4" y="11"/>
                </a:cxn>
                <a:cxn ang="0">
                  <a:pos x="4" y="12"/>
                </a:cxn>
                <a:cxn ang="0">
                  <a:pos x="4" y="12"/>
                </a:cxn>
                <a:cxn ang="0">
                  <a:pos x="4" y="11"/>
                </a:cxn>
                <a:cxn ang="0">
                  <a:pos x="4" y="11"/>
                </a:cxn>
                <a:cxn ang="0">
                  <a:pos x="4" y="11"/>
                </a:cxn>
                <a:cxn ang="0">
                  <a:pos x="4" y="11"/>
                </a:cxn>
                <a:cxn ang="0">
                  <a:pos x="4" y="11"/>
                </a:cxn>
                <a:cxn ang="0">
                  <a:pos x="5" y="8"/>
                </a:cxn>
                <a:cxn ang="0">
                  <a:pos x="4" y="0"/>
                </a:cxn>
                <a:cxn ang="0">
                  <a:pos x="4" y="2"/>
                </a:cxn>
              </a:cxnLst>
              <a:rect l="0" t="0" r="r" b="b"/>
              <a:pathLst>
                <a:path w="5" h="17">
                  <a:moveTo>
                    <a:pt x="4" y="2"/>
                  </a:moveTo>
                  <a:cubicBezTo>
                    <a:pt x="3" y="2"/>
                    <a:pt x="3" y="2"/>
                    <a:pt x="3" y="2"/>
                  </a:cubicBezTo>
                  <a:cubicBezTo>
                    <a:pt x="3" y="2"/>
                    <a:pt x="3" y="1"/>
                    <a:pt x="3" y="1"/>
                  </a:cubicBezTo>
                  <a:cubicBezTo>
                    <a:pt x="3" y="2"/>
                    <a:pt x="3" y="3"/>
                    <a:pt x="2" y="4"/>
                  </a:cubicBezTo>
                  <a:cubicBezTo>
                    <a:pt x="2" y="4"/>
                    <a:pt x="2" y="4"/>
                    <a:pt x="2" y="4"/>
                  </a:cubicBezTo>
                  <a:cubicBezTo>
                    <a:pt x="2" y="5"/>
                    <a:pt x="2" y="6"/>
                    <a:pt x="2" y="7"/>
                  </a:cubicBezTo>
                  <a:cubicBezTo>
                    <a:pt x="1" y="6"/>
                    <a:pt x="1" y="6"/>
                    <a:pt x="1" y="6"/>
                  </a:cubicBezTo>
                  <a:cubicBezTo>
                    <a:pt x="1" y="8"/>
                    <a:pt x="0" y="10"/>
                    <a:pt x="0" y="11"/>
                  </a:cubicBezTo>
                  <a:cubicBezTo>
                    <a:pt x="0" y="12"/>
                    <a:pt x="0" y="13"/>
                    <a:pt x="0" y="13"/>
                  </a:cubicBezTo>
                  <a:cubicBezTo>
                    <a:pt x="0" y="13"/>
                    <a:pt x="0" y="13"/>
                    <a:pt x="0" y="13"/>
                  </a:cubicBezTo>
                  <a:cubicBezTo>
                    <a:pt x="0" y="14"/>
                    <a:pt x="0" y="15"/>
                    <a:pt x="0" y="17"/>
                  </a:cubicBezTo>
                  <a:cubicBezTo>
                    <a:pt x="1" y="16"/>
                    <a:pt x="2" y="12"/>
                    <a:pt x="3" y="11"/>
                  </a:cubicBezTo>
                  <a:cubicBezTo>
                    <a:pt x="3" y="11"/>
                    <a:pt x="3" y="11"/>
                    <a:pt x="3" y="12"/>
                  </a:cubicBezTo>
                  <a:cubicBezTo>
                    <a:pt x="3" y="11"/>
                    <a:pt x="4" y="10"/>
                    <a:pt x="4" y="10"/>
                  </a:cubicBezTo>
                  <a:cubicBezTo>
                    <a:pt x="4" y="10"/>
                    <a:pt x="4" y="11"/>
                    <a:pt x="3" y="11"/>
                  </a:cubicBezTo>
                  <a:cubicBezTo>
                    <a:pt x="4" y="11"/>
                    <a:pt x="4" y="11"/>
                    <a:pt x="4" y="11"/>
                  </a:cubicBezTo>
                  <a:cubicBezTo>
                    <a:pt x="4" y="11"/>
                    <a:pt x="4" y="11"/>
                    <a:pt x="4" y="11"/>
                  </a:cubicBezTo>
                  <a:cubicBezTo>
                    <a:pt x="4" y="12"/>
                    <a:pt x="4" y="12"/>
                    <a:pt x="4" y="12"/>
                  </a:cubicBezTo>
                  <a:cubicBezTo>
                    <a:pt x="4" y="12"/>
                    <a:pt x="4" y="12"/>
                    <a:pt x="4" y="12"/>
                  </a:cubicBezTo>
                  <a:cubicBezTo>
                    <a:pt x="4" y="11"/>
                    <a:pt x="4" y="11"/>
                    <a:pt x="4" y="11"/>
                  </a:cubicBezTo>
                  <a:cubicBezTo>
                    <a:pt x="4" y="11"/>
                    <a:pt x="4" y="11"/>
                    <a:pt x="4" y="11"/>
                  </a:cubicBezTo>
                  <a:cubicBezTo>
                    <a:pt x="4" y="11"/>
                    <a:pt x="4" y="11"/>
                    <a:pt x="4" y="11"/>
                  </a:cubicBezTo>
                  <a:cubicBezTo>
                    <a:pt x="4" y="11"/>
                    <a:pt x="4" y="11"/>
                    <a:pt x="4" y="11"/>
                  </a:cubicBezTo>
                  <a:cubicBezTo>
                    <a:pt x="4" y="11"/>
                    <a:pt x="4" y="11"/>
                    <a:pt x="4" y="11"/>
                  </a:cubicBezTo>
                  <a:cubicBezTo>
                    <a:pt x="4" y="10"/>
                    <a:pt x="5" y="9"/>
                    <a:pt x="5" y="8"/>
                  </a:cubicBezTo>
                  <a:cubicBezTo>
                    <a:pt x="5" y="5"/>
                    <a:pt x="4" y="2"/>
                    <a:pt x="4" y="0"/>
                  </a:cubicBezTo>
                  <a:cubicBezTo>
                    <a:pt x="4" y="0"/>
                    <a:pt x="4" y="1"/>
                    <a:pt x="4" y="2"/>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52" name="Freeform 1674"/>
            <p:cNvSpPr>
              <a:spLocks/>
            </p:cNvSpPr>
            <p:nvPr userDrawn="1"/>
          </p:nvSpPr>
          <p:spPr bwMode="auto">
            <a:xfrm>
              <a:off x="465" y="359"/>
              <a:ext cx="1" cy="1"/>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53" name="Freeform 1675"/>
            <p:cNvSpPr>
              <a:spLocks/>
            </p:cNvSpPr>
            <p:nvPr userDrawn="1"/>
          </p:nvSpPr>
          <p:spPr bwMode="auto">
            <a:xfrm>
              <a:off x="459" y="328"/>
              <a:ext cx="6" cy="6"/>
            </a:xfrm>
            <a:custGeom>
              <a:avLst/>
              <a:gdLst/>
              <a:ahLst/>
              <a:cxnLst>
                <a:cxn ang="0">
                  <a:pos x="1" y="2"/>
                </a:cxn>
                <a:cxn ang="0">
                  <a:pos x="1" y="1"/>
                </a:cxn>
                <a:cxn ang="0">
                  <a:pos x="0" y="2"/>
                </a:cxn>
                <a:cxn ang="0">
                  <a:pos x="1" y="2"/>
                </a:cxn>
                <a:cxn ang="0">
                  <a:pos x="1" y="2"/>
                </a:cxn>
                <a:cxn ang="0">
                  <a:pos x="1" y="2"/>
                </a:cxn>
                <a:cxn ang="0">
                  <a:pos x="1" y="3"/>
                </a:cxn>
                <a:cxn ang="0">
                  <a:pos x="2" y="3"/>
                </a:cxn>
                <a:cxn ang="0">
                  <a:pos x="2" y="2"/>
                </a:cxn>
                <a:cxn ang="0">
                  <a:pos x="3" y="3"/>
                </a:cxn>
                <a:cxn ang="0">
                  <a:pos x="3" y="2"/>
                </a:cxn>
                <a:cxn ang="0">
                  <a:pos x="2" y="0"/>
                </a:cxn>
                <a:cxn ang="0">
                  <a:pos x="1" y="2"/>
                </a:cxn>
              </a:cxnLst>
              <a:rect l="0" t="0" r="r" b="b"/>
              <a:pathLst>
                <a:path w="3" h="3">
                  <a:moveTo>
                    <a:pt x="1" y="2"/>
                  </a:moveTo>
                  <a:cubicBezTo>
                    <a:pt x="1" y="1"/>
                    <a:pt x="1" y="1"/>
                    <a:pt x="1" y="1"/>
                  </a:cubicBezTo>
                  <a:cubicBezTo>
                    <a:pt x="0" y="1"/>
                    <a:pt x="0" y="2"/>
                    <a:pt x="0" y="2"/>
                  </a:cubicBezTo>
                  <a:cubicBezTo>
                    <a:pt x="1" y="2"/>
                    <a:pt x="1" y="2"/>
                    <a:pt x="1" y="2"/>
                  </a:cubicBezTo>
                  <a:cubicBezTo>
                    <a:pt x="1" y="2"/>
                    <a:pt x="1" y="2"/>
                    <a:pt x="1" y="2"/>
                  </a:cubicBezTo>
                  <a:cubicBezTo>
                    <a:pt x="1" y="2"/>
                    <a:pt x="1" y="2"/>
                    <a:pt x="1" y="2"/>
                  </a:cubicBezTo>
                  <a:cubicBezTo>
                    <a:pt x="1" y="3"/>
                    <a:pt x="1" y="3"/>
                    <a:pt x="1" y="3"/>
                  </a:cubicBezTo>
                  <a:cubicBezTo>
                    <a:pt x="1" y="2"/>
                    <a:pt x="2" y="2"/>
                    <a:pt x="2" y="3"/>
                  </a:cubicBezTo>
                  <a:cubicBezTo>
                    <a:pt x="2" y="2"/>
                    <a:pt x="2" y="2"/>
                    <a:pt x="2" y="2"/>
                  </a:cubicBezTo>
                  <a:cubicBezTo>
                    <a:pt x="3" y="3"/>
                    <a:pt x="3" y="3"/>
                    <a:pt x="3" y="3"/>
                  </a:cubicBezTo>
                  <a:cubicBezTo>
                    <a:pt x="3" y="2"/>
                    <a:pt x="3" y="2"/>
                    <a:pt x="3" y="2"/>
                  </a:cubicBezTo>
                  <a:cubicBezTo>
                    <a:pt x="2" y="1"/>
                    <a:pt x="2" y="1"/>
                    <a:pt x="2" y="0"/>
                  </a:cubicBezTo>
                  <a:cubicBezTo>
                    <a:pt x="2" y="0"/>
                    <a:pt x="1" y="1"/>
                    <a:pt x="1" y="2"/>
                  </a:cubicBez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54" name="Freeform 1676"/>
            <p:cNvSpPr>
              <a:spLocks/>
            </p:cNvSpPr>
            <p:nvPr userDrawn="1"/>
          </p:nvSpPr>
          <p:spPr bwMode="auto">
            <a:xfrm>
              <a:off x="459" y="328"/>
              <a:ext cx="6" cy="6"/>
            </a:xfrm>
            <a:custGeom>
              <a:avLst/>
              <a:gdLst/>
              <a:ahLst/>
              <a:cxnLst>
                <a:cxn ang="0">
                  <a:pos x="1" y="2"/>
                </a:cxn>
                <a:cxn ang="0">
                  <a:pos x="1" y="1"/>
                </a:cxn>
                <a:cxn ang="0">
                  <a:pos x="0" y="2"/>
                </a:cxn>
                <a:cxn ang="0">
                  <a:pos x="0" y="2"/>
                </a:cxn>
                <a:cxn ang="0">
                  <a:pos x="1" y="2"/>
                </a:cxn>
                <a:cxn ang="0">
                  <a:pos x="1" y="2"/>
                </a:cxn>
                <a:cxn ang="0">
                  <a:pos x="1" y="2"/>
                </a:cxn>
                <a:cxn ang="0">
                  <a:pos x="1" y="3"/>
                </a:cxn>
                <a:cxn ang="0">
                  <a:pos x="1" y="3"/>
                </a:cxn>
                <a:cxn ang="0">
                  <a:pos x="2" y="3"/>
                </a:cxn>
                <a:cxn ang="0">
                  <a:pos x="2" y="3"/>
                </a:cxn>
                <a:cxn ang="0">
                  <a:pos x="3" y="2"/>
                </a:cxn>
                <a:cxn ang="0">
                  <a:pos x="2" y="3"/>
                </a:cxn>
                <a:cxn ang="0">
                  <a:pos x="3" y="3"/>
                </a:cxn>
                <a:cxn ang="0">
                  <a:pos x="3" y="2"/>
                </a:cxn>
                <a:cxn ang="0">
                  <a:pos x="2" y="0"/>
                </a:cxn>
                <a:cxn ang="0">
                  <a:pos x="2" y="0"/>
                </a:cxn>
                <a:cxn ang="0">
                  <a:pos x="1" y="2"/>
                </a:cxn>
                <a:cxn ang="0">
                  <a:pos x="1" y="2"/>
                </a:cxn>
                <a:cxn ang="0">
                  <a:pos x="2" y="2"/>
                </a:cxn>
                <a:cxn ang="0">
                  <a:pos x="2" y="0"/>
                </a:cxn>
                <a:cxn ang="0">
                  <a:pos x="2" y="0"/>
                </a:cxn>
                <a:cxn ang="0">
                  <a:pos x="3" y="2"/>
                </a:cxn>
                <a:cxn ang="0">
                  <a:pos x="2" y="2"/>
                </a:cxn>
                <a:cxn ang="0">
                  <a:pos x="3" y="2"/>
                </a:cxn>
                <a:cxn ang="0">
                  <a:pos x="2" y="2"/>
                </a:cxn>
                <a:cxn ang="0">
                  <a:pos x="2" y="3"/>
                </a:cxn>
                <a:cxn ang="0">
                  <a:pos x="2" y="3"/>
                </a:cxn>
                <a:cxn ang="0">
                  <a:pos x="2" y="2"/>
                </a:cxn>
                <a:cxn ang="0">
                  <a:pos x="1" y="3"/>
                </a:cxn>
                <a:cxn ang="0">
                  <a:pos x="1" y="2"/>
                </a:cxn>
                <a:cxn ang="0">
                  <a:pos x="1" y="2"/>
                </a:cxn>
                <a:cxn ang="0">
                  <a:pos x="1" y="1"/>
                </a:cxn>
                <a:cxn ang="0">
                  <a:pos x="1" y="2"/>
                </a:cxn>
                <a:cxn ang="0">
                  <a:pos x="1" y="2"/>
                </a:cxn>
                <a:cxn ang="0">
                  <a:pos x="0" y="2"/>
                </a:cxn>
                <a:cxn ang="0">
                  <a:pos x="1" y="1"/>
                </a:cxn>
                <a:cxn ang="0">
                  <a:pos x="1" y="1"/>
                </a:cxn>
                <a:cxn ang="0">
                  <a:pos x="1" y="2"/>
                </a:cxn>
                <a:cxn ang="0">
                  <a:pos x="1" y="2"/>
                </a:cxn>
              </a:cxnLst>
              <a:rect l="0" t="0" r="r" b="b"/>
              <a:pathLst>
                <a:path w="3" h="3">
                  <a:moveTo>
                    <a:pt x="1" y="2"/>
                  </a:moveTo>
                  <a:cubicBezTo>
                    <a:pt x="1" y="2"/>
                    <a:pt x="1" y="2"/>
                    <a:pt x="1" y="2"/>
                  </a:cubicBezTo>
                  <a:cubicBezTo>
                    <a:pt x="1" y="1"/>
                    <a:pt x="1" y="1"/>
                    <a:pt x="1" y="1"/>
                  </a:cubicBezTo>
                  <a:cubicBezTo>
                    <a:pt x="1" y="1"/>
                    <a:pt x="1" y="1"/>
                    <a:pt x="1" y="1"/>
                  </a:cubicBezTo>
                  <a:cubicBezTo>
                    <a:pt x="1" y="1"/>
                    <a:pt x="1" y="1"/>
                    <a:pt x="1" y="1"/>
                  </a:cubicBezTo>
                  <a:cubicBezTo>
                    <a:pt x="0" y="1"/>
                    <a:pt x="0" y="2"/>
                    <a:pt x="0" y="2"/>
                  </a:cubicBezTo>
                  <a:cubicBezTo>
                    <a:pt x="0" y="2"/>
                    <a:pt x="0" y="2"/>
                    <a:pt x="0" y="2"/>
                  </a:cubicBezTo>
                  <a:cubicBezTo>
                    <a:pt x="0" y="2"/>
                    <a:pt x="0" y="2"/>
                    <a:pt x="0" y="2"/>
                  </a:cubicBezTo>
                  <a:cubicBezTo>
                    <a:pt x="1" y="2"/>
                    <a:pt x="1" y="2"/>
                    <a:pt x="1" y="2"/>
                  </a:cubicBezTo>
                  <a:cubicBezTo>
                    <a:pt x="1" y="2"/>
                    <a:pt x="1" y="2"/>
                    <a:pt x="1" y="2"/>
                  </a:cubicBezTo>
                  <a:cubicBezTo>
                    <a:pt x="1" y="2"/>
                    <a:pt x="1" y="2"/>
                    <a:pt x="1" y="2"/>
                  </a:cubicBezTo>
                  <a:cubicBezTo>
                    <a:pt x="1" y="2"/>
                    <a:pt x="1" y="2"/>
                    <a:pt x="1" y="2"/>
                  </a:cubicBezTo>
                  <a:cubicBezTo>
                    <a:pt x="1" y="1"/>
                    <a:pt x="1" y="1"/>
                    <a:pt x="1" y="1"/>
                  </a:cubicBezTo>
                  <a:cubicBezTo>
                    <a:pt x="1" y="2"/>
                    <a:pt x="1" y="2"/>
                    <a:pt x="1" y="2"/>
                  </a:cubicBezTo>
                  <a:cubicBezTo>
                    <a:pt x="1" y="3"/>
                    <a:pt x="1" y="3"/>
                    <a:pt x="1" y="3"/>
                  </a:cubicBezTo>
                  <a:cubicBezTo>
                    <a:pt x="1" y="3"/>
                    <a:pt x="1" y="3"/>
                    <a:pt x="1" y="3"/>
                  </a:cubicBezTo>
                  <a:cubicBezTo>
                    <a:pt x="1" y="3"/>
                    <a:pt x="1" y="3"/>
                    <a:pt x="1" y="3"/>
                  </a:cubicBezTo>
                  <a:cubicBezTo>
                    <a:pt x="1" y="3"/>
                    <a:pt x="1" y="3"/>
                    <a:pt x="1" y="3"/>
                  </a:cubicBezTo>
                  <a:cubicBezTo>
                    <a:pt x="1" y="2"/>
                    <a:pt x="2" y="2"/>
                    <a:pt x="2" y="2"/>
                  </a:cubicBezTo>
                  <a:cubicBezTo>
                    <a:pt x="2" y="2"/>
                    <a:pt x="2" y="2"/>
                    <a:pt x="2" y="3"/>
                  </a:cubicBezTo>
                  <a:cubicBezTo>
                    <a:pt x="2" y="3"/>
                    <a:pt x="2" y="3"/>
                    <a:pt x="2" y="3"/>
                  </a:cubicBezTo>
                  <a:cubicBezTo>
                    <a:pt x="2" y="3"/>
                    <a:pt x="2" y="3"/>
                    <a:pt x="2" y="3"/>
                  </a:cubicBezTo>
                  <a:cubicBezTo>
                    <a:pt x="2" y="3"/>
                    <a:pt x="2" y="3"/>
                    <a:pt x="2" y="3"/>
                  </a:cubicBezTo>
                  <a:cubicBezTo>
                    <a:pt x="3" y="2"/>
                    <a:pt x="3" y="2"/>
                    <a:pt x="3" y="2"/>
                  </a:cubicBezTo>
                  <a:cubicBezTo>
                    <a:pt x="2" y="2"/>
                    <a:pt x="2" y="2"/>
                    <a:pt x="2" y="2"/>
                  </a:cubicBezTo>
                  <a:cubicBezTo>
                    <a:pt x="2" y="3"/>
                    <a:pt x="2" y="3"/>
                    <a:pt x="2" y="3"/>
                  </a:cubicBezTo>
                  <a:cubicBezTo>
                    <a:pt x="2" y="3"/>
                    <a:pt x="2" y="3"/>
                    <a:pt x="2" y="3"/>
                  </a:cubicBezTo>
                  <a:cubicBezTo>
                    <a:pt x="3" y="3"/>
                    <a:pt x="3" y="3"/>
                    <a:pt x="3" y="3"/>
                  </a:cubicBezTo>
                  <a:cubicBezTo>
                    <a:pt x="3" y="3"/>
                    <a:pt x="3" y="3"/>
                    <a:pt x="3" y="3"/>
                  </a:cubicBezTo>
                  <a:cubicBezTo>
                    <a:pt x="3" y="2"/>
                    <a:pt x="3" y="2"/>
                    <a:pt x="3" y="2"/>
                  </a:cubicBezTo>
                  <a:cubicBezTo>
                    <a:pt x="3" y="2"/>
                    <a:pt x="3" y="2"/>
                    <a:pt x="3" y="2"/>
                  </a:cubicBezTo>
                  <a:cubicBezTo>
                    <a:pt x="3" y="1"/>
                    <a:pt x="3" y="1"/>
                    <a:pt x="2" y="0"/>
                  </a:cubicBezTo>
                  <a:cubicBezTo>
                    <a:pt x="2" y="0"/>
                    <a:pt x="2" y="0"/>
                    <a:pt x="2" y="0"/>
                  </a:cubicBezTo>
                  <a:cubicBezTo>
                    <a:pt x="2" y="0"/>
                    <a:pt x="2" y="0"/>
                    <a:pt x="2" y="0"/>
                  </a:cubicBezTo>
                  <a:cubicBezTo>
                    <a:pt x="1" y="0"/>
                    <a:pt x="1" y="1"/>
                    <a:pt x="1" y="2"/>
                  </a:cubicBezTo>
                  <a:cubicBezTo>
                    <a:pt x="1" y="2"/>
                    <a:pt x="1" y="2"/>
                    <a:pt x="1" y="2"/>
                  </a:cubicBezTo>
                  <a:cubicBezTo>
                    <a:pt x="1" y="2"/>
                    <a:pt x="1" y="2"/>
                    <a:pt x="1" y="2"/>
                  </a:cubicBezTo>
                  <a:cubicBezTo>
                    <a:pt x="1" y="2"/>
                    <a:pt x="1" y="2"/>
                    <a:pt x="1" y="2"/>
                  </a:cubicBezTo>
                  <a:cubicBezTo>
                    <a:pt x="1" y="2"/>
                    <a:pt x="1" y="2"/>
                    <a:pt x="1" y="2"/>
                  </a:cubicBezTo>
                  <a:cubicBezTo>
                    <a:pt x="2" y="2"/>
                    <a:pt x="2" y="2"/>
                    <a:pt x="2" y="2"/>
                  </a:cubicBezTo>
                  <a:cubicBezTo>
                    <a:pt x="2" y="2"/>
                    <a:pt x="2" y="2"/>
                    <a:pt x="2" y="2"/>
                  </a:cubicBezTo>
                  <a:cubicBezTo>
                    <a:pt x="1" y="1"/>
                    <a:pt x="2" y="0"/>
                    <a:pt x="2" y="0"/>
                  </a:cubicBezTo>
                  <a:cubicBezTo>
                    <a:pt x="2" y="0"/>
                    <a:pt x="2" y="0"/>
                    <a:pt x="2" y="0"/>
                  </a:cubicBezTo>
                  <a:cubicBezTo>
                    <a:pt x="2" y="0"/>
                    <a:pt x="2" y="0"/>
                    <a:pt x="2" y="0"/>
                  </a:cubicBezTo>
                  <a:cubicBezTo>
                    <a:pt x="2" y="1"/>
                    <a:pt x="2" y="1"/>
                    <a:pt x="2" y="2"/>
                  </a:cubicBezTo>
                  <a:cubicBezTo>
                    <a:pt x="3" y="2"/>
                    <a:pt x="3" y="2"/>
                    <a:pt x="3" y="2"/>
                  </a:cubicBezTo>
                  <a:cubicBezTo>
                    <a:pt x="2" y="2"/>
                    <a:pt x="2" y="2"/>
                    <a:pt x="2" y="2"/>
                  </a:cubicBezTo>
                  <a:cubicBezTo>
                    <a:pt x="2" y="2"/>
                    <a:pt x="2" y="2"/>
                    <a:pt x="2" y="2"/>
                  </a:cubicBezTo>
                  <a:cubicBezTo>
                    <a:pt x="3" y="3"/>
                    <a:pt x="3" y="3"/>
                    <a:pt x="3" y="3"/>
                  </a:cubicBezTo>
                  <a:cubicBezTo>
                    <a:pt x="3" y="2"/>
                    <a:pt x="3" y="2"/>
                    <a:pt x="3" y="2"/>
                  </a:cubicBezTo>
                  <a:cubicBezTo>
                    <a:pt x="3" y="2"/>
                    <a:pt x="3" y="2"/>
                    <a:pt x="3" y="2"/>
                  </a:cubicBezTo>
                  <a:cubicBezTo>
                    <a:pt x="2" y="2"/>
                    <a:pt x="2" y="2"/>
                    <a:pt x="2" y="2"/>
                  </a:cubicBezTo>
                  <a:cubicBezTo>
                    <a:pt x="2" y="2"/>
                    <a:pt x="2" y="2"/>
                    <a:pt x="2" y="2"/>
                  </a:cubicBezTo>
                  <a:cubicBezTo>
                    <a:pt x="2" y="3"/>
                    <a:pt x="2" y="3"/>
                    <a:pt x="2" y="3"/>
                  </a:cubicBezTo>
                  <a:cubicBezTo>
                    <a:pt x="2" y="3"/>
                    <a:pt x="2" y="3"/>
                    <a:pt x="2" y="3"/>
                  </a:cubicBezTo>
                  <a:cubicBezTo>
                    <a:pt x="2" y="3"/>
                    <a:pt x="2" y="3"/>
                    <a:pt x="2" y="3"/>
                  </a:cubicBezTo>
                  <a:cubicBezTo>
                    <a:pt x="2" y="3"/>
                    <a:pt x="2" y="3"/>
                    <a:pt x="2" y="3"/>
                  </a:cubicBezTo>
                  <a:cubicBezTo>
                    <a:pt x="2" y="2"/>
                    <a:pt x="2" y="2"/>
                    <a:pt x="2" y="2"/>
                  </a:cubicBezTo>
                  <a:cubicBezTo>
                    <a:pt x="1" y="2"/>
                    <a:pt x="1" y="2"/>
                    <a:pt x="1" y="2"/>
                  </a:cubicBezTo>
                  <a:cubicBezTo>
                    <a:pt x="1" y="3"/>
                    <a:pt x="1" y="3"/>
                    <a:pt x="1" y="3"/>
                  </a:cubicBezTo>
                  <a:cubicBezTo>
                    <a:pt x="1" y="2"/>
                    <a:pt x="1" y="2"/>
                    <a:pt x="1" y="2"/>
                  </a:cubicBezTo>
                  <a:cubicBezTo>
                    <a:pt x="1" y="2"/>
                    <a:pt x="1" y="2"/>
                    <a:pt x="1" y="2"/>
                  </a:cubicBezTo>
                  <a:cubicBezTo>
                    <a:pt x="1" y="2"/>
                    <a:pt x="1" y="2"/>
                    <a:pt x="1" y="2"/>
                  </a:cubicBezTo>
                  <a:cubicBezTo>
                    <a:pt x="1" y="2"/>
                    <a:pt x="1" y="2"/>
                    <a:pt x="1" y="2"/>
                  </a:cubicBezTo>
                  <a:cubicBezTo>
                    <a:pt x="1" y="2"/>
                    <a:pt x="1" y="2"/>
                    <a:pt x="1" y="2"/>
                  </a:cubicBezTo>
                  <a:cubicBezTo>
                    <a:pt x="1" y="1"/>
                    <a:pt x="1" y="1"/>
                    <a:pt x="1" y="1"/>
                  </a:cubicBezTo>
                  <a:cubicBezTo>
                    <a:pt x="1" y="1"/>
                    <a:pt x="1" y="1"/>
                    <a:pt x="1" y="1"/>
                  </a:cubicBezTo>
                  <a:cubicBezTo>
                    <a:pt x="1" y="2"/>
                    <a:pt x="1" y="2"/>
                    <a:pt x="1" y="2"/>
                  </a:cubicBezTo>
                  <a:cubicBezTo>
                    <a:pt x="1" y="2"/>
                    <a:pt x="1" y="2"/>
                    <a:pt x="1" y="2"/>
                  </a:cubicBezTo>
                  <a:cubicBezTo>
                    <a:pt x="1" y="2"/>
                    <a:pt x="1" y="2"/>
                    <a:pt x="1" y="2"/>
                  </a:cubicBezTo>
                  <a:cubicBezTo>
                    <a:pt x="0" y="2"/>
                    <a:pt x="0" y="2"/>
                    <a:pt x="0" y="2"/>
                  </a:cubicBezTo>
                  <a:cubicBezTo>
                    <a:pt x="0" y="2"/>
                    <a:pt x="0" y="2"/>
                    <a:pt x="0" y="2"/>
                  </a:cubicBezTo>
                  <a:cubicBezTo>
                    <a:pt x="1" y="2"/>
                    <a:pt x="1" y="2"/>
                    <a:pt x="1" y="2"/>
                  </a:cubicBezTo>
                  <a:cubicBezTo>
                    <a:pt x="1" y="2"/>
                    <a:pt x="1" y="1"/>
                    <a:pt x="1" y="1"/>
                  </a:cubicBezTo>
                  <a:cubicBezTo>
                    <a:pt x="1" y="1"/>
                    <a:pt x="1" y="1"/>
                    <a:pt x="1" y="1"/>
                  </a:cubicBezTo>
                  <a:cubicBezTo>
                    <a:pt x="1" y="1"/>
                    <a:pt x="1" y="1"/>
                    <a:pt x="1" y="1"/>
                  </a:cubicBezTo>
                  <a:cubicBezTo>
                    <a:pt x="1" y="2"/>
                    <a:pt x="1" y="2"/>
                    <a:pt x="1" y="2"/>
                  </a:cubicBezTo>
                  <a:cubicBezTo>
                    <a:pt x="1" y="2"/>
                    <a:pt x="1" y="2"/>
                    <a:pt x="1" y="2"/>
                  </a:cubicBezTo>
                  <a:cubicBezTo>
                    <a:pt x="2" y="2"/>
                    <a:pt x="2" y="2"/>
                    <a:pt x="2" y="2"/>
                  </a:cubicBezTo>
                  <a:cubicBezTo>
                    <a:pt x="1" y="2"/>
                    <a:pt x="1" y="2"/>
                    <a:pt x="1" y="2"/>
                  </a:cubicBezTo>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55" name="Freeform 1677"/>
            <p:cNvSpPr>
              <a:spLocks/>
            </p:cNvSpPr>
            <p:nvPr userDrawn="1"/>
          </p:nvSpPr>
          <p:spPr bwMode="auto">
            <a:xfrm>
              <a:off x="295" y="304"/>
              <a:ext cx="1" cy="2"/>
            </a:xfrm>
            <a:custGeom>
              <a:avLst/>
              <a:gdLst/>
              <a:ahLst/>
              <a:cxnLst>
                <a:cxn ang="0">
                  <a:pos x="0" y="2"/>
                </a:cxn>
                <a:cxn ang="0">
                  <a:pos x="0" y="0"/>
                </a:cxn>
                <a:cxn ang="0">
                  <a:pos x="0" y="2"/>
                </a:cxn>
                <a:cxn ang="0">
                  <a:pos x="0" y="2"/>
                </a:cxn>
              </a:cxnLst>
              <a:rect l="0" t="0" r="r" b="b"/>
              <a:pathLst>
                <a:path h="2">
                  <a:moveTo>
                    <a:pt x="0" y="2"/>
                  </a:moveTo>
                  <a:lnTo>
                    <a:pt x="0" y="0"/>
                  </a:lnTo>
                  <a:lnTo>
                    <a:pt x="0" y="2"/>
                  </a:lnTo>
                  <a:lnTo>
                    <a:pt x="0" y="2"/>
                  </a:lnTo>
                  <a:close/>
                </a:path>
              </a:pathLst>
            </a:custGeom>
            <a:solidFill>
              <a:srgbClr val="000000"/>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56" name="Freeform 1678"/>
            <p:cNvSpPr>
              <a:spLocks noEditPoints="1"/>
            </p:cNvSpPr>
            <p:nvPr userDrawn="1"/>
          </p:nvSpPr>
          <p:spPr bwMode="auto">
            <a:xfrm>
              <a:off x="259" y="296"/>
              <a:ext cx="60" cy="105"/>
            </a:xfrm>
            <a:custGeom>
              <a:avLst/>
              <a:gdLst/>
              <a:ahLst/>
              <a:cxnLst>
                <a:cxn ang="0">
                  <a:pos x="30" y="26"/>
                </a:cxn>
                <a:cxn ang="0">
                  <a:pos x="28" y="25"/>
                </a:cxn>
                <a:cxn ang="0">
                  <a:pos x="28" y="22"/>
                </a:cxn>
                <a:cxn ang="0">
                  <a:pos x="27" y="20"/>
                </a:cxn>
                <a:cxn ang="0">
                  <a:pos x="24" y="19"/>
                </a:cxn>
                <a:cxn ang="0">
                  <a:pos x="20" y="16"/>
                </a:cxn>
                <a:cxn ang="0">
                  <a:pos x="20" y="20"/>
                </a:cxn>
                <a:cxn ang="0">
                  <a:pos x="16" y="22"/>
                </a:cxn>
                <a:cxn ang="0">
                  <a:pos x="16" y="15"/>
                </a:cxn>
                <a:cxn ang="0">
                  <a:pos x="18" y="14"/>
                </a:cxn>
                <a:cxn ang="0">
                  <a:pos x="20" y="14"/>
                </a:cxn>
                <a:cxn ang="0">
                  <a:pos x="23" y="15"/>
                </a:cxn>
                <a:cxn ang="0">
                  <a:pos x="25" y="11"/>
                </a:cxn>
                <a:cxn ang="0">
                  <a:pos x="23" y="8"/>
                </a:cxn>
                <a:cxn ang="0">
                  <a:pos x="19" y="6"/>
                </a:cxn>
                <a:cxn ang="0">
                  <a:pos x="21" y="2"/>
                </a:cxn>
                <a:cxn ang="0">
                  <a:pos x="18" y="1"/>
                </a:cxn>
                <a:cxn ang="0">
                  <a:pos x="17" y="8"/>
                </a:cxn>
                <a:cxn ang="0">
                  <a:pos x="16" y="8"/>
                </a:cxn>
                <a:cxn ang="0">
                  <a:pos x="14" y="8"/>
                </a:cxn>
                <a:cxn ang="0">
                  <a:pos x="13" y="5"/>
                </a:cxn>
                <a:cxn ang="0">
                  <a:pos x="11" y="6"/>
                </a:cxn>
                <a:cxn ang="0">
                  <a:pos x="10" y="9"/>
                </a:cxn>
                <a:cxn ang="0">
                  <a:pos x="12" y="10"/>
                </a:cxn>
                <a:cxn ang="0">
                  <a:pos x="9" y="8"/>
                </a:cxn>
                <a:cxn ang="0">
                  <a:pos x="7" y="7"/>
                </a:cxn>
                <a:cxn ang="0">
                  <a:pos x="1" y="21"/>
                </a:cxn>
                <a:cxn ang="0">
                  <a:pos x="1" y="22"/>
                </a:cxn>
                <a:cxn ang="0">
                  <a:pos x="1" y="27"/>
                </a:cxn>
                <a:cxn ang="0">
                  <a:pos x="1" y="36"/>
                </a:cxn>
                <a:cxn ang="0">
                  <a:pos x="2" y="40"/>
                </a:cxn>
                <a:cxn ang="0">
                  <a:pos x="4" y="42"/>
                </a:cxn>
                <a:cxn ang="0">
                  <a:pos x="3" y="38"/>
                </a:cxn>
                <a:cxn ang="0">
                  <a:pos x="6" y="44"/>
                </a:cxn>
                <a:cxn ang="0">
                  <a:pos x="16" y="49"/>
                </a:cxn>
                <a:cxn ang="0">
                  <a:pos x="18" y="51"/>
                </a:cxn>
                <a:cxn ang="0">
                  <a:pos x="20" y="51"/>
                </a:cxn>
                <a:cxn ang="0">
                  <a:pos x="19" y="50"/>
                </a:cxn>
                <a:cxn ang="0">
                  <a:pos x="14" y="46"/>
                </a:cxn>
                <a:cxn ang="0">
                  <a:pos x="12" y="46"/>
                </a:cxn>
                <a:cxn ang="0">
                  <a:pos x="10" y="40"/>
                </a:cxn>
                <a:cxn ang="0">
                  <a:pos x="13" y="40"/>
                </a:cxn>
                <a:cxn ang="0">
                  <a:pos x="14" y="39"/>
                </a:cxn>
                <a:cxn ang="0">
                  <a:pos x="16" y="41"/>
                </a:cxn>
                <a:cxn ang="0">
                  <a:pos x="19" y="36"/>
                </a:cxn>
                <a:cxn ang="0">
                  <a:pos x="19" y="35"/>
                </a:cxn>
                <a:cxn ang="0">
                  <a:pos x="19" y="35"/>
                </a:cxn>
                <a:cxn ang="0">
                  <a:pos x="20" y="33"/>
                </a:cxn>
                <a:cxn ang="0">
                  <a:pos x="22" y="32"/>
                </a:cxn>
                <a:cxn ang="0">
                  <a:pos x="22" y="31"/>
                </a:cxn>
                <a:cxn ang="0">
                  <a:pos x="25" y="29"/>
                </a:cxn>
                <a:cxn ang="0">
                  <a:pos x="27" y="28"/>
                </a:cxn>
                <a:cxn ang="0">
                  <a:pos x="24" y="27"/>
                </a:cxn>
                <a:cxn ang="0">
                  <a:pos x="28" y="24"/>
                </a:cxn>
                <a:cxn ang="0">
                  <a:pos x="29" y="28"/>
                </a:cxn>
                <a:cxn ang="0">
                  <a:pos x="30" y="28"/>
                </a:cxn>
                <a:cxn ang="0">
                  <a:pos x="21" y="9"/>
                </a:cxn>
                <a:cxn ang="0">
                  <a:pos x="19" y="13"/>
                </a:cxn>
                <a:cxn ang="0">
                  <a:pos x="20" y="10"/>
                </a:cxn>
                <a:cxn ang="0">
                  <a:pos x="18" y="11"/>
                </a:cxn>
              </a:cxnLst>
              <a:rect l="0" t="0" r="r" b="b"/>
              <a:pathLst>
                <a:path w="30" h="52">
                  <a:moveTo>
                    <a:pt x="30" y="27"/>
                  </a:moveTo>
                  <a:cubicBezTo>
                    <a:pt x="30" y="27"/>
                    <a:pt x="30" y="27"/>
                    <a:pt x="30" y="27"/>
                  </a:cubicBezTo>
                  <a:cubicBezTo>
                    <a:pt x="30" y="27"/>
                    <a:pt x="30" y="27"/>
                    <a:pt x="30" y="27"/>
                  </a:cubicBezTo>
                  <a:cubicBezTo>
                    <a:pt x="30" y="27"/>
                    <a:pt x="30" y="27"/>
                    <a:pt x="30" y="27"/>
                  </a:cubicBezTo>
                  <a:cubicBezTo>
                    <a:pt x="30" y="26"/>
                    <a:pt x="30" y="26"/>
                    <a:pt x="30" y="26"/>
                  </a:cubicBezTo>
                  <a:cubicBezTo>
                    <a:pt x="30" y="26"/>
                    <a:pt x="30" y="26"/>
                    <a:pt x="30" y="26"/>
                  </a:cubicBezTo>
                  <a:cubicBezTo>
                    <a:pt x="30" y="26"/>
                    <a:pt x="30" y="26"/>
                    <a:pt x="30" y="26"/>
                  </a:cubicBezTo>
                  <a:cubicBezTo>
                    <a:pt x="30" y="26"/>
                    <a:pt x="30" y="26"/>
                    <a:pt x="30" y="26"/>
                  </a:cubicBezTo>
                  <a:cubicBezTo>
                    <a:pt x="29" y="26"/>
                    <a:pt x="29" y="26"/>
                    <a:pt x="29" y="26"/>
                  </a:cubicBezTo>
                  <a:cubicBezTo>
                    <a:pt x="29" y="26"/>
                    <a:pt x="29" y="26"/>
                    <a:pt x="29" y="26"/>
                  </a:cubicBezTo>
                  <a:cubicBezTo>
                    <a:pt x="29" y="25"/>
                    <a:pt x="29" y="25"/>
                    <a:pt x="29" y="25"/>
                  </a:cubicBezTo>
                  <a:cubicBezTo>
                    <a:pt x="28" y="25"/>
                    <a:pt x="28" y="25"/>
                    <a:pt x="28" y="25"/>
                  </a:cubicBezTo>
                  <a:cubicBezTo>
                    <a:pt x="28" y="26"/>
                    <a:pt x="28" y="26"/>
                    <a:pt x="28" y="26"/>
                  </a:cubicBezTo>
                  <a:cubicBezTo>
                    <a:pt x="28" y="25"/>
                    <a:pt x="28" y="25"/>
                    <a:pt x="28" y="25"/>
                  </a:cubicBezTo>
                  <a:cubicBezTo>
                    <a:pt x="29" y="24"/>
                    <a:pt x="29" y="24"/>
                    <a:pt x="29" y="24"/>
                  </a:cubicBezTo>
                  <a:cubicBezTo>
                    <a:pt x="30" y="24"/>
                    <a:pt x="30" y="24"/>
                    <a:pt x="30" y="24"/>
                  </a:cubicBezTo>
                  <a:cubicBezTo>
                    <a:pt x="29" y="23"/>
                    <a:pt x="29" y="23"/>
                    <a:pt x="29" y="23"/>
                  </a:cubicBezTo>
                  <a:cubicBezTo>
                    <a:pt x="29" y="22"/>
                    <a:pt x="29" y="22"/>
                    <a:pt x="29" y="22"/>
                  </a:cubicBezTo>
                  <a:cubicBezTo>
                    <a:pt x="29" y="22"/>
                    <a:pt x="29" y="22"/>
                    <a:pt x="29" y="22"/>
                  </a:cubicBezTo>
                  <a:cubicBezTo>
                    <a:pt x="29" y="22"/>
                    <a:pt x="29" y="22"/>
                    <a:pt x="29" y="22"/>
                  </a:cubicBezTo>
                  <a:cubicBezTo>
                    <a:pt x="28" y="22"/>
                    <a:pt x="28" y="22"/>
                    <a:pt x="28" y="22"/>
                  </a:cubicBezTo>
                  <a:cubicBezTo>
                    <a:pt x="29" y="22"/>
                    <a:pt x="29" y="22"/>
                    <a:pt x="29" y="22"/>
                  </a:cubicBezTo>
                  <a:cubicBezTo>
                    <a:pt x="28" y="22"/>
                    <a:pt x="28" y="22"/>
                    <a:pt x="28" y="22"/>
                  </a:cubicBezTo>
                  <a:cubicBezTo>
                    <a:pt x="28" y="21"/>
                    <a:pt x="28" y="21"/>
                    <a:pt x="28" y="21"/>
                  </a:cubicBezTo>
                  <a:cubicBezTo>
                    <a:pt x="27" y="21"/>
                    <a:pt x="27" y="21"/>
                    <a:pt x="27" y="21"/>
                  </a:cubicBezTo>
                  <a:cubicBezTo>
                    <a:pt x="27" y="21"/>
                    <a:pt x="27" y="21"/>
                    <a:pt x="27" y="21"/>
                  </a:cubicBezTo>
                  <a:cubicBezTo>
                    <a:pt x="27" y="21"/>
                    <a:pt x="27" y="21"/>
                    <a:pt x="27" y="21"/>
                  </a:cubicBezTo>
                  <a:cubicBezTo>
                    <a:pt x="27" y="20"/>
                    <a:pt x="27" y="20"/>
                    <a:pt x="27" y="20"/>
                  </a:cubicBezTo>
                  <a:cubicBezTo>
                    <a:pt x="27" y="20"/>
                    <a:pt x="27" y="20"/>
                    <a:pt x="27" y="20"/>
                  </a:cubicBezTo>
                  <a:cubicBezTo>
                    <a:pt x="27" y="19"/>
                    <a:pt x="27" y="19"/>
                    <a:pt x="27" y="19"/>
                  </a:cubicBezTo>
                  <a:cubicBezTo>
                    <a:pt x="26" y="19"/>
                    <a:pt x="26" y="18"/>
                    <a:pt x="26" y="17"/>
                  </a:cubicBezTo>
                  <a:cubicBezTo>
                    <a:pt x="25" y="18"/>
                    <a:pt x="25" y="18"/>
                    <a:pt x="25" y="18"/>
                  </a:cubicBezTo>
                  <a:cubicBezTo>
                    <a:pt x="25" y="18"/>
                    <a:pt x="25" y="18"/>
                    <a:pt x="25" y="18"/>
                  </a:cubicBezTo>
                  <a:cubicBezTo>
                    <a:pt x="25" y="18"/>
                    <a:pt x="25" y="19"/>
                    <a:pt x="24" y="19"/>
                  </a:cubicBezTo>
                  <a:cubicBezTo>
                    <a:pt x="24" y="19"/>
                    <a:pt x="24" y="19"/>
                    <a:pt x="24" y="19"/>
                  </a:cubicBezTo>
                  <a:cubicBezTo>
                    <a:pt x="23" y="19"/>
                    <a:pt x="23" y="19"/>
                    <a:pt x="23" y="19"/>
                  </a:cubicBezTo>
                  <a:cubicBezTo>
                    <a:pt x="23" y="18"/>
                    <a:pt x="23" y="17"/>
                    <a:pt x="24" y="17"/>
                  </a:cubicBezTo>
                  <a:cubicBezTo>
                    <a:pt x="23" y="17"/>
                    <a:pt x="23" y="17"/>
                    <a:pt x="23" y="17"/>
                  </a:cubicBezTo>
                  <a:cubicBezTo>
                    <a:pt x="23" y="16"/>
                    <a:pt x="23" y="16"/>
                    <a:pt x="23" y="16"/>
                  </a:cubicBezTo>
                  <a:cubicBezTo>
                    <a:pt x="22" y="16"/>
                    <a:pt x="22" y="16"/>
                    <a:pt x="22" y="16"/>
                  </a:cubicBezTo>
                  <a:cubicBezTo>
                    <a:pt x="21" y="16"/>
                    <a:pt x="21" y="16"/>
                    <a:pt x="20" y="16"/>
                  </a:cubicBezTo>
                  <a:cubicBezTo>
                    <a:pt x="20" y="16"/>
                    <a:pt x="20" y="16"/>
                    <a:pt x="20" y="16"/>
                  </a:cubicBezTo>
                  <a:cubicBezTo>
                    <a:pt x="20" y="16"/>
                    <a:pt x="20" y="16"/>
                    <a:pt x="20" y="16"/>
                  </a:cubicBezTo>
                  <a:cubicBezTo>
                    <a:pt x="20" y="16"/>
                    <a:pt x="20" y="16"/>
                    <a:pt x="20" y="16"/>
                  </a:cubicBezTo>
                  <a:cubicBezTo>
                    <a:pt x="20" y="17"/>
                    <a:pt x="20" y="17"/>
                    <a:pt x="20" y="17"/>
                  </a:cubicBezTo>
                  <a:cubicBezTo>
                    <a:pt x="20" y="18"/>
                    <a:pt x="20" y="18"/>
                    <a:pt x="20" y="19"/>
                  </a:cubicBezTo>
                  <a:cubicBezTo>
                    <a:pt x="19" y="19"/>
                    <a:pt x="19" y="19"/>
                    <a:pt x="19" y="19"/>
                  </a:cubicBezTo>
                  <a:cubicBezTo>
                    <a:pt x="19" y="19"/>
                    <a:pt x="19" y="19"/>
                    <a:pt x="19" y="19"/>
                  </a:cubicBezTo>
                  <a:cubicBezTo>
                    <a:pt x="20" y="20"/>
                    <a:pt x="20" y="20"/>
                    <a:pt x="20" y="20"/>
                  </a:cubicBezTo>
                  <a:cubicBezTo>
                    <a:pt x="20" y="21"/>
                    <a:pt x="20" y="22"/>
                    <a:pt x="18" y="23"/>
                  </a:cubicBezTo>
                  <a:cubicBezTo>
                    <a:pt x="19" y="23"/>
                    <a:pt x="19" y="24"/>
                    <a:pt x="19" y="25"/>
                  </a:cubicBezTo>
                  <a:cubicBezTo>
                    <a:pt x="18" y="25"/>
                    <a:pt x="18" y="25"/>
                    <a:pt x="18" y="25"/>
                  </a:cubicBezTo>
                  <a:cubicBezTo>
                    <a:pt x="18" y="26"/>
                    <a:pt x="18" y="26"/>
                    <a:pt x="18" y="26"/>
                  </a:cubicBezTo>
                  <a:cubicBezTo>
                    <a:pt x="18" y="25"/>
                    <a:pt x="17" y="25"/>
                    <a:pt x="17" y="24"/>
                  </a:cubicBezTo>
                  <a:cubicBezTo>
                    <a:pt x="17" y="24"/>
                    <a:pt x="17" y="23"/>
                    <a:pt x="17" y="22"/>
                  </a:cubicBezTo>
                  <a:cubicBezTo>
                    <a:pt x="17" y="22"/>
                    <a:pt x="17" y="22"/>
                    <a:pt x="16" y="22"/>
                  </a:cubicBezTo>
                  <a:cubicBezTo>
                    <a:pt x="15" y="22"/>
                    <a:pt x="15" y="21"/>
                    <a:pt x="14" y="21"/>
                  </a:cubicBezTo>
                  <a:cubicBezTo>
                    <a:pt x="14" y="21"/>
                    <a:pt x="14" y="21"/>
                    <a:pt x="14" y="21"/>
                  </a:cubicBezTo>
                  <a:cubicBezTo>
                    <a:pt x="14" y="21"/>
                    <a:pt x="14" y="20"/>
                    <a:pt x="14" y="19"/>
                  </a:cubicBezTo>
                  <a:cubicBezTo>
                    <a:pt x="13" y="20"/>
                    <a:pt x="13" y="20"/>
                    <a:pt x="13" y="20"/>
                  </a:cubicBezTo>
                  <a:cubicBezTo>
                    <a:pt x="13" y="18"/>
                    <a:pt x="14" y="17"/>
                    <a:pt x="15" y="16"/>
                  </a:cubicBezTo>
                  <a:cubicBezTo>
                    <a:pt x="15" y="16"/>
                    <a:pt x="15" y="16"/>
                    <a:pt x="15" y="16"/>
                  </a:cubicBezTo>
                  <a:cubicBezTo>
                    <a:pt x="16" y="15"/>
                    <a:pt x="16" y="15"/>
                    <a:pt x="16" y="15"/>
                  </a:cubicBezTo>
                  <a:cubicBezTo>
                    <a:pt x="16" y="15"/>
                    <a:pt x="16" y="15"/>
                    <a:pt x="16" y="14"/>
                  </a:cubicBezTo>
                  <a:cubicBezTo>
                    <a:pt x="17" y="14"/>
                    <a:pt x="17" y="14"/>
                    <a:pt x="17" y="14"/>
                  </a:cubicBezTo>
                  <a:cubicBezTo>
                    <a:pt x="17" y="14"/>
                    <a:pt x="18" y="13"/>
                    <a:pt x="18" y="12"/>
                  </a:cubicBezTo>
                  <a:cubicBezTo>
                    <a:pt x="18" y="13"/>
                    <a:pt x="18" y="13"/>
                    <a:pt x="18" y="14"/>
                  </a:cubicBezTo>
                  <a:cubicBezTo>
                    <a:pt x="17" y="14"/>
                    <a:pt x="17" y="14"/>
                    <a:pt x="17" y="14"/>
                  </a:cubicBezTo>
                  <a:cubicBezTo>
                    <a:pt x="18" y="14"/>
                    <a:pt x="18" y="14"/>
                    <a:pt x="18" y="14"/>
                  </a:cubicBezTo>
                  <a:cubicBezTo>
                    <a:pt x="18" y="14"/>
                    <a:pt x="18" y="14"/>
                    <a:pt x="18" y="14"/>
                  </a:cubicBezTo>
                  <a:cubicBezTo>
                    <a:pt x="18" y="14"/>
                    <a:pt x="18" y="14"/>
                    <a:pt x="18"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1" y="14"/>
                    <a:pt x="21" y="14"/>
                  </a:cubicBezTo>
                  <a:cubicBezTo>
                    <a:pt x="21" y="15"/>
                    <a:pt x="21" y="15"/>
                    <a:pt x="21" y="15"/>
                  </a:cubicBezTo>
                  <a:cubicBezTo>
                    <a:pt x="22" y="15"/>
                    <a:pt x="22" y="15"/>
                    <a:pt x="22" y="15"/>
                  </a:cubicBezTo>
                  <a:cubicBezTo>
                    <a:pt x="22" y="15"/>
                    <a:pt x="22" y="16"/>
                    <a:pt x="23" y="16"/>
                  </a:cubicBezTo>
                  <a:cubicBezTo>
                    <a:pt x="23" y="15"/>
                    <a:pt x="23" y="15"/>
                    <a:pt x="23" y="15"/>
                  </a:cubicBezTo>
                  <a:cubicBezTo>
                    <a:pt x="22" y="15"/>
                    <a:pt x="22" y="14"/>
                    <a:pt x="22" y="14"/>
                  </a:cubicBezTo>
                  <a:cubicBezTo>
                    <a:pt x="22" y="14"/>
                    <a:pt x="23" y="15"/>
                    <a:pt x="23" y="15"/>
                  </a:cubicBezTo>
                  <a:cubicBezTo>
                    <a:pt x="24" y="14"/>
                    <a:pt x="24" y="14"/>
                    <a:pt x="24" y="14"/>
                  </a:cubicBezTo>
                  <a:cubicBezTo>
                    <a:pt x="23" y="13"/>
                    <a:pt x="23" y="12"/>
                    <a:pt x="23" y="11"/>
                  </a:cubicBezTo>
                  <a:cubicBezTo>
                    <a:pt x="23" y="12"/>
                    <a:pt x="23" y="12"/>
                    <a:pt x="24" y="12"/>
                  </a:cubicBezTo>
                  <a:cubicBezTo>
                    <a:pt x="24" y="13"/>
                    <a:pt x="24" y="13"/>
                    <a:pt x="24" y="13"/>
                  </a:cubicBezTo>
                  <a:cubicBezTo>
                    <a:pt x="24" y="12"/>
                    <a:pt x="24" y="12"/>
                    <a:pt x="24" y="12"/>
                  </a:cubicBezTo>
                  <a:cubicBezTo>
                    <a:pt x="25" y="12"/>
                    <a:pt x="25" y="12"/>
                    <a:pt x="25" y="12"/>
                  </a:cubicBezTo>
                  <a:cubicBezTo>
                    <a:pt x="25" y="11"/>
                    <a:pt x="25" y="11"/>
                    <a:pt x="25" y="11"/>
                  </a:cubicBezTo>
                  <a:cubicBezTo>
                    <a:pt x="25" y="11"/>
                    <a:pt x="24" y="10"/>
                    <a:pt x="24" y="10"/>
                  </a:cubicBezTo>
                  <a:cubicBezTo>
                    <a:pt x="23" y="10"/>
                    <a:pt x="23" y="10"/>
                    <a:pt x="23" y="10"/>
                  </a:cubicBezTo>
                  <a:cubicBezTo>
                    <a:pt x="23" y="9"/>
                    <a:pt x="23" y="9"/>
                    <a:pt x="23" y="9"/>
                  </a:cubicBezTo>
                  <a:cubicBezTo>
                    <a:pt x="23" y="9"/>
                    <a:pt x="23" y="9"/>
                    <a:pt x="23" y="9"/>
                  </a:cubicBezTo>
                  <a:cubicBezTo>
                    <a:pt x="23" y="9"/>
                    <a:pt x="23" y="9"/>
                    <a:pt x="23" y="9"/>
                  </a:cubicBezTo>
                  <a:cubicBezTo>
                    <a:pt x="23" y="8"/>
                    <a:pt x="23" y="8"/>
                    <a:pt x="23" y="8"/>
                  </a:cubicBezTo>
                  <a:cubicBezTo>
                    <a:pt x="23" y="8"/>
                    <a:pt x="23" y="8"/>
                    <a:pt x="23" y="8"/>
                  </a:cubicBezTo>
                  <a:cubicBezTo>
                    <a:pt x="23" y="7"/>
                    <a:pt x="23" y="6"/>
                    <a:pt x="22" y="6"/>
                  </a:cubicBezTo>
                  <a:cubicBezTo>
                    <a:pt x="22" y="5"/>
                    <a:pt x="22" y="5"/>
                    <a:pt x="22" y="5"/>
                  </a:cubicBezTo>
                  <a:cubicBezTo>
                    <a:pt x="21" y="5"/>
                    <a:pt x="21" y="5"/>
                    <a:pt x="21" y="5"/>
                  </a:cubicBezTo>
                  <a:cubicBezTo>
                    <a:pt x="21" y="5"/>
                    <a:pt x="21" y="5"/>
                    <a:pt x="21" y="5"/>
                  </a:cubicBezTo>
                  <a:cubicBezTo>
                    <a:pt x="21" y="5"/>
                    <a:pt x="20" y="6"/>
                    <a:pt x="20" y="6"/>
                  </a:cubicBezTo>
                  <a:cubicBezTo>
                    <a:pt x="20" y="5"/>
                    <a:pt x="20" y="4"/>
                    <a:pt x="20" y="4"/>
                  </a:cubicBezTo>
                  <a:cubicBezTo>
                    <a:pt x="19" y="4"/>
                    <a:pt x="19" y="5"/>
                    <a:pt x="19" y="6"/>
                  </a:cubicBezTo>
                  <a:cubicBezTo>
                    <a:pt x="18" y="5"/>
                    <a:pt x="19" y="4"/>
                    <a:pt x="20" y="4"/>
                  </a:cubicBezTo>
                  <a:cubicBezTo>
                    <a:pt x="19" y="4"/>
                    <a:pt x="19" y="4"/>
                    <a:pt x="19" y="4"/>
                  </a:cubicBezTo>
                  <a:cubicBezTo>
                    <a:pt x="20" y="3"/>
                    <a:pt x="20" y="3"/>
                    <a:pt x="20" y="3"/>
                  </a:cubicBezTo>
                  <a:cubicBezTo>
                    <a:pt x="20" y="3"/>
                    <a:pt x="20" y="3"/>
                    <a:pt x="20" y="3"/>
                  </a:cubicBezTo>
                  <a:cubicBezTo>
                    <a:pt x="20" y="3"/>
                    <a:pt x="20" y="3"/>
                    <a:pt x="20" y="3"/>
                  </a:cubicBezTo>
                  <a:cubicBezTo>
                    <a:pt x="20" y="3"/>
                    <a:pt x="20" y="3"/>
                    <a:pt x="20" y="3"/>
                  </a:cubicBezTo>
                  <a:cubicBezTo>
                    <a:pt x="21" y="3"/>
                    <a:pt x="21" y="2"/>
                    <a:pt x="21" y="2"/>
                  </a:cubicBezTo>
                  <a:cubicBezTo>
                    <a:pt x="21" y="1"/>
                    <a:pt x="20" y="1"/>
                    <a:pt x="20" y="2"/>
                  </a:cubicBezTo>
                  <a:cubicBezTo>
                    <a:pt x="19" y="1"/>
                    <a:pt x="19" y="1"/>
                    <a:pt x="19" y="1"/>
                  </a:cubicBezTo>
                  <a:cubicBezTo>
                    <a:pt x="19" y="1"/>
                    <a:pt x="19" y="1"/>
                    <a:pt x="19" y="1"/>
                  </a:cubicBezTo>
                  <a:cubicBezTo>
                    <a:pt x="19" y="0"/>
                    <a:pt x="19" y="0"/>
                    <a:pt x="19" y="0"/>
                  </a:cubicBezTo>
                  <a:cubicBezTo>
                    <a:pt x="19" y="0"/>
                    <a:pt x="19" y="0"/>
                    <a:pt x="19" y="0"/>
                  </a:cubicBezTo>
                  <a:cubicBezTo>
                    <a:pt x="18" y="0"/>
                    <a:pt x="18" y="0"/>
                    <a:pt x="18" y="0"/>
                  </a:cubicBezTo>
                  <a:cubicBezTo>
                    <a:pt x="18" y="0"/>
                    <a:pt x="18" y="0"/>
                    <a:pt x="18" y="1"/>
                  </a:cubicBezTo>
                  <a:cubicBezTo>
                    <a:pt x="18" y="1"/>
                    <a:pt x="18" y="1"/>
                    <a:pt x="18" y="1"/>
                  </a:cubicBezTo>
                  <a:cubicBezTo>
                    <a:pt x="19" y="1"/>
                    <a:pt x="18" y="2"/>
                    <a:pt x="18" y="3"/>
                  </a:cubicBezTo>
                  <a:cubicBezTo>
                    <a:pt x="18" y="3"/>
                    <a:pt x="18" y="3"/>
                    <a:pt x="18" y="3"/>
                  </a:cubicBezTo>
                  <a:cubicBezTo>
                    <a:pt x="18" y="3"/>
                    <a:pt x="18" y="4"/>
                    <a:pt x="17" y="5"/>
                  </a:cubicBezTo>
                  <a:cubicBezTo>
                    <a:pt x="17" y="6"/>
                    <a:pt x="17" y="6"/>
                    <a:pt x="17" y="6"/>
                  </a:cubicBezTo>
                  <a:cubicBezTo>
                    <a:pt x="17" y="6"/>
                    <a:pt x="17" y="6"/>
                    <a:pt x="17" y="6"/>
                  </a:cubicBezTo>
                  <a:cubicBezTo>
                    <a:pt x="16" y="7"/>
                    <a:pt x="16" y="8"/>
                    <a:pt x="17" y="8"/>
                  </a:cubicBezTo>
                  <a:cubicBezTo>
                    <a:pt x="16" y="9"/>
                    <a:pt x="16" y="10"/>
                    <a:pt x="16" y="10"/>
                  </a:cubicBezTo>
                  <a:cubicBezTo>
                    <a:pt x="16" y="10"/>
                    <a:pt x="16" y="10"/>
                    <a:pt x="16" y="10"/>
                  </a:cubicBezTo>
                  <a:cubicBezTo>
                    <a:pt x="15" y="11"/>
                    <a:pt x="15" y="11"/>
                    <a:pt x="15" y="11"/>
                  </a:cubicBezTo>
                  <a:cubicBezTo>
                    <a:pt x="15" y="10"/>
                    <a:pt x="15" y="10"/>
                    <a:pt x="15" y="10"/>
                  </a:cubicBezTo>
                  <a:cubicBezTo>
                    <a:pt x="15" y="10"/>
                    <a:pt x="15" y="10"/>
                    <a:pt x="15" y="10"/>
                  </a:cubicBezTo>
                  <a:cubicBezTo>
                    <a:pt x="16" y="9"/>
                    <a:pt x="16" y="9"/>
                    <a:pt x="16" y="9"/>
                  </a:cubicBezTo>
                  <a:cubicBezTo>
                    <a:pt x="16" y="9"/>
                    <a:pt x="16" y="8"/>
                    <a:pt x="16" y="8"/>
                  </a:cubicBezTo>
                  <a:cubicBezTo>
                    <a:pt x="15" y="8"/>
                    <a:pt x="15" y="9"/>
                    <a:pt x="15" y="9"/>
                  </a:cubicBezTo>
                  <a:cubicBezTo>
                    <a:pt x="15" y="9"/>
                    <a:pt x="15" y="9"/>
                    <a:pt x="15" y="9"/>
                  </a:cubicBezTo>
                  <a:cubicBezTo>
                    <a:pt x="15" y="10"/>
                    <a:pt x="15" y="10"/>
                    <a:pt x="14" y="10"/>
                  </a:cubicBezTo>
                  <a:cubicBezTo>
                    <a:pt x="14" y="11"/>
                    <a:pt x="13" y="10"/>
                    <a:pt x="13" y="9"/>
                  </a:cubicBezTo>
                  <a:cubicBezTo>
                    <a:pt x="13" y="9"/>
                    <a:pt x="13" y="9"/>
                    <a:pt x="13" y="9"/>
                  </a:cubicBezTo>
                  <a:cubicBezTo>
                    <a:pt x="13" y="9"/>
                    <a:pt x="13" y="9"/>
                    <a:pt x="13" y="9"/>
                  </a:cubicBezTo>
                  <a:cubicBezTo>
                    <a:pt x="14" y="8"/>
                    <a:pt x="14" y="8"/>
                    <a:pt x="14" y="8"/>
                  </a:cubicBezTo>
                  <a:cubicBezTo>
                    <a:pt x="14" y="8"/>
                    <a:pt x="14" y="8"/>
                    <a:pt x="14" y="8"/>
                  </a:cubicBezTo>
                  <a:cubicBezTo>
                    <a:pt x="14" y="8"/>
                    <a:pt x="13" y="7"/>
                    <a:pt x="13" y="7"/>
                  </a:cubicBezTo>
                  <a:cubicBezTo>
                    <a:pt x="14" y="6"/>
                    <a:pt x="14" y="5"/>
                    <a:pt x="15" y="4"/>
                  </a:cubicBezTo>
                  <a:cubicBezTo>
                    <a:pt x="15" y="4"/>
                    <a:pt x="15" y="4"/>
                    <a:pt x="15" y="4"/>
                  </a:cubicBezTo>
                  <a:cubicBezTo>
                    <a:pt x="14" y="4"/>
                    <a:pt x="14" y="4"/>
                    <a:pt x="14" y="4"/>
                  </a:cubicBezTo>
                  <a:cubicBezTo>
                    <a:pt x="14" y="4"/>
                    <a:pt x="14" y="5"/>
                    <a:pt x="13" y="5"/>
                  </a:cubicBezTo>
                  <a:cubicBezTo>
                    <a:pt x="13" y="5"/>
                    <a:pt x="13" y="5"/>
                    <a:pt x="13" y="5"/>
                  </a:cubicBezTo>
                  <a:cubicBezTo>
                    <a:pt x="13" y="5"/>
                    <a:pt x="13" y="5"/>
                    <a:pt x="13" y="5"/>
                  </a:cubicBezTo>
                  <a:cubicBezTo>
                    <a:pt x="13" y="4"/>
                    <a:pt x="13" y="4"/>
                    <a:pt x="13" y="4"/>
                  </a:cubicBezTo>
                  <a:cubicBezTo>
                    <a:pt x="12" y="5"/>
                    <a:pt x="12" y="5"/>
                    <a:pt x="12" y="5"/>
                  </a:cubicBezTo>
                  <a:cubicBezTo>
                    <a:pt x="13" y="4"/>
                    <a:pt x="13" y="4"/>
                    <a:pt x="13" y="4"/>
                  </a:cubicBezTo>
                  <a:cubicBezTo>
                    <a:pt x="12" y="4"/>
                    <a:pt x="12" y="4"/>
                    <a:pt x="12" y="4"/>
                  </a:cubicBezTo>
                  <a:cubicBezTo>
                    <a:pt x="12" y="5"/>
                    <a:pt x="11" y="5"/>
                    <a:pt x="11" y="6"/>
                  </a:cubicBezTo>
                  <a:cubicBezTo>
                    <a:pt x="11" y="6"/>
                    <a:pt x="11" y="6"/>
                    <a:pt x="11" y="6"/>
                  </a:cubicBezTo>
                  <a:cubicBezTo>
                    <a:pt x="10" y="7"/>
                    <a:pt x="10" y="7"/>
                    <a:pt x="10" y="7"/>
                  </a:cubicBezTo>
                  <a:cubicBezTo>
                    <a:pt x="11" y="7"/>
                    <a:pt x="11" y="7"/>
                    <a:pt x="11" y="7"/>
                  </a:cubicBezTo>
                  <a:cubicBezTo>
                    <a:pt x="11" y="7"/>
                    <a:pt x="11" y="7"/>
                    <a:pt x="11" y="7"/>
                  </a:cubicBezTo>
                  <a:cubicBezTo>
                    <a:pt x="11" y="7"/>
                    <a:pt x="11" y="7"/>
                    <a:pt x="11" y="7"/>
                  </a:cubicBezTo>
                  <a:cubicBezTo>
                    <a:pt x="10" y="8"/>
                    <a:pt x="10" y="8"/>
                    <a:pt x="10" y="8"/>
                  </a:cubicBezTo>
                  <a:cubicBezTo>
                    <a:pt x="10" y="8"/>
                    <a:pt x="10" y="8"/>
                    <a:pt x="10" y="8"/>
                  </a:cubicBezTo>
                  <a:cubicBezTo>
                    <a:pt x="10" y="9"/>
                    <a:pt x="10" y="9"/>
                    <a:pt x="10" y="9"/>
                  </a:cubicBezTo>
                  <a:cubicBezTo>
                    <a:pt x="11" y="9"/>
                    <a:pt x="11" y="9"/>
                    <a:pt x="11" y="9"/>
                  </a:cubicBezTo>
                  <a:cubicBezTo>
                    <a:pt x="10" y="9"/>
                    <a:pt x="10" y="9"/>
                    <a:pt x="10" y="9"/>
                  </a:cubicBezTo>
                  <a:cubicBezTo>
                    <a:pt x="11" y="9"/>
                    <a:pt x="12" y="9"/>
                    <a:pt x="12" y="9"/>
                  </a:cubicBezTo>
                  <a:cubicBezTo>
                    <a:pt x="13" y="9"/>
                    <a:pt x="13" y="9"/>
                    <a:pt x="13" y="9"/>
                  </a:cubicBezTo>
                  <a:cubicBezTo>
                    <a:pt x="12" y="10"/>
                    <a:pt x="12" y="10"/>
                    <a:pt x="12" y="10"/>
                  </a:cubicBezTo>
                  <a:cubicBezTo>
                    <a:pt x="12" y="10"/>
                    <a:pt x="12" y="10"/>
                    <a:pt x="12" y="10"/>
                  </a:cubicBezTo>
                  <a:cubicBezTo>
                    <a:pt x="12" y="10"/>
                    <a:pt x="12" y="10"/>
                    <a:pt x="12" y="10"/>
                  </a:cubicBezTo>
                  <a:cubicBezTo>
                    <a:pt x="11" y="10"/>
                    <a:pt x="11" y="10"/>
                    <a:pt x="11" y="10"/>
                  </a:cubicBezTo>
                  <a:cubicBezTo>
                    <a:pt x="10" y="10"/>
                    <a:pt x="10" y="10"/>
                    <a:pt x="10" y="10"/>
                  </a:cubicBezTo>
                  <a:cubicBezTo>
                    <a:pt x="10" y="10"/>
                    <a:pt x="10" y="10"/>
                    <a:pt x="10" y="10"/>
                  </a:cubicBezTo>
                  <a:cubicBezTo>
                    <a:pt x="10" y="10"/>
                    <a:pt x="10" y="10"/>
                    <a:pt x="10" y="10"/>
                  </a:cubicBezTo>
                  <a:cubicBezTo>
                    <a:pt x="10" y="9"/>
                    <a:pt x="10" y="9"/>
                    <a:pt x="9" y="7"/>
                  </a:cubicBezTo>
                  <a:cubicBezTo>
                    <a:pt x="9" y="7"/>
                    <a:pt x="9" y="7"/>
                    <a:pt x="9" y="7"/>
                  </a:cubicBezTo>
                  <a:cubicBezTo>
                    <a:pt x="9" y="8"/>
                    <a:pt x="9" y="8"/>
                    <a:pt x="9" y="8"/>
                  </a:cubicBezTo>
                  <a:cubicBezTo>
                    <a:pt x="9" y="8"/>
                    <a:pt x="9" y="8"/>
                    <a:pt x="9" y="8"/>
                  </a:cubicBezTo>
                  <a:cubicBezTo>
                    <a:pt x="9" y="7"/>
                    <a:pt x="9" y="7"/>
                    <a:pt x="9" y="7"/>
                  </a:cubicBezTo>
                  <a:cubicBezTo>
                    <a:pt x="8" y="8"/>
                    <a:pt x="8" y="8"/>
                    <a:pt x="8" y="8"/>
                  </a:cubicBezTo>
                  <a:cubicBezTo>
                    <a:pt x="8" y="7"/>
                    <a:pt x="8" y="7"/>
                    <a:pt x="9" y="6"/>
                  </a:cubicBezTo>
                  <a:cubicBezTo>
                    <a:pt x="8" y="7"/>
                    <a:pt x="8" y="7"/>
                    <a:pt x="8" y="7"/>
                  </a:cubicBezTo>
                  <a:cubicBezTo>
                    <a:pt x="8" y="7"/>
                    <a:pt x="8" y="7"/>
                    <a:pt x="8" y="7"/>
                  </a:cubicBezTo>
                  <a:cubicBezTo>
                    <a:pt x="8" y="7"/>
                    <a:pt x="7" y="7"/>
                    <a:pt x="7" y="7"/>
                  </a:cubicBezTo>
                  <a:cubicBezTo>
                    <a:pt x="7" y="7"/>
                    <a:pt x="7" y="7"/>
                    <a:pt x="7" y="7"/>
                  </a:cubicBezTo>
                  <a:cubicBezTo>
                    <a:pt x="7" y="7"/>
                    <a:pt x="7" y="7"/>
                    <a:pt x="7" y="7"/>
                  </a:cubicBezTo>
                  <a:cubicBezTo>
                    <a:pt x="6" y="8"/>
                    <a:pt x="6" y="8"/>
                    <a:pt x="6" y="8"/>
                  </a:cubicBezTo>
                  <a:cubicBezTo>
                    <a:pt x="6" y="8"/>
                    <a:pt x="6" y="7"/>
                    <a:pt x="6" y="7"/>
                  </a:cubicBezTo>
                  <a:cubicBezTo>
                    <a:pt x="6" y="7"/>
                    <a:pt x="6" y="7"/>
                    <a:pt x="6" y="7"/>
                  </a:cubicBezTo>
                  <a:cubicBezTo>
                    <a:pt x="6" y="6"/>
                    <a:pt x="6" y="6"/>
                    <a:pt x="6" y="6"/>
                  </a:cubicBezTo>
                  <a:cubicBezTo>
                    <a:pt x="3" y="11"/>
                    <a:pt x="2" y="16"/>
                    <a:pt x="1" y="21"/>
                  </a:cubicBezTo>
                  <a:cubicBezTo>
                    <a:pt x="1" y="21"/>
                    <a:pt x="1" y="21"/>
                    <a:pt x="1" y="21"/>
                  </a:cubicBezTo>
                  <a:cubicBezTo>
                    <a:pt x="1" y="21"/>
                    <a:pt x="1" y="21"/>
                    <a:pt x="1" y="21"/>
                  </a:cubicBezTo>
                  <a:cubicBezTo>
                    <a:pt x="1" y="21"/>
                    <a:pt x="1" y="21"/>
                    <a:pt x="1" y="21"/>
                  </a:cubicBezTo>
                  <a:cubicBezTo>
                    <a:pt x="1" y="22"/>
                    <a:pt x="1" y="22"/>
                    <a:pt x="1" y="22"/>
                  </a:cubicBezTo>
                  <a:cubicBezTo>
                    <a:pt x="1" y="22"/>
                    <a:pt x="1" y="22"/>
                    <a:pt x="1" y="22"/>
                  </a:cubicBezTo>
                  <a:cubicBezTo>
                    <a:pt x="1" y="22"/>
                    <a:pt x="1" y="22"/>
                    <a:pt x="1" y="22"/>
                  </a:cubicBezTo>
                  <a:cubicBezTo>
                    <a:pt x="1" y="22"/>
                    <a:pt x="1" y="22"/>
                    <a:pt x="1" y="22"/>
                  </a:cubicBezTo>
                  <a:cubicBezTo>
                    <a:pt x="1" y="23"/>
                    <a:pt x="1" y="23"/>
                    <a:pt x="1" y="23"/>
                  </a:cubicBezTo>
                  <a:cubicBezTo>
                    <a:pt x="1" y="24"/>
                    <a:pt x="1" y="25"/>
                    <a:pt x="1" y="26"/>
                  </a:cubicBezTo>
                  <a:cubicBezTo>
                    <a:pt x="2" y="26"/>
                    <a:pt x="2" y="26"/>
                    <a:pt x="2" y="26"/>
                  </a:cubicBezTo>
                  <a:cubicBezTo>
                    <a:pt x="2" y="27"/>
                    <a:pt x="2" y="27"/>
                    <a:pt x="1" y="28"/>
                  </a:cubicBezTo>
                  <a:cubicBezTo>
                    <a:pt x="1" y="28"/>
                    <a:pt x="1" y="28"/>
                    <a:pt x="1" y="28"/>
                  </a:cubicBezTo>
                  <a:cubicBezTo>
                    <a:pt x="1" y="28"/>
                    <a:pt x="1" y="28"/>
                    <a:pt x="1" y="28"/>
                  </a:cubicBezTo>
                  <a:cubicBezTo>
                    <a:pt x="1" y="27"/>
                    <a:pt x="1" y="27"/>
                    <a:pt x="1" y="27"/>
                  </a:cubicBezTo>
                  <a:cubicBezTo>
                    <a:pt x="1" y="27"/>
                    <a:pt x="1" y="27"/>
                    <a:pt x="1" y="27"/>
                  </a:cubicBezTo>
                  <a:cubicBezTo>
                    <a:pt x="1" y="27"/>
                    <a:pt x="1" y="27"/>
                    <a:pt x="1" y="27"/>
                  </a:cubicBezTo>
                  <a:cubicBezTo>
                    <a:pt x="1" y="28"/>
                    <a:pt x="1" y="28"/>
                    <a:pt x="1" y="29"/>
                  </a:cubicBezTo>
                  <a:cubicBezTo>
                    <a:pt x="1" y="29"/>
                    <a:pt x="1" y="29"/>
                    <a:pt x="1" y="29"/>
                  </a:cubicBezTo>
                  <a:cubicBezTo>
                    <a:pt x="1" y="29"/>
                    <a:pt x="1" y="29"/>
                    <a:pt x="1" y="29"/>
                  </a:cubicBezTo>
                  <a:cubicBezTo>
                    <a:pt x="1" y="29"/>
                    <a:pt x="0" y="30"/>
                    <a:pt x="0" y="30"/>
                  </a:cubicBezTo>
                  <a:cubicBezTo>
                    <a:pt x="0" y="32"/>
                    <a:pt x="1" y="34"/>
                    <a:pt x="1" y="36"/>
                  </a:cubicBezTo>
                  <a:cubicBezTo>
                    <a:pt x="1" y="37"/>
                    <a:pt x="1" y="37"/>
                    <a:pt x="1" y="37"/>
                  </a:cubicBezTo>
                  <a:cubicBezTo>
                    <a:pt x="1" y="37"/>
                    <a:pt x="1" y="37"/>
                    <a:pt x="1" y="37"/>
                  </a:cubicBezTo>
                  <a:cubicBezTo>
                    <a:pt x="1" y="37"/>
                    <a:pt x="2" y="38"/>
                    <a:pt x="2" y="38"/>
                  </a:cubicBezTo>
                  <a:cubicBezTo>
                    <a:pt x="2" y="39"/>
                    <a:pt x="2" y="39"/>
                    <a:pt x="2" y="39"/>
                  </a:cubicBezTo>
                  <a:cubicBezTo>
                    <a:pt x="2" y="39"/>
                    <a:pt x="2" y="39"/>
                    <a:pt x="2" y="39"/>
                  </a:cubicBezTo>
                  <a:cubicBezTo>
                    <a:pt x="2" y="39"/>
                    <a:pt x="2" y="39"/>
                    <a:pt x="2" y="39"/>
                  </a:cubicBezTo>
                  <a:cubicBezTo>
                    <a:pt x="2" y="39"/>
                    <a:pt x="2" y="40"/>
                    <a:pt x="2" y="40"/>
                  </a:cubicBezTo>
                  <a:cubicBezTo>
                    <a:pt x="2" y="40"/>
                    <a:pt x="2" y="40"/>
                    <a:pt x="2" y="40"/>
                  </a:cubicBezTo>
                  <a:cubicBezTo>
                    <a:pt x="2" y="40"/>
                    <a:pt x="2" y="40"/>
                    <a:pt x="2" y="40"/>
                  </a:cubicBezTo>
                  <a:cubicBezTo>
                    <a:pt x="3" y="41"/>
                    <a:pt x="3" y="41"/>
                    <a:pt x="3" y="41"/>
                  </a:cubicBezTo>
                  <a:cubicBezTo>
                    <a:pt x="3" y="41"/>
                    <a:pt x="3" y="41"/>
                    <a:pt x="3" y="42"/>
                  </a:cubicBezTo>
                  <a:cubicBezTo>
                    <a:pt x="4" y="42"/>
                    <a:pt x="4" y="43"/>
                    <a:pt x="4" y="43"/>
                  </a:cubicBezTo>
                  <a:cubicBezTo>
                    <a:pt x="4" y="43"/>
                    <a:pt x="4" y="43"/>
                    <a:pt x="4" y="43"/>
                  </a:cubicBezTo>
                  <a:cubicBezTo>
                    <a:pt x="4" y="42"/>
                    <a:pt x="4" y="42"/>
                    <a:pt x="4" y="42"/>
                  </a:cubicBezTo>
                  <a:cubicBezTo>
                    <a:pt x="4" y="42"/>
                    <a:pt x="4" y="42"/>
                    <a:pt x="4" y="42"/>
                  </a:cubicBezTo>
                  <a:cubicBezTo>
                    <a:pt x="4" y="42"/>
                    <a:pt x="4" y="42"/>
                    <a:pt x="4" y="42"/>
                  </a:cubicBezTo>
                  <a:cubicBezTo>
                    <a:pt x="4" y="42"/>
                    <a:pt x="4" y="42"/>
                    <a:pt x="4" y="42"/>
                  </a:cubicBezTo>
                  <a:cubicBezTo>
                    <a:pt x="3" y="41"/>
                    <a:pt x="2" y="39"/>
                    <a:pt x="2" y="38"/>
                  </a:cubicBezTo>
                  <a:cubicBezTo>
                    <a:pt x="2" y="38"/>
                    <a:pt x="2" y="38"/>
                    <a:pt x="2" y="38"/>
                  </a:cubicBezTo>
                  <a:cubicBezTo>
                    <a:pt x="3" y="38"/>
                    <a:pt x="3" y="38"/>
                    <a:pt x="3" y="38"/>
                  </a:cubicBezTo>
                  <a:cubicBezTo>
                    <a:pt x="3" y="38"/>
                    <a:pt x="3" y="38"/>
                    <a:pt x="3" y="38"/>
                  </a:cubicBezTo>
                  <a:cubicBezTo>
                    <a:pt x="3" y="39"/>
                    <a:pt x="3" y="40"/>
                    <a:pt x="4" y="40"/>
                  </a:cubicBezTo>
                  <a:cubicBezTo>
                    <a:pt x="4" y="41"/>
                    <a:pt x="4" y="41"/>
                    <a:pt x="4" y="41"/>
                  </a:cubicBezTo>
                  <a:cubicBezTo>
                    <a:pt x="4" y="41"/>
                    <a:pt x="4" y="41"/>
                    <a:pt x="4" y="41"/>
                  </a:cubicBezTo>
                  <a:cubicBezTo>
                    <a:pt x="4" y="42"/>
                    <a:pt x="4" y="42"/>
                    <a:pt x="4" y="42"/>
                  </a:cubicBezTo>
                  <a:cubicBezTo>
                    <a:pt x="5" y="42"/>
                    <a:pt x="6" y="43"/>
                    <a:pt x="6" y="44"/>
                  </a:cubicBezTo>
                  <a:cubicBezTo>
                    <a:pt x="6" y="44"/>
                    <a:pt x="6" y="44"/>
                    <a:pt x="6" y="44"/>
                  </a:cubicBezTo>
                  <a:cubicBezTo>
                    <a:pt x="6" y="44"/>
                    <a:pt x="6" y="44"/>
                    <a:pt x="6" y="44"/>
                  </a:cubicBezTo>
                  <a:cubicBezTo>
                    <a:pt x="6" y="45"/>
                    <a:pt x="7" y="45"/>
                    <a:pt x="8" y="46"/>
                  </a:cubicBezTo>
                  <a:cubicBezTo>
                    <a:pt x="9" y="46"/>
                    <a:pt x="10" y="47"/>
                    <a:pt x="11" y="47"/>
                  </a:cubicBezTo>
                  <a:cubicBezTo>
                    <a:pt x="12" y="46"/>
                    <a:pt x="14" y="48"/>
                    <a:pt x="15" y="48"/>
                  </a:cubicBezTo>
                  <a:cubicBezTo>
                    <a:pt x="15" y="48"/>
                    <a:pt x="15" y="48"/>
                    <a:pt x="15" y="48"/>
                  </a:cubicBezTo>
                  <a:cubicBezTo>
                    <a:pt x="15" y="48"/>
                    <a:pt x="15" y="48"/>
                    <a:pt x="15" y="48"/>
                  </a:cubicBezTo>
                  <a:cubicBezTo>
                    <a:pt x="15" y="48"/>
                    <a:pt x="15" y="48"/>
                    <a:pt x="15" y="48"/>
                  </a:cubicBezTo>
                  <a:cubicBezTo>
                    <a:pt x="15" y="49"/>
                    <a:pt x="16" y="49"/>
                    <a:pt x="16" y="49"/>
                  </a:cubicBezTo>
                  <a:cubicBezTo>
                    <a:pt x="16" y="50"/>
                    <a:pt x="16" y="50"/>
                    <a:pt x="16" y="50"/>
                  </a:cubicBezTo>
                  <a:cubicBezTo>
                    <a:pt x="17" y="50"/>
                    <a:pt x="17" y="50"/>
                    <a:pt x="17" y="50"/>
                  </a:cubicBezTo>
                  <a:cubicBezTo>
                    <a:pt x="17" y="50"/>
                    <a:pt x="17" y="50"/>
                    <a:pt x="17" y="50"/>
                  </a:cubicBezTo>
                  <a:cubicBezTo>
                    <a:pt x="18" y="50"/>
                    <a:pt x="18" y="50"/>
                    <a:pt x="18" y="50"/>
                  </a:cubicBezTo>
                  <a:cubicBezTo>
                    <a:pt x="18" y="51"/>
                    <a:pt x="18" y="51"/>
                    <a:pt x="18" y="51"/>
                  </a:cubicBezTo>
                  <a:cubicBezTo>
                    <a:pt x="18" y="51"/>
                    <a:pt x="18" y="51"/>
                    <a:pt x="18" y="51"/>
                  </a:cubicBezTo>
                  <a:cubicBezTo>
                    <a:pt x="18" y="51"/>
                    <a:pt x="18" y="51"/>
                    <a:pt x="18" y="51"/>
                  </a:cubicBezTo>
                  <a:cubicBezTo>
                    <a:pt x="19" y="51"/>
                    <a:pt x="19" y="51"/>
                    <a:pt x="19" y="51"/>
                  </a:cubicBezTo>
                  <a:cubicBezTo>
                    <a:pt x="19" y="51"/>
                    <a:pt x="19" y="51"/>
                    <a:pt x="19" y="51"/>
                  </a:cubicBezTo>
                  <a:cubicBezTo>
                    <a:pt x="19" y="51"/>
                    <a:pt x="19" y="51"/>
                    <a:pt x="19" y="51"/>
                  </a:cubicBezTo>
                  <a:cubicBezTo>
                    <a:pt x="20" y="51"/>
                    <a:pt x="20" y="51"/>
                    <a:pt x="20" y="51"/>
                  </a:cubicBezTo>
                  <a:cubicBezTo>
                    <a:pt x="19" y="51"/>
                    <a:pt x="19" y="51"/>
                    <a:pt x="19" y="51"/>
                  </a:cubicBezTo>
                  <a:cubicBezTo>
                    <a:pt x="20" y="50"/>
                    <a:pt x="20" y="50"/>
                    <a:pt x="20" y="50"/>
                  </a:cubicBezTo>
                  <a:cubicBezTo>
                    <a:pt x="20" y="51"/>
                    <a:pt x="20" y="51"/>
                    <a:pt x="20" y="51"/>
                  </a:cubicBezTo>
                  <a:cubicBezTo>
                    <a:pt x="21" y="51"/>
                    <a:pt x="21" y="51"/>
                    <a:pt x="21" y="51"/>
                  </a:cubicBezTo>
                  <a:cubicBezTo>
                    <a:pt x="20" y="51"/>
                    <a:pt x="20" y="51"/>
                    <a:pt x="20" y="51"/>
                  </a:cubicBezTo>
                  <a:cubicBezTo>
                    <a:pt x="21" y="52"/>
                    <a:pt x="21" y="52"/>
                    <a:pt x="21" y="52"/>
                  </a:cubicBezTo>
                  <a:cubicBezTo>
                    <a:pt x="21" y="51"/>
                    <a:pt x="21" y="51"/>
                    <a:pt x="21" y="51"/>
                  </a:cubicBezTo>
                  <a:cubicBezTo>
                    <a:pt x="21" y="50"/>
                    <a:pt x="20" y="50"/>
                    <a:pt x="20" y="50"/>
                  </a:cubicBezTo>
                  <a:cubicBezTo>
                    <a:pt x="20" y="50"/>
                    <a:pt x="20" y="50"/>
                    <a:pt x="20" y="50"/>
                  </a:cubicBezTo>
                  <a:cubicBezTo>
                    <a:pt x="19" y="50"/>
                    <a:pt x="19" y="50"/>
                    <a:pt x="19" y="50"/>
                  </a:cubicBezTo>
                  <a:cubicBezTo>
                    <a:pt x="18" y="50"/>
                    <a:pt x="18" y="50"/>
                    <a:pt x="18" y="50"/>
                  </a:cubicBezTo>
                  <a:cubicBezTo>
                    <a:pt x="18" y="50"/>
                    <a:pt x="18" y="50"/>
                    <a:pt x="17" y="49"/>
                  </a:cubicBezTo>
                  <a:cubicBezTo>
                    <a:pt x="17" y="49"/>
                    <a:pt x="17" y="48"/>
                    <a:pt x="17" y="47"/>
                  </a:cubicBezTo>
                  <a:cubicBezTo>
                    <a:pt x="16" y="47"/>
                    <a:pt x="15" y="47"/>
                    <a:pt x="14" y="47"/>
                  </a:cubicBezTo>
                  <a:cubicBezTo>
                    <a:pt x="14" y="47"/>
                    <a:pt x="14" y="47"/>
                    <a:pt x="14" y="47"/>
                  </a:cubicBezTo>
                  <a:cubicBezTo>
                    <a:pt x="14" y="47"/>
                    <a:pt x="14" y="46"/>
                    <a:pt x="14" y="46"/>
                  </a:cubicBezTo>
                  <a:cubicBezTo>
                    <a:pt x="14" y="46"/>
                    <a:pt x="14" y="46"/>
                    <a:pt x="14" y="46"/>
                  </a:cubicBezTo>
                  <a:cubicBezTo>
                    <a:pt x="14" y="46"/>
                    <a:pt x="14" y="45"/>
                    <a:pt x="15" y="45"/>
                  </a:cubicBezTo>
                  <a:cubicBezTo>
                    <a:pt x="15" y="44"/>
                    <a:pt x="15" y="44"/>
                    <a:pt x="15" y="44"/>
                  </a:cubicBezTo>
                  <a:cubicBezTo>
                    <a:pt x="14" y="44"/>
                    <a:pt x="14" y="44"/>
                    <a:pt x="13" y="44"/>
                  </a:cubicBezTo>
                  <a:cubicBezTo>
                    <a:pt x="13" y="45"/>
                    <a:pt x="13" y="45"/>
                    <a:pt x="13" y="45"/>
                  </a:cubicBezTo>
                  <a:cubicBezTo>
                    <a:pt x="13" y="46"/>
                    <a:pt x="13" y="46"/>
                    <a:pt x="13" y="46"/>
                  </a:cubicBezTo>
                  <a:cubicBezTo>
                    <a:pt x="13" y="46"/>
                    <a:pt x="13" y="46"/>
                    <a:pt x="13" y="46"/>
                  </a:cubicBezTo>
                  <a:cubicBezTo>
                    <a:pt x="12" y="46"/>
                    <a:pt x="12" y="46"/>
                    <a:pt x="12" y="46"/>
                  </a:cubicBezTo>
                  <a:cubicBezTo>
                    <a:pt x="12" y="46"/>
                    <a:pt x="12" y="46"/>
                    <a:pt x="12" y="46"/>
                  </a:cubicBezTo>
                  <a:cubicBezTo>
                    <a:pt x="12" y="46"/>
                    <a:pt x="12" y="46"/>
                    <a:pt x="11" y="46"/>
                  </a:cubicBezTo>
                  <a:cubicBezTo>
                    <a:pt x="10" y="45"/>
                    <a:pt x="10" y="45"/>
                    <a:pt x="10" y="44"/>
                  </a:cubicBezTo>
                  <a:cubicBezTo>
                    <a:pt x="10" y="44"/>
                    <a:pt x="10" y="44"/>
                    <a:pt x="10" y="44"/>
                  </a:cubicBezTo>
                  <a:cubicBezTo>
                    <a:pt x="9" y="43"/>
                    <a:pt x="9" y="41"/>
                    <a:pt x="10" y="40"/>
                  </a:cubicBezTo>
                  <a:cubicBezTo>
                    <a:pt x="10" y="40"/>
                    <a:pt x="10" y="40"/>
                    <a:pt x="10" y="40"/>
                  </a:cubicBezTo>
                  <a:cubicBezTo>
                    <a:pt x="10" y="40"/>
                    <a:pt x="10" y="40"/>
                    <a:pt x="10" y="40"/>
                  </a:cubicBezTo>
                  <a:cubicBezTo>
                    <a:pt x="10" y="40"/>
                    <a:pt x="10" y="40"/>
                    <a:pt x="10" y="40"/>
                  </a:cubicBezTo>
                  <a:cubicBezTo>
                    <a:pt x="11" y="40"/>
                    <a:pt x="11" y="40"/>
                    <a:pt x="12" y="40"/>
                  </a:cubicBezTo>
                  <a:cubicBezTo>
                    <a:pt x="12" y="40"/>
                    <a:pt x="12" y="40"/>
                    <a:pt x="12" y="40"/>
                  </a:cubicBezTo>
                  <a:cubicBezTo>
                    <a:pt x="12" y="40"/>
                    <a:pt x="12" y="40"/>
                    <a:pt x="12" y="40"/>
                  </a:cubicBezTo>
                  <a:cubicBezTo>
                    <a:pt x="13" y="40"/>
                    <a:pt x="13" y="40"/>
                    <a:pt x="13" y="40"/>
                  </a:cubicBezTo>
                  <a:cubicBezTo>
                    <a:pt x="13" y="40"/>
                    <a:pt x="13" y="40"/>
                    <a:pt x="13" y="40"/>
                  </a:cubicBezTo>
                  <a:cubicBezTo>
                    <a:pt x="13" y="40"/>
                    <a:pt x="13" y="40"/>
                    <a:pt x="13" y="40"/>
                  </a:cubicBezTo>
                  <a:cubicBezTo>
                    <a:pt x="13" y="40"/>
                    <a:pt x="13" y="40"/>
                    <a:pt x="13" y="40"/>
                  </a:cubicBezTo>
                  <a:cubicBezTo>
                    <a:pt x="13" y="40"/>
                    <a:pt x="13" y="40"/>
                    <a:pt x="13" y="40"/>
                  </a:cubicBezTo>
                  <a:cubicBezTo>
                    <a:pt x="12" y="40"/>
                    <a:pt x="12" y="40"/>
                    <a:pt x="12" y="40"/>
                  </a:cubicBezTo>
                  <a:cubicBezTo>
                    <a:pt x="13" y="39"/>
                    <a:pt x="13" y="39"/>
                    <a:pt x="13" y="39"/>
                  </a:cubicBezTo>
                  <a:cubicBezTo>
                    <a:pt x="13" y="39"/>
                    <a:pt x="13" y="39"/>
                    <a:pt x="13" y="39"/>
                  </a:cubicBezTo>
                  <a:cubicBezTo>
                    <a:pt x="13" y="39"/>
                    <a:pt x="13" y="39"/>
                    <a:pt x="13" y="39"/>
                  </a:cubicBezTo>
                  <a:cubicBezTo>
                    <a:pt x="14" y="39"/>
                    <a:pt x="14" y="39"/>
                    <a:pt x="14" y="39"/>
                  </a:cubicBezTo>
                  <a:cubicBezTo>
                    <a:pt x="14" y="39"/>
                    <a:pt x="14" y="39"/>
                    <a:pt x="14" y="39"/>
                  </a:cubicBezTo>
                  <a:cubicBezTo>
                    <a:pt x="14" y="39"/>
                    <a:pt x="14" y="39"/>
                    <a:pt x="14" y="39"/>
                  </a:cubicBezTo>
                  <a:cubicBezTo>
                    <a:pt x="15" y="40"/>
                    <a:pt x="15" y="40"/>
                    <a:pt x="15" y="40"/>
                  </a:cubicBezTo>
                  <a:cubicBezTo>
                    <a:pt x="15" y="40"/>
                    <a:pt x="15" y="40"/>
                    <a:pt x="15" y="40"/>
                  </a:cubicBezTo>
                  <a:cubicBezTo>
                    <a:pt x="16" y="40"/>
                    <a:pt x="16" y="40"/>
                    <a:pt x="16" y="40"/>
                  </a:cubicBezTo>
                  <a:cubicBezTo>
                    <a:pt x="16" y="40"/>
                    <a:pt x="16" y="40"/>
                    <a:pt x="16" y="40"/>
                  </a:cubicBezTo>
                  <a:cubicBezTo>
                    <a:pt x="16" y="41"/>
                    <a:pt x="16" y="41"/>
                    <a:pt x="16" y="41"/>
                  </a:cubicBezTo>
                  <a:cubicBezTo>
                    <a:pt x="16" y="41"/>
                    <a:pt x="16" y="41"/>
                    <a:pt x="16" y="41"/>
                  </a:cubicBezTo>
                  <a:cubicBezTo>
                    <a:pt x="17" y="41"/>
                    <a:pt x="17" y="42"/>
                    <a:pt x="17" y="42"/>
                  </a:cubicBezTo>
                  <a:cubicBezTo>
                    <a:pt x="19" y="41"/>
                    <a:pt x="17" y="40"/>
                    <a:pt x="17" y="39"/>
                  </a:cubicBezTo>
                  <a:cubicBezTo>
                    <a:pt x="17" y="38"/>
                    <a:pt x="18" y="37"/>
                    <a:pt x="19" y="37"/>
                  </a:cubicBezTo>
                  <a:cubicBezTo>
                    <a:pt x="19" y="37"/>
                    <a:pt x="19" y="37"/>
                    <a:pt x="19" y="37"/>
                  </a:cubicBezTo>
                  <a:cubicBezTo>
                    <a:pt x="19" y="37"/>
                    <a:pt x="19" y="37"/>
                    <a:pt x="19" y="37"/>
                  </a:cubicBezTo>
                  <a:cubicBezTo>
                    <a:pt x="19" y="36"/>
                    <a:pt x="19" y="36"/>
                    <a:pt x="19" y="36"/>
                  </a:cubicBezTo>
                  <a:cubicBezTo>
                    <a:pt x="19" y="36"/>
                    <a:pt x="19" y="36"/>
                    <a:pt x="19" y="36"/>
                  </a:cubicBezTo>
                  <a:cubicBezTo>
                    <a:pt x="19" y="36"/>
                    <a:pt x="19" y="36"/>
                    <a:pt x="19" y="36"/>
                  </a:cubicBezTo>
                  <a:cubicBezTo>
                    <a:pt x="19" y="36"/>
                    <a:pt x="19" y="36"/>
                    <a:pt x="19" y="36"/>
                  </a:cubicBezTo>
                  <a:cubicBezTo>
                    <a:pt x="19" y="36"/>
                    <a:pt x="19" y="36"/>
                    <a:pt x="19" y="36"/>
                  </a:cubicBezTo>
                  <a:cubicBezTo>
                    <a:pt x="20" y="36"/>
                    <a:pt x="20" y="36"/>
                    <a:pt x="20" y="36"/>
                  </a:cubicBezTo>
                  <a:cubicBezTo>
                    <a:pt x="19" y="36"/>
                    <a:pt x="19" y="35"/>
                    <a:pt x="19" y="35"/>
                  </a:cubicBezTo>
                  <a:cubicBezTo>
                    <a:pt x="19" y="35"/>
                    <a:pt x="19" y="35"/>
                    <a:pt x="19" y="35"/>
                  </a:cubicBezTo>
                  <a:cubicBezTo>
                    <a:pt x="19" y="35"/>
                    <a:pt x="19" y="35"/>
                    <a:pt x="19" y="35"/>
                  </a:cubicBezTo>
                  <a:cubicBezTo>
                    <a:pt x="19" y="34"/>
                    <a:pt x="19" y="34"/>
                    <a:pt x="19" y="34"/>
                  </a:cubicBezTo>
                  <a:cubicBezTo>
                    <a:pt x="19" y="34"/>
                    <a:pt x="19" y="34"/>
                    <a:pt x="19" y="34"/>
                  </a:cubicBezTo>
                  <a:cubicBezTo>
                    <a:pt x="19" y="34"/>
                    <a:pt x="19" y="34"/>
                    <a:pt x="19" y="34"/>
                  </a:cubicBezTo>
                  <a:cubicBezTo>
                    <a:pt x="19" y="34"/>
                    <a:pt x="19" y="34"/>
                    <a:pt x="19" y="34"/>
                  </a:cubicBezTo>
                  <a:cubicBezTo>
                    <a:pt x="19" y="35"/>
                    <a:pt x="19" y="35"/>
                    <a:pt x="19" y="35"/>
                  </a:cubicBezTo>
                  <a:cubicBezTo>
                    <a:pt x="19" y="35"/>
                    <a:pt x="19" y="35"/>
                    <a:pt x="19" y="35"/>
                  </a:cubicBezTo>
                  <a:cubicBezTo>
                    <a:pt x="19" y="35"/>
                    <a:pt x="19" y="35"/>
                    <a:pt x="19" y="35"/>
                  </a:cubicBezTo>
                  <a:cubicBezTo>
                    <a:pt x="19" y="35"/>
                    <a:pt x="19" y="35"/>
                    <a:pt x="19" y="35"/>
                  </a:cubicBezTo>
                  <a:cubicBezTo>
                    <a:pt x="20" y="34"/>
                    <a:pt x="20" y="34"/>
                    <a:pt x="20" y="34"/>
                  </a:cubicBezTo>
                  <a:cubicBezTo>
                    <a:pt x="20" y="34"/>
                    <a:pt x="20" y="34"/>
                    <a:pt x="20" y="34"/>
                  </a:cubicBezTo>
                  <a:cubicBezTo>
                    <a:pt x="20" y="34"/>
                    <a:pt x="20" y="34"/>
                    <a:pt x="20" y="34"/>
                  </a:cubicBezTo>
                  <a:cubicBezTo>
                    <a:pt x="20" y="33"/>
                    <a:pt x="20" y="33"/>
                    <a:pt x="20" y="33"/>
                  </a:cubicBezTo>
                  <a:cubicBezTo>
                    <a:pt x="20" y="33"/>
                    <a:pt x="20" y="33"/>
                    <a:pt x="20" y="33"/>
                  </a:cubicBezTo>
                  <a:cubicBezTo>
                    <a:pt x="21" y="33"/>
                    <a:pt x="21"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2"/>
                    <a:pt x="22" y="32"/>
                    <a:pt x="22" y="32"/>
                  </a:cubicBezTo>
                  <a:cubicBezTo>
                    <a:pt x="22" y="31"/>
                    <a:pt x="22" y="31"/>
                    <a:pt x="22" y="31"/>
                  </a:cubicBezTo>
                  <a:cubicBezTo>
                    <a:pt x="22" y="31"/>
                    <a:pt x="22" y="31"/>
                    <a:pt x="22" y="31"/>
                  </a:cubicBezTo>
                  <a:cubicBezTo>
                    <a:pt x="22" y="31"/>
                    <a:pt x="22" y="31"/>
                    <a:pt x="22" y="31"/>
                  </a:cubicBezTo>
                  <a:cubicBezTo>
                    <a:pt x="23" y="30"/>
                    <a:pt x="23" y="30"/>
                    <a:pt x="23" y="30"/>
                  </a:cubicBezTo>
                  <a:cubicBezTo>
                    <a:pt x="23" y="30"/>
                    <a:pt x="23" y="30"/>
                    <a:pt x="23" y="30"/>
                  </a:cubicBezTo>
                  <a:cubicBezTo>
                    <a:pt x="24" y="30"/>
                    <a:pt x="24" y="30"/>
                    <a:pt x="24" y="30"/>
                  </a:cubicBezTo>
                  <a:cubicBezTo>
                    <a:pt x="24" y="29"/>
                    <a:pt x="24" y="29"/>
                    <a:pt x="24" y="29"/>
                  </a:cubicBezTo>
                  <a:cubicBezTo>
                    <a:pt x="24" y="29"/>
                    <a:pt x="25" y="29"/>
                    <a:pt x="25" y="29"/>
                  </a:cubicBezTo>
                  <a:cubicBezTo>
                    <a:pt x="25" y="29"/>
                    <a:pt x="25" y="29"/>
                    <a:pt x="25" y="29"/>
                  </a:cubicBezTo>
                  <a:cubicBezTo>
                    <a:pt x="25" y="29"/>
                    <a:pt x="25" y="29"/>
                    <a:pt x="25" y="29"/>
                  </a:cubicBezTo>
                  <a:cubicBezTo>
                    <a:pt x="25" y="29"/>
                    <a:pt x="24" y="30"/>
                    <a:pt x="24" y="30"/>
                  </a:cubicBezTo>
                  <a:cubicBezTo>
                    <a:pt x="25" y="31"/>
                    <a:pt x="25" y="31"/>
                    <a:pt x="25" y="31"/>
                  </a:cubicBezTo>
                  <a:cubicBezTo>
                    <a:pt x="25" y="30"/>
                    <a:pt x="25" y="30"/>
                    <a:pt x="25" y="30"/>
                  </a:cubicBezTo>
                  <a:cubicBezTo>
                    <a:pt x="26" y="30"/>
                    <a:pt x="26" y="29"/>
                    <a:pt x="27" y="29"/>
                  </a:cubicBezTo>
                  <a:cubicBezTo>
                    <a:pt x="27" y="29"/>
                    <a:pt x="27" y="29"/>
                    <a:pt x="27" y="29"/>
                  </a:cubicBezTo>
                  <a:cubicBezTo>
                    <a:pt x="27" y="28"/>
                    <a:pt x="27" y="28"/>
                    <a:pt x="27" y="28"/>
                  </a:cubicBezTo>
                  <a:cubicBezTo>
                    <a:pt x="27" y="28"/>
                    <a:pt x="27" y="28"/>
                    <a:pt x="27" y="28"/>
                  </a:cubicBezTo>
                  <a:cubicBezTo>
                    <a:pt x="27" y="28"/>
                    <a:pt x="27" y="28"/>
                    <a:pt x="27" y="28"/>
                  </a:cubicBezTo>
                  <a:cubicBezTo>
                    <a:pt x="27" y="28"/>
                    <a:pt x="27" y="28"/>
                    <a:pt x="27" y="28"/>
                  </a:cubicBezTo>
                  <a:cubicBezTo>
                    <a:pt x="27" y="29"/>
                    <a:pt x="27" y="29"/>
                    <a:pt x="27" y="29"/>
                  </a:cubicBezTo>
                  <a:cubicBezTo>
                    <a:pt x="26" y="29"/>
                    <a:pt x="26" y="29"/>
                    <a:pt x="25" y="29"/>
                  </a:cubicBezTo>
                  <a:cubicBezTo>
                    <a:pt x="25" y="28"/>
                    <a:pt x="25" y="28"/>
                    <a:pt x="25" y="28"/>
                  </a:cubicBezTo>
                  <a:cubicBezTo>
                    <a:pt x="24" y="28"/>
                    <a:pt x="24" y="28"/>
                    <a:pt x="24" y="28"/>
                  </a:cubicBezTo>
                  <a:cubicBezTo>
                    <a:pt x="24" y="27"/>
                    <a:pt x="24" y="27"/>
                    <a:pt x="24" y="27"/>
                  </a:cubicBezTo>
                  <a:cubicBezTo>
                    <a:pt x="25" y="27"/>
                    <a:pt x="25" y="27"/>
                    <a:pt x="25" y="27"/>
                  </a:cubicBezTo>
                  <a:cubicBezTo>
                    <a:pt x="25" y="27"/>
                    <a:pt x="25" y="27"/>
                    <a:pt x="25" y="27"/>
                  </a:cubicBezTo>
                  <a:cubicBezTo>
                    <a:pt x="24" y="26"/>
                    <a:pt x="23" y="28"/>
                    <a:pt x="22" y="28"/>
                  </a:cubicBezTo>
                  <a:cubicBezTo>
                    <a:pt x="22" y="28"/>
                    <a:pt x="23" y="27"/>
                    <a:pt x="23" y="26"/>
                  </a:cubicBezTo>
                  <a:cubicBezTo>
                    <a:pt x="24" y="26"/>
                    <a:pt x="24" y="26"/>
                    <a:pt x="24" y="26"/>
                  </a:cubicBezTo>
                  <a:cubicBezTo>
                    <a:pt x="24" y="25"/>
                    <a:pt x="26" y="26"/>
                    <a:pt x="27" y="25"/>
                  </a:cubicBezTo>
                  <a:cubicBezTo>
                    <a:pt x="28" y="24"/>
                    <a:pt x="28" y="24"/>
                    <a:pt x="28" y="24"/>
                  </a:cubicBezTo>
                  <a:cubicBezTo>
                    <a:pt x="28" y="25"/>
                    <a:pt x="28" y="26"/>
                    <a:pt x="27" y="27"/>
                  </a:cubicBezTo>
                  <a:cubicBezTo>
                    <a:pt x="27" y="27"/>
                    <a:pt x="27" y="27"/>
                    <a:pt x="27" y="27"/>
                  </a:cubicBezTo>
                  <a:cubicBezTo>
                    <a:pt x="27" y="27"/>
                    <a:pt x="27" y="27"/>
                    <a:pt x="27" y="27"/>
                  </a:cubicBezTo>
                  <a:cubicBezTo>
                    <a:pt x="27" y="27"/>
                    <a:pt x="27" y="27"/>
                    <a:pt x="27" y="27"/>
                  </a:cubicBezTo>
                  <a:cubicBezTo>
                    <a:pt x="28" y="27"/>
                    <a:pt x="28" y="27"/>
                    <a:pt x="29" y="27"/>
                  </a:cubicBezTo>
                  <a:cubicBezTo>
                    <a:pt x="29" y="27"/>
                    <a:pt x="29" y="27"/>
                    <a:pt x="29" y="27"/>
                  </a:cubicBezTo>
                  <a:cubicBezTo>
                    <a:pt x="29" y="28"/>
                    <a:pt x="29" y="28"/>
                    <a:pt x="29" y="28"/>
                  </a:cubicBezTo>
                  <a:cubicBezTo>
                    <a:pt x="29" y="28"/>
                    <a:pt x="29" y="28"/>
                    <a:pt x="29" y="28"/>
                  </a:cubicBezTo>
                  <a:cubicBezTo>
                    <a:pt x="29" y="27"/>
                    <a:pt x="29" y="27"/>
                    <a:pt x="29" y="27"/>
                  </a:cubicBezTo>
                  <a:cubicBezTo>
                    <a:pt x="30" y="27"/>
                    <a:pt x="30" y="27"/>
                    <a:pt x="30" y="27"/>
                  </a:cubicBezTo>
                  <a:cubicBezTo>
                    <a:pt x="30" y="28"/>
                    <a:pt x="30" y="28"/>
                    <a:pt x="30" y="28"/>
                  </a:cubicBezTo>
                  <a:cubicBezTo>
                    <a:pt x="30" y="27"/>
                    <a:pt x="30" y="27"/>
                    <a:pt x="30" y="27"/>
                  </a:cubicBezTo>
                  <a:cubicBezTo>
                    <a:pt x="30" y="28"/>
                    <a:pt x="30" y="28"/>
                    <a:pt x="30" y="28"/>
                  </a:cubicBezTo>
                  <a:cubicBezTo>
                    <a:pt x="30" y="28"/>
                    <a:pt x="30" y="28"/>
                    <a:pt x="30" y="28"/>
                  </a:cubicBezTo>
                  <a:cubicBezTo>
                    <a:pt x="30" y="27"/>
                    <a:pt x="30" y="27"/>
                    <a:pt x="30" y="27"/>
                  </a:cubicBezTo>
                  <a:close/>
                  <a:moveTo>
                    <a:pt x="20" y="10"/>
                  </a:moveTo>
                  <a:cubicBezTo>
                    <a:pt x="20" y="10"/>
                    <a:pt x="20" y="10"/>
                    <a:pt x="20" y="10"/>
                  </a:cubicBezTo>
                  <a:cubicBezTo>
                    <a:pt x="20" y="10"/>
                    <a:pt x="20" y="10"/>
                    <a:pt x="20" y="10"/>
                  </a:cubicBezTo>
                  <a:cubicBezTo>
                    <a:pt x="20" y="9"/>
                    <a:pt x="20" y="9"/>
                    <a:pt x="20" y="9"/>
                  </a:cubicBezTo>
                  <a:cubicBezTo>
                    <a:pt x="20" y="9"/>
                    <a:pt x="20" y="9"/>
                    <a:pt x="20" y="9"/>
                  </a:cubicBezTo>
                  <a:cubicBezTo>
                    <a:pt x="21" y="9"/>
                    <a:pt x="21" y="9"/>
                    <a:pt x="21" y="9"/>
                  </a:cubicBezTo>
                  <a:cubicBezTo>
                    <a:pt x="21" y="10"/>
                    <a:pt x="21" y="10"/>
                    <a:pt x="21" y="10"/>
                  </a:cubicBezTo>
                  <a:cubicBezTo>
                    <a:pt x="21" y="11"/>
                    <a:pt x="21" y="11"/>
                    <a:pt x="21" y="11"/>
                  </a:cubicBezTo>
                  <a:cubicBezTo>
                    <a:pt x="21" y="11"/>
                    <a:pt x="21" y="12"/>
                    <a:pt x="20" y="12"/>
                  </a:cubicBezTo>
                  <a:cubicBezTo>
                    <a:pt x="21" y="12"/>
                    <a:pt x="21" y="12"/>
                    <a:pt x="21" y="12"/>
                  </a:cubicBezTo>
                  <a:cubicBezTo>
                    <a:pt x="20" y="13"/>
                    <a:pt x="20" y="13"/>
                    <a:pt x="20" y="13"/>
                  </a:cubicBezTo>
                  <a:cubicBezTo>
                    <a:pt x="19" y="13"/>
                    <a:pt x="19" y="13"/>
                    <a:pt x="19" y="13"/>
                  </a:cubicBezTo>
                  <a:cubicBezTo>
                    <a:pt x="19" y="13"/>
                    <a:pt x="19" y="13"/>
                    <a:pt x="19" y="13"/>
                  </a:cubicBezTo>
                  <a:cubicBezTo>
                    <a:pt x="19" y="13"/>
                    <a:pt x="19" y="13"/>
                    <a:pt x="19" y="13"/>
                  </a:cubicBezTo>
                  <a:cubicBezTo>
                    <a:pt x="19" y="13"/>
                    <a:pt x="19" y="12"/>
                    <a:pt x="18" y="12"/>
                  </a:cubicBezTo>
                  <a:cubicBezTo>
                    <a:pt x="18" y="12"/>
                    <a:pt x="18" y="12"/>
                    <a:pt x="18" y="12"/>
                  </a:cubicBezTo>
                  <a:cubicBezTo>
                    <a:pt x="18" y="12"/>
                    <a:pt x="18" y="12"/>
                    <a:pt x="18" y="12"/>
                  </a:cubicBezTo>
                  <a:cubicBezTo>
                    <a:pt x="18" y="12"/>
                    <a:pt x="18" y="12"/>
                    <a:pt x="18" y="12"/>
                  </a:cubicBezTo>
                  <a:cubicBezTo>
                    <a:pt x="19" y="12"/>
                    <a:pt x="19" y="12"/>
                    <a:pt x="19" y="12"/>
                  </a:cubicBezTo>
                  <a:cubicBezTo>
                    <a:pt x="20" y="12"/>
                    <a:pt x="20" y="11"/>
                    <a:pt x="20" y="10"/>
                  </a:cubicBezTo>
                  <a:close/>
                  <a:moveTo>
                    <a:pt x="18" y="8"/>
                  </a:moveTo>
                  <a:cubicBezTo>
                    <a:pt x="18" y="8"/>
                    <a:pt x="18" y="8"/>
                    <a:pt x="18" y="8"/>
                  </a:cubicBezTo>
                  <a:cubicBezTo>
                    <a:pt x="18" y="8"/>
                    <a:pt x="19" y="8"/>
                    <a:pt x="19" y="8"/>
                  </a:cubicBezTo>
                  <a:cubicBezTo>
                    <a:pt x="19" y="8"/>
                    <a:pt x="19" y="8"/>
                    <a:pt x="19" y="8"/>
                  </a:cubicBezTo>
                  <a:cubicBezTo>
                    <a:pt x="19" y="9"/>
                    <a:pt x="19" y="9"/>
                    <a:pt x="19" y="10"/>
                  </a:cubicBezTo>
                  <a:cubicBezTo>
                    <a:pt x="19" y="10"/>
                    <a:pt x="18" y="10"/>
                    <a:pt x="18" y="11"/>
                  </a:cubicBezTo>
                  <a:cubicBezTo>
                    <a:pt x="18" y="11"/>
                    <a:pt x="18" y="11"/>
                    <a:pt x="18" y="11"/>
                  </a:cubicBezTo>
                  <a:cubicBezTo>
                    <a:pt x="18" y="10"/>
                    <a:pt x="18" y="9"/>
                    <a:pt x="18" y="9"/>
                  </a:cubicBezTo>
                  <a:cubicBezTo>
                    <a:pt x="18" y="9"/>
                    <a:pt x="18" y="9"/>
                    <a:pt x="18" y="9"/>
                  </a:cubicBezTo>
                  <a:cubicBezTo>
                    <a:pt x="18" y="9"/>
                    <a:pt x="17" y="8"/>
                    <a:pt x="17" y="8"/>
                  </a:cubicBezTo>
                  <a:lnTo>
                    <a:pt x="18" y="8"/>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57" name="Freeform 1679"/>
            <p:cNvSpPr>
              <a:spLocks/>
            </p:cNvSpPr>
            <p:nvPr userDrawn="1"/>
          </p:nvSpPr>
          <p:spPr bwMode="auto">
            <a:xfrm>
              <a:off x="291" y="302"/>
              <a:ext cx="4" cy="4"/>
            </a:xfrm>
            <a:custGeom>
              <a:avLst/>
              <a:gdLst/>
              <a:ahLst/>
              <a:cxnLst>
                <a:cxn ang="0">
                  <a:pos x="2" y="1"/>
                </a:cxn>
                <a:cxn ang="0">
                  <a:pos x="1" y="1"/>
                </a:cxn>
                <a:cxn ang="0">
                  <a:pos x="2" y="0"/>
                </a:cxn>
                <a:cxn ang="0">
                  <a:pos x="2" y="0"/>
                </a:cxn>
                <a:cxn ang="0">
                  <a:pos x="1" y="0"/>
                </a:cxn>
                <a:cxn ang="0">
                  <a:pos x="1" y="1"/>
                </a:cxn>
                <a:cxn ang="0">
                  <a:pos x="0" y="1"/>
                </a:cxn>
                <a:cxn ang="0">
                  <a:pos x="0" y="2"/>
                </a:cxn>
                <a:cxn ang="0">
                  <a:pos x="0" y="2"/>
                </a:cxn>
                <a:cxn ang="0">
                  <a:pos x="0" y="3"/>
                </a:cxn>
                <a:cxn ang="0">
                  <a:pos x="0" y="3"/>
                </a:cxn>
                <a:cxn ang="0">
                  <a:pos x="1" y="3"/>
                </a:cxn>
                <a:cxn ang="0">
                  <a:pos x="2" y="2"/>
                </a:cxn>
                <a:cxn ang="0">
                  <a:pos x="2" y="1"/>
                </a:cxn>
              </a:cxnLst>
              <a:rect l="0" t="0" r="r" b="b"/>
              <a:pathLst>
                <a:path w="2" h="3">
                  <a:moveTo>
                    <a:pt x="2" y="1"/>
                  </a:moveTo>
                  <a:cubicBezTo>
                    <a:pt x="1" y="1"/>
                    <a:pt x="1" y="1"/>
                    <a:pt x="1" y="1"/>
                  </a:cubicBezTo>
                  <a:cubicBezTo>
                    <a:pt x="2" y="1"/>
                    <a:pt x="2" y="0"/>
                    <a:pt x="2" y="0"/>
                  </a:cubicBezTo>
                  <a:cubicBezTo>
                    <a:pt x="2" y="0"/>
                    <a:pt x="2" y="0"/>
                    <a:pt x="2" y="0"/>
                  </a:cubicBezTo>
                  <a:cubicBezTo>
                    <a:pt x="1" y="0"/>
                    <a:pt x="1" y="0"/>
                    <a:pt x="1" y="0"/>
                  </a:cubicBezTo>
                  <a:cubicBezTo>
                    <a:pt x="1" y="0"/>
                    <a:pt x="1" y="1"/>
                    <a:pt x="1" y="1"/>
                  </a:cubicBezTo>
                  <a:cubicBezTo>
                    <a:pt x="0" y="1"/>
                    <a:pt x="0" y="1"/>
                    <a:pt x="0" y="1"/>
                  </a:cubicBezTo>
                  <a:cubicBezTo>
                    <a:pt x="0" y="2"/>
                    <a:pt x="0" y="2"/>
                    <a:pt x="0" y="2"/>
                  </a:cubicBezTo>
                  <a:cubicBezTo>
                    <a:pt x="0" y="2"/>
                    <a:pt x="0" y="2"/>
                    <a:pt x="0" y="2"/>
                  </a:cubicBezTo>
                  <a:cubicBezTo>
                    <a:pt x="0" y="3"/>
                    <a:pt x="0" y="3"/>
                    <a:pt x="0" y="3"/>
                  </a:cubicBezTo>
                  <a:cubicBezTo>
                    <a:pt x="0" y="3"/>
                    <a:pt x="0" y="3"/>
                    <a:pt x="0" y="3"/>
                  </a:cubicBezTo>
                  <a:cubicBezTo>
                    <a:pt x="1" y="3"/>
                    <a:pt x="1" y="3"/>
                    <a:pt x="1" y="3"/>
                  </a:cubicBezTo>
                  <a:cubicBezTo>
                    <a:pt x="2" y="2"/>
                    <a:pt x="2" y="2"/>
                    <a:pt x="2" y="2"/>
                  </a:cubicBezTo>
                  <a:lnTo>
                    <a:pt x="2" y="1"/>
                  </a:lnTo>
                  <a:close/>
                </a:path>
              </a:pathLst>
            </a:custGeom>
            <a:solidFill>
              <a:srgbClr val="FFFFFF"/>
            </a:solidFill>
            <a:ln w="9525">
              <a:noFill/>
              <a:round/>
              <a:headEnd/>
              <a:tailEnd/>
            </a:ln>
          </p:spPr>
          <p:txBody>
            <a:bodyPr>
              <a:prstTxWarp prst="textNoShape">
                <a:avLst/>
              </a:prstTxWarp>
            </a:bodyPr>
            <a:lstStyle/>
            <a:p>
              <a:pPr>
                <a:spcBef>
                  <a:spcPct val="50000"/>
                </a:spcBef>
                <a:buFontTx/>
                <a:buChar char="•"/>
                <a:defRPr/>
              </a:pPr>
              <a:endParaRPr lang="en-US" dirty="0"/>
            </a:p>
          </p:txBody>
        </p:sp>
      </p:grpSp>
      <p:sp>
        <p:nvSpPr>
          <p:cNvPr id="258" name="Rectangle 1680"/>
          <p:cNvSpPr>
            <a:spLocks noChangeArrowheads="1"/>
          </p:cNvSpPr>
          <p:nvPr userDrawn="1"/>
        </p:nvSpPr>
        <p:spPr bwMode="auto">
          <a:xfrm>
            <a:off x="0" y="6669088"/>
            <a:ext cx="9144000" cy="200025"/>
          </a:xfrm>
          <a:prstGeom prst="rect">
            <a:avLst/>
          </a:prstGeom>
          <a:solidFill>
            <a:srgbClr val="00783C"/>
          </a:solidFill>
          <a:ln w="9525">
            <a:noFill/>
            <a:miter lim="800000"/>
            <a:headEnd/>
            <a:tailEnd/>
          </a:ln>
          <a:effectLst/>
        </p:spPr>
        <p:txBody>
          <a:bodyPr wrap="none" anchor="ctr">
            <a:prstTxWarp prst="textNoShape">
              <a:avLst/>
            </a:prstTxWarp>
          </a:bodyPr>
          <a:lstStyle/>
          <a:p>
            <a:pPr>
              <a:spcBef>
                <a:spcPct val="50000"/>
              </a:spcBef>
              <a:buFontTx/>
              <a:buChar char="•"/>
              <a:defRPr/>
            </a:pPr>
            <a:endParaRPr lang="en-US" dirty="0"/>
          </a:p>
        </p:txBody>
      </p:sp>
      <p:sp>
        <p:nvSpPr>
          <p:cNvPr id="259" name="Freeform 1682"/>
          <p:cNvSpPr>
            <a:spLocks/>
          </p:cNvSpPr>
          <p:nvPr userDrawn="1"/>
        </p:nvSpPr>
        <p:spPr bwMode="auto">
          <a:xfrm flipH="1">
            <a:off x="6380163" y="615950"/>
            <a:ext cx="1014412" cy="1895475"/>
          </a:xfrm>
          <a:custGeom>
            <a:avLst/>
            <a:gdLst/>
            <a:ahLst/>
            <a:cxnLst>
              <a:cxn ang="0">
                <a:pos x="0" y="0"/>
              </a:cxn>
              <a:cxn ang="0">
                <a:pos x="38" y="110"/>
              </a:cxn>
              <a:cxn ang="0">
                <a:pos x="78" y="216"/>
              </a:cxn>
              <a:cxn ang="0">
                <a:pos x="106" y="304"/>
              </a:cxn>
              <a:cxn ang="0">
                <a:pos x="136" y="398"/>
              </a:cxn>
              <a:cxn ang="0">
                <a:pos x="164" y="506"/>
              </a:cxn>
              <a:cxn ang="0">
                <a:pos x="206" y="672"/>
              </a:cxn>
              <a:cxn ang="0">
                <a:pos x="236" y="788"/>
              </a:cxn>
              <a:cxn ang="0">
                <a:pos x="272" y="990"/>
              </a:cxn>
              <a:cxn ang="0">
                <a:pos x="286" y="1086"/>
              </a:cxn>
              <a:cxn ang="0">
                <a:pos x="302" y="1194"/>
              </a:cxn>
              <a:cxn ang="0">
                <a:pos x="638" y="1194"/>
              </a:cxn>
              <a:cxn ang="0">
                <a:pos x="624" y="1142"/>
              </a:cxn>
              <a:cxn ang="0">
                <a:pos x="598" y="1060"/>
              </a:cxn>
              <a:cxn ang="0">
                <a:pos x="572" y="980"/>
              </a:cxn>
              <a:cxn ang="0">
                <a:pos x="548" y="912"/>
              </a:cxn>
              <a:cxn ang="0">
                <a:pos x="494" y="784"/>
              </a:cxn>
              <a:cxn ang="0">
                <a:pos x="456" y="698"/>
              </a:cxn>
              <a:cxn ang="0">
                <a:pos x="424" y="626"/>
              </a:cxn>
              <a:cxn ang="0">
                <a:pos x="378" y="532"/>
              </a:cxn>
              <a:cxn ang="0">
                <a:pos x="340" y="470"/>
              </a:cxn>
              <a:cxn ang="0">
                <a:pos x="306" y="414"/>
              </a:cxn>
              <a:cxn ang="0">
                <a:pos x="268" y="342"/>
              </a:cxn>
              <a:cxn ang="0">
                <a:pos x="228" y="286"/>
              </a:cxn>
              <a:cxn ang="0">
                <a:pos x="174" y="210"/>
              </a:cxn>
              <a:cxn ang="0">
                <a:pos x="122" y="140"/>
              </a:cxn>
              <a:cxn ang="0">
                <a:pos x="58" y="52"/>
              </a:cxn>
              <a:cxn ang="0">
                <a:pos x="30" y="20"/>
              </a:cxn>
              <a:cxn ang="0">
                <a:pos x="0" y="0"/>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a:effectLst/>
        </p:spPr>
        <p:txBody>
          <a:bodyPr wrap="none" anchor="ctr">
            <a:prstTxWarp prst="textNoShape">
              <a:avLst/>
            </a:prstTxWarp>
          </a:bodyPr>
          <a:lstStyle/>
          <a:p>
            <a:pPr>
              <a:spcBef>
                <a:spcPct val="50000"/>
              </a:spcBef>
              <a:buFontTx/>
              <a:buChar char="•"/>
              <a:defRPr/>
            </a:pPr>
            <a:endParaRPr lang="en-US" dirty="0"/>
          </a:p>
        </p:txBody>
      </p:sp>
      <p:sp>
        <p:nvSpPr>
          <p:cNvPr id="260" name="Freeform 1683"/>
          <p:cNvSpPr>
            <a:spLocks/>
          </p:cNvSpPr>
          <p:nvPr userDrawn="1"/>
        </p:nvSpPr>
        <p:spPr bwMode="auto">
          <a:xfrm flipH="1">
            <a:off x="7410450" y="3175"/>
            <a:ext cx="712788" cy="584200"/>
          </a:xfrm>
          <a:custGeom>
            <a:avLst/>
            <a:gdLst/>
            <a:ahLst/>
            <a:cxnLst>
              <a:cxn ang="0">
                <a:pos x="448" y="372"/>
              </a:cxn>
              <a:cxn ang="0">
                <a:pos x="388" y="302"/>
              </a:cxn>
              <a:cxn ang="0">
                <a:pos x="280" y="208"/>
              </a:cxn>
              <a:cxn ang="0">
                <a:pos x="210" y="142"/>
              </a:cxn>
              <a:cxn ang="0">
                <a:pos x="140" y="94"/>
              </a:cxn>
              <a:cxn ang="0">
                <a:pos x="64" y="44"/>
              </a:cxn>
              <a:cxn ang="0">
                <a:pos x="0" y="0"/>
              </a:cxn>
              <a:cxn ang="0">
                <a:pos x="280" y="0"/>
              </a:cxn>
              <a:cxn ang="0">
                <a:pos x="300" y="36"/>
              </a:cxn>
              <a:cxn ang="0">
                <a:pos x="324" y="82"/>
              </a:cxn>
              <a:cxn ang="0">
                <a:pos x="346" y="134"/>
              </a:cxn>
              <a:cxn ang="0">
                <a:pos x="378" y="206"/>
              </a:cxn>
              <a:cxn ang="0">
                <a:pos x="408" y="264"/>
              </a:cxn>
              <a:cxn ang="0">
                <a:pos x="434" y="334"/>
              </a:cxn>
              <a:cxn ang="0">
                <a:pos x="448" y="372"/>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a:effectLst/>
        </p:spPr>
        <p:txBody>
          <a:bodyPr wrap="none" anchor="ctr">
            <a:prstTxWarp prst="textNoShape">
              <a:avLst/>
            </a:prstTxWarp>
          </a:bodyPr>
          <a:lstStyle/>
          <a:p>
            <a:pPr>
              <a:spcBef>
                <a:spcPct val="50000"/>
              </a:spcBef>
              <a:buFontTx/>
              <a:buChar char="•"/>
              <a:defRPr/>
            </a:pPr>
            <a:endParaRPr lang="en-US" dirty="0"/>
          </a:p>
        </p:txBody>
      </p:sp>
      <p:grpSp>
        <p:nvGrpSpPr>
          <p:cNvPr id="261" name="Group 1684"/>
          <p:cNvGrpSpPr>
            <a:grpSpLocks/>
          </p:cNvGrpSpPr>
          <p:nvPr userDrawn="1"/>
        </p:nvGrpSpPr>
        <p:grpSpPr bwMode="auto">
          <a:xfrm flipH="1">
            <a:off x="6376988" y="6350"/>
            <a:ext cx="2767012" cy="2501900"/>
            <a:chOff x="0" y="2744"/>
            <a:chExt cx="1740" cy="1576"/>
          </a:xfrm>
        </p:grpSpPr>
        <p:sp>
          <p:nvSpPr>
            <p:cNvPr id="262" name="Freeform 1685"/>
            <p:cNvSpPr>
              <a:spLocks/>
            </p:cNvSpPr>
            <p:nvPr userDrawn="1"/>
          </p:nvSpPr>
          <p:spPr bwMode="auto">
            <a:xfrm>
              <a:off x="648" y="2744"/>
              <a:ext cx="1092"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prstTxWarp prst="textNoShape">
                <a:avLst/>
              </a:prstTxWarp>
            </a:bodyPr>
            <a:lstStyle/>
            <a:p>
              <a:pPr>
                <a:spcBef>
                  <a:spcPct val="50000"/>
                </a:spcBef>
                <a:buFontTx/>
                <a:buChar char="•"/>
                <a:defRPr/>
              </a:pPr>
              <a:endParaRPr lang="en-US" dirty="0"/>
            </a:p>
          </p:txBody>
        </p:sp>
        <p:sp>
          <p:nvSpPr>
            <p:cNvPr id="263" name="Freeform 1686"/>
            <p:cNvSpPr>
              <a:spLocks noEditPoints="1"/>
            </p:cNvSpPr>
            <p:nvPr userDrawn="1"/>
          </p:nvSpPr>
          <p:spPr bwMode="auto">
            <a:xfrm>
              <a:off x="0" y="2744"/>
              <a:ext cx="1401"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prstTxWarp prst="textNoShape">
                <a:avLst/>
              </a:prstTxWarp>
            </a:bodyPr>
            <a:lstStyle/>
            <a:p>
              <a:pPr>
                <a:spcBef>
                  <a:spcPct val="50000"/>
                </a:spcBef>
                <a:buFontTx/>
                <a:buChar char="•"/>
                <a:defRPr/>
              </a:pPr>
              <a:endParaRPr lang="en-US" dirty="0"/>
            </a:p>
          </p:txBody>
        </p:sp>
      </p:grpSp>
      <p:sp>
        <p:nvSpPr>
          <p:cNvPr id="264" name="Rectangle 1034"/>
          <p:cNvSpPr>
            <a:spLocks noChangeArrowheads="1"/>
          </p:cNvSpPr>
          <p:nvPr userDrawn="1"/>
        </p:nvSpPr>
        <p:spPr bwMode="auto">
          <a:xfrm>
            <a:off x="236538" y="-9525"/>
            <a:ext cx="8912225" cy="3776663"/>
          </a:xfrm>
          <a:prstGeom prst="rect">
            <a:avLst/>
          </a:prstGeom>
          <a:no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265" name="Line 1086"/>
          <p:cNvSpPr>
            <a:spLocks noChangeShapeType="1"/>
          </p:cNvSpPr>
          <p:nvPr userDrawn="1"/>
        </p:nvSpPr>
        <p:spPr bwMode="auto">
          <a:xfrm>
            <a:off x="484188" y="617538"/>
            <a:ext cx="1587" cy="1587"/>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66" name="Line 1087"/>
          <p:cNvSpPr>
            <a:spLocks noChangeShapeType="1"/>
          </p:cNvSpPr>
          <p:nvPr userDrawn="1"/>
        </p:nvSpPr>
        <p:spPr bwMode="auto">
          <a:xfrm>
            <a:off x="484188" y="617538"/>
            <a:ext cx="1587" cy="1587"/>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67" name="Rectangle 1088"/>
          <p:cNvSpPr>
            <a:spLocks noChangeArrowheads="1"/>
          </p:cNvSpPr>
          <p:nvPr userDrawn="1"/>
        </p:nvSpPr>
        <p:spPr bwMode="auto">
          <a:xfrm>
            <a:off x="484188" y="617538"/>
            <a:ext cx="1587" cy="1587"/>
          </a:xfrm>
          <a:prstGeom prst="rect">
            <a:avLst/>
          </a:prstGeom>
          <a:solidFill>
            <a:srgbClr val="000000"/>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268" name="Rectangle 1089"/>
          <p:cNvSpPr>
            <a:spLocks noChangeArrowheads="1"/>
          </p:cNvSpPr>
          <p:nvPr userDrawn="1"/>
        </p:nvSpPr>
        <p:spPr bwMode="auto">
          <a:xfrm>
            <a:off x="484188" y="617538"/>
            <a:ext cx="1587" cy="1587"/>
          </a:xfrm>
          <a:prstGeom prst="rect">
            <a:avLst/>
          </a:prstGeom>
          <a:no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269" name="Freeform 1098"/>
          <p:cNvSpPr>
            <a:spLocks/>
          </p:cNvSpPr>
          <p:nvPr userDrawn="1"/>
        </p:nvSpPr>
        <p:spPr bwMode="auto">
          <a:xfrm>
            <a:off x="487363" y="617538"/>
            <a:ext cx="3175" cy="1587"/>
          </a:xfrm>
          <a:custGeom>
            <a:avLst/>
            <a:gdLst/>
            <a:ahLst/>
            <a:cxnLst>
              <a:cxn ang="0">
                <a:pos x="0"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0" y="0"/>
                </a:ln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0" name="Freeform 1115"/>
          <p:cNvSpPr>
            <a:spLocks/>
          </p:cNvSpPr>
          <p:nvPr userDrawn="1"/>
        </p:nvSpPr>
        <p:spPr bwMode="auto">
          <a:xfrm>
            <a:off x="458788" y="473075"/>
            <a:ext cx="3175" cy="3175"/>
          </a:xfrm>
          <a:custGeom>
            <a:avLst/>
            <a:gdLst/>
            <a:ahLst/>
            <a:cxnLst>
              <a:cxn ang="0">
                <a:pos x="0" y="2"/>
              </a:cxn>
              <a:cxn ang="0">
                <a:pos x="0" y="2"/>
              </a:cxn>
              <a:cxn ang="0">
                <a:pos x="0" y="2"/>
              </a:cxn>
              <a:cxn ang="0">
                <a:pos x="0" y="2"/>
              </a:cxn>
              <a:cxn ang="0">
                <a:pos x="0" y="2"/>
              </a:cxn>
              <a:cxn ang="0">
                <a:pos x="0" y="2"/>
              </a:cxn>
              <a:cxn ang="0">
                <a:pos x="2" y="2"/>
              </a:cxn>
              <a:cxn ang="0">
                <a:pos x="2" y="2"/>
              </a:cxn>
              <a:cxn ang="0">
                <a:pos x="2" y="0"/>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2" y="2"/>
              </a:cxn>
              <a:cxn ang="0">
                <a:pos x="0" y="2"/>
              </a:cxn>
              <a:cxn ang="0">
                <a:pos x="0" y="2"/>
              </a:cxn>
              <a:cxn ang="0">
                <a:pos x="0" y="2"/>
              </a:cxn>
              <a:cxn ang="0">
                <a:pos x="0" y="2"/>
              </a:cxn>
              <a:cxn ang="0">
                <a:pos x="0" y="2"/>
              </a:cxn>
              <a:cxn ang="0">
                <a:pos x="0" y="2"/>
              </a:cxn>
              <a:cxn ang="0">
                <a:pos x="0" y="2"/>
              </a:cxn>
              <a:cxn ang="0">
                <a:pos x="2" y="2"/>
              </a:cxn>
              <a:cxn ang="0">
                <a:pos x="0" y="2"/>
              </a:cxn>
              <a:cxn ang="0">
                <a:pos x="2" y="2"/>
              </a:cxn>
              <a:cxn ang="0">
                <a:pos x="2" y="2"/>
              </a:cxn>
              <a:cxn ang="0">
                <a:pos x="2" y="2"/>
              </a:cxn>
              <a:cxn ang="0">
                <a:pos x="0" y="2"/>
              </a:cxn>
              <a:cxn ang="0">
                <a:pos x="0" y="2"/>
              </a:cxn>
            </a:cxnLst>
            <a:rect l="0" t="0" r="r" b="b"/>
            <a:pathLst>
              <a:path w="2" h="2">
                <a:moveTo>
                  <a:pt x="0" y="2"/>
                </a:move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0"/>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2"/>
                </a:lnTo>
                <a:lnTo>
                  <a:pt x="2" y="2"/>
                </a:lnTo>
                <a:lnTo>
                  <a:pt x="2" y="2"/>
                </a:lnTo>
                <a:lnTo>
                  <a:pt x="2" y="2"/>
                </a:lnTo>
                <a:lnTo>
                  <a:pt x="0"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0" y="2"/>
                </a:lnTo>
                <a:lnTo>
                  <a:pt x="2" y="2"/>
                </a:lnTo>
                <a:lnTo>
                  <a:pt x="2" y="2"/>
                </a:lnTo>
                <a:lnTo>
                  <a:pt x="2" y="2"/>
                </a:lnTo>
                <a:lnTo>
                  <a:pt x="2" y="2"/>
                </a:lnTo>
                <a:lnTo>
                  <a:pt x="2" y="2"/>
                </a:lnTo>
                <a:lnTo>
                  <a:pt x="2" y="2"/>
                </a:lnTo>
                <a:lnTo>
                  <a:pt x="2" y="2"/>
                </a:lnTo>
                <a:lnTo>
                  <a:pt x="0" y="2"/>
                </a:lnTo>
                <a:lnTo>
                  <a:pt x="0" y="2"/>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1" name="Freeform 1120"/>
          <p:cNvSpPr>
            <a:spLocks/>
          </p:cNvSpPr>
          <p:nvPr userDrawn="1"/>
        </p:nvSpPr>
        <p:spPr bwMode="auto">
          <a:xfrm>
            <a:off x="458788" y="463550"/>
            <a:ext cx="3175" cy="3175"/>
          </a:xfrm>
          <a:custGeom>
            <a:avLst/>
            <a:gdLst/>
            <a:ahLst/>
            <a:cxnLst>
              <a:cxn ang="0">
                <a:pos x="0" y="0"/>
              </a:cxn>
              <a:cxn ang="0">
                <a:pos x="0" y="2"/>
              </a:cxn>
              <a:cxn ang="0">
                <a:pos x="0" y="2"/>
              </a:cxn>
              <a:cxn ang="0">
                <a:pos x="0" y="2"/>
              </a:cxn>
              <a:cxn ang="0">
                <a:pos x="2" y="2"/>
              </a:cxn>
              <a:cxn ang="0">
                <a:pos x="2" y="0"/>
              </a:cxn>
              <a:cxn ang="0">
                <a:pos x="2" y="0"/>
              </a:cxn>
              <a:cxn ang="0">
                <a:pos x="2" y="0"/>
              </a:cxn>
              <a:cxn ang="0">
                <a:pos x="0" y="0"/>
              </a:cxn>
              <a:cxn ang="0">
                <a:pos x="0" y="2"/>
              </a:cxn>
              <a:cxn ang="0">
                <a:pos x="0" y="2"/>
              </a:cxn>
              <a:cxn ang="0">
                <a:pos x="2" y="0"/>
              </a:cxn>
              <a:cxn ang="0">
                <a:pos x="2" y="0"/>
              </a:cxn>
              <a:cxn ang="0">
                <a:pos x="2" y="0"/>
              </a:cxn>
              <a:cxn ang="0">
                <a:pos x="2" y="2"/>
              </a:cxn>
              <a:cxn ang="0">
                <a:pos x="0" y="2"/>
              </a:cxn>
              <a:cxn ang="0">
                <a:pos x="0" y="2"/>
              </a:cxn>
              <a:cxn ang="0">
                <a:pos x="0" y="2"/>
              </a:cxn>
              <a:cxn ang="0">
                <a:pos x="0" y="2"/>
              </a:cxn>
              <a:cxn ang="0">
                <a:pos x="0" y="2"/>
              </a:cxn>
              <a:cxn ang="0">
                <a:pos x="0" y="2"/>
              </a:cxn>
              <a:cxn ang="0">
                <a:pos x="0" y="2"/>
              </a:cxn>
              <a:cxn ang="0">
                <a:pos x="0" y="2"/>
              </a:cxn>
              <a:cxn ang="0">
                <a:pos x="2" y="2"/>
              </a:cxn>
              <a:cxn ang="0">
                <a:pos x="0" y="2"/>
              </a:cxn>
              <a:cxn ang="0">
                <a:pos x="0" y="2"/>
              </a:cxn>
              <a:cxn ang="0">
                <a:pos x="2" y="2"/>
              </a:cxn>
              <a:cxn ang="0">
                <a:pos x="2" y="2"/>
              </a:cxn>
              <a:cxn ang="0">
                <a:pos x="2" y="0"/>
              </a:cxn>
              <a:cxn ang="0">
                <a:pos x="0" y="0"/>
              </a:cxn>
              <a:cxn ang="0">
                <a:pos x="0" y="0"/>
              </a:cxn>
            </a:cxnLst>
            <a:rect l="0" t="0" r="r" b="b"/>
            <a:pathLst>
              <a:path w="2" h="2">
                <a:moveTo>
                  <a:pt x="0" y="0"/>
                </a:moveTo>
                <a:lnTo>
                  <a:pt x="0" y="2"/>
                </a:lnTo>
                <a:lnTo>
                  <a:pt x="0" y="2"/>
                </a:lnTo>
                <a:lnTo>
                  <a:pt x="0" y="2"/>
                </a:lnTo>
                <a:lnTo>
                  <a:pt x="2" y="2"/>
                </a:lnTo>
                <a:lnTo>
                  <a:pt x="2" y="0"/>
                </a:lnTo>
                <a:lnTo>
                  <a:pt x="2" y="0"/>
                </a:lnTo>
                <a:lnTo>
                  <a:pt x="2" y="0"/>
                </a:lnTo>
                <a:lnTo>
                  <a:pt x="0" y="0"/>
                </a:lnTo>
                <a:lnTo>
                  <a:pt x="0" y="2"/>
                </a:lnTo>
                <a:lnTo>
                  <a:pt x="0" y="2"/>
                </a:lnTo>
                <a:lnTo>
                  <a:pt x="2" y="0"/>
                </a:lnTo>
                <a:lnTo>
                  <a:pt x="2" y="0"/>
                </a:lnTo>
                <a:lnTo>
                  <a:pt x="2" y="0"/>
                </a:lnTo>
                <a:lnTo>
                  <a:pt x="2" y="2"/>
                </a:lnTo>
                <a:lnTo>
                  <a:pt x="0" y="2"/>
                </a:lnTo>
                <a:lnTo>
                  <a:pt x="0" y="2"/>
                </a:lnTo>
                <a:lnTo>
                  <a:pt x="0" y="2"/>
                </a:lnTo>
                <a:lnTo>
                  <a:pt x="0" y="2"/>
                </a:lnTo>
                <a:lnTo>
                  <a:pt x="0" y="2"/>
                </a:lnTo>
                <a:lnTo>
                  <a:pt x="0" y="2"/>
                </a:lnTo>
                <a:lnTo>
                  <a:pt x="0" y="2"/>
                </a:lnTo>
                <a:lnTo>
                  <a:pt x="0" y="2"/>
                </a:lnTo>
                <a:lnTo>
                  <a:pt x="2" y="2"/>
                </a:lnTo>
                <a:lnTo>
                  <a:pt x="0" y="2"/>
                </a:lnTo>
                <a:lnTo>
                  <a:pt x="0" y="2"/>
                </a:lnTo>
                <a:lnTo>
                  <a:pt x="2" y="2"/>
                </a:lnTo>
                <a:lnTo>
                  <a:pt x="2" y="2"/>
                </a:lnTo>
                <a:lnTo>
                  <a:pt x="2" y="0"/>
                </a:ln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2" name="Freeform 1134"/>
          <p:cNvSpPr>
            <a:spLocks/>
          </p:cNvSpPr>
          <p:nvPr userDrawn="1"/>
        </p:nvSpPr>
        <p:spPr bwMode="auto">
          <a:xfrm>
            <a:off x="703263" y="514350"/>
            <a:ext cx="3175" cy="6350"/>
          </a:xfrm>
          <a:custGeom>
            <a:avLst/>
            <a:gdLst/>
            <a:ahLst/>
            <a:cxnLst>
              <a:cxn ang="0">
                <a:pos x="2" y="4"/>
              </a:cxn>
              <a:cxn ang="0">
                <a:pos x="2" y="4"/>
              </a:cxn>
              <a:cxn ang="0">
                <a:pos x="2" y="4"/>
              </a:cxn>
              <a:cxn ang="0">
                <a:pos x="2" y="2"/>
              </a:cxn>
              <a:cxn ang="0">
                <a:pos x="2" y="0"/>
              </a:cxn>
              <a:cxn ang="0">
                <a:pos x="2" y="0"/>
              </a:cxn>
              <a:cxn ang="0">
                <a:pos x="2" y="0"/>
              </a:cxn>
              <a:cxn ang="0">
                <a:pos x="0" y="2"/>
              </a:cxn>
              <a:cxn ang="0">
                <a:pos x="2" y="4"/>
              </a:cxn>
              <a:cxn ang="0">
                <a:pos x="2" y="2"/>
              </a:cxn>
              <a:cxn ang="0">
                <a:pos x="2" y="2"/>
              </a:cxn>
              <a:cxn ang="0">
                <a:pos x="2" y="0"/>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0" y="2"/>
              </a:cxn>
              <a:cxn ang="0">
                <a:pos x="2" y="4"/>
              </a:cxn>
            </a:cxnLst>
            <a:rect l="0" t="0" r="r" b="b"/>
            <a:pathLst>
              <a:path w="2" h="4">
                <a:moveTo>
                  <a:pt x="2" y="4"/>
                </a:moveTo>
                <a:lnTo>
                  <a:pt x="2" y="4"/>
                </a:lnTo>
                <a:lnTo>
                  <a:pt x="2" y="4"/>
                </a:lnTo>
                <a:lnTo>
                  <a:pt x="2" y="2"/>
                </a:lnTo>
                <a:lnTo>
                  <a:pt x="2" y="0"/>
                </a:lnTo>
                <a:lnTo>
                  <a:pt x="2" y="0"/>
                </a:lnTo>
                <a:lnTo>
                  <a:pt x="2" y="0"/>
                </a:lnTo>
                <a:lnTo>
                  <a:pt x="0" y="2"/>
                </a:lnTo>
                <a:lnTo>
                  <a:pt x="2" y="4"/>
                </a:lnTo>
                <a:lnTo>
                  <a:pt x="2" y="2"/>
                </a:lnTo>
                <a:lnTo>
                  <a:pt x="2" y="2"/>
                </a:lnTo>
                <a:lnTo>
                  <a:pt x="2" y="0"/>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2" y="4"/>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3" name="Freeform 1141"/>
          <p:cNvSpPr>
            <a:spLocks/>
          </p:cNvSpPr>
          <p:nvPr userDrawn="1"/>
        </p:nvSpPr>
        <p:spPr bwMode="auto">
          <a:xfrm>
            <a:off x="706438" y="479425"/>
            <a:ext cx="1587" cy="6350"/>
          </a:xfrm>
          <a:custGeom>
            <a:avLst/>
            <a:gdLst/>
            <a:ahLst/>
            <a:cxnLst>
              <a:cxn ang="0">
                <a:pos x="0" y="4"/>
              </a:cxn>
              <a:cxn ang="0">
                <a:pos x="0" y="2"/>
              </a:cxn>
              <a:cxn ang="0">
                <a:pos x="0" y="0"/>
              </a:cxn>
              <a:cxn ang="0">
                <a:pos x="0" y="0"/>
              </a:cxn>
              <a:cxn ang="0">
                <a:pos x="0" y="2"/>
              </a:cxn>
              <a:cxn ang="0">
                <a:pos x="0" y="2"/>
              </a:cxn>
              <a:cxn ang="0">
                <a:pos x="0" y="4"/>
              </a:cxn>
              <a:cxn ang="0">
                <a:pos x="0" y="2"/>
              </a:cxn>
              <a:cxn ang="0">
                <a:pos x="0" y="2"/>
              </a:cxn>
              <a:cxn ang="0">
                <a:pos x="0" y="2"/>
              </a:cxn>
              <a:cxn ang="0">
                <a:pos x="0" y="2"/>
              </a:cxn>
              <a:cxn ang="0">
                <a:pos x="0" y="2"/>
              </a:cxn>
              <a:cxn ang="0">
                <a:pos x="0" y="2"/>
              </a:cxn>
              <a:cxn ang="0">
                <a:pos x="0" y="2"/>
              </a:cxn>
              <a:cxn ang="0">
                <a:pos x="0" y="4"/>
              </a:cxn>
            </a:cxnLst>
            <a:rect l="0" t="0" r="r" b="b"/>
            <a:pathLst>
              <a:path h="4">
                <a:moveTo>
                  <a:pt x="0" y="4"/>
                </a:moveTo>
                <a:lnTo>
                  <a:pt x="0" y="2"/>
                </a:lnTo>
                <a:lnTo>
                  <a:pt x="0" y="0"/>
                </a:lnTo>
                <a:lnTo>
                  <a:pt x="0" y="0"/>
                </a:lnTo>
                <a:lnTo>
                  <a:pt x="0" y="2"/>
                </a:lnTo>
                <a:lnTo>
                  <a:pt x="0" y="2"/>
                </a:lnTo>
                <a:lnTo>
                  <a:pt x="0" y="4"/>
                </a:lnTo>
                <a:lnTo>
                  <a:pt x="0" y="2"/>
                </a:lnTo>
                <a:lnTo>
                  <a:pt x="0" y="2"/>
                </a:lnTo>
                <a:lnTo>
                  <a:pt x="0" y="2"/>
                </a:lnTo>
                <a:lnTo>
                  <a:pt x="0" y="2"/>
                </a:lnTo>
                <a:lnTo>
                  <a:pt x="0" y="2"/>
                </a:lnTo>
                <a:lnTo>
                  <a:pt x="0" y="2"/>
                </a:lnTo>
                <a:lnTo>
                  <a:pt x="0" y="2"/>
                </a:lnTo>
                <a:lnTo>
                  <a:pt x="0" y="4"/>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4" name="Freeform 1148"/>
          <p:cNvSpPr>
            <a:spLocks/>
          </p:cNvSpPr>
          <p:nvPr userDrawn="1"/>
        </p:nvSpPr>
        <p:spPr bwMode="auto">
          <a:xfrm>
            <a:off x="693738" y="460375"/>
            <a:ext cx="3175" cy="3175"/>
          </a:xfrm>
          <a:custGeom>
            <a:avLst/>
            <a:gdLst/>
            <a:ahLst/>
            <a:cxnLst>
              <a:cxn ang="0">
                <a:pos x="2" y="2"/>
              </a:cxn>
              <a:cxn ang="0">
                <a:pos x="2" y="0"/>
              </a:cxn>
              <a:cxn ang="0">
                <a:pos x="2" y="0"/>
              </a:cxn>
              <a:cxn ang="0">
                <a:pos x="2" y="0"/>
              </a:cxn>
              <a:cxn ang="0">
                <a:pos x="2" y="0"/>
              </a:cxn>
              <a:cxn ang="0">
                <a:pos x="0" y="0"/>
              </a:cxn>
              <a:cxn ang="0">
                <a:pos x="0" y="0"/>
              </a:cxn>
              <a:cxn ang="0">
                <a:pos x="0" y="2"/>
              </a:cxn>
              <a:cxn ang="0">
                <a:pos x="0" y="2"/>
              </a:cxn>
              <a:cxn ang="0">
                <a:pos x="0" y="2"/>
              </a:cxn>
              <a:cxn ang="0">
                <a:pos x="2" y="2"/>
              </a:cxn>
              <a:cxn ang="0">
                <a:pos x="2" y="2"/>
              </a:cxn>
              <a:cxn ang="0">
                <a:pos x="2" y="0"/>
              </a:cxn>
              <a:cxn ang="0">
                <a:pos x="2" y="0"/>
              </a:cxn>
              <a:cxn ang="0">
                <a:pos x="2" y="0"/>
              </a:cxn>
              <a:cxn ang="0">
                <a:pos x="0" y="2"/>
              </a:cxn>
              <a:cxn ang="0">
                <a:pos x="2" y="2"/>
              </a:cxn>
              <a:cxn ang="0">
                <a:pos x="2" y="0"/>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Lst>
            <a:rect l="0" t="0" r="r" b="b"/>
            <a:pathLst>
              <a:path w="2" h="2">
                <a:moveTo>
                  <a:pt x="2" y="2"/>
                </a:moveTo>
                <a:lnTo>
                  <a:pt x="2" y="0"/>
                </a:lnTo>
                <a:lnTo>
                  <a:pt x="2" y="0"/>
                </a:lnTo>
                <a:lnTo>
                  <a:pt x="2" y="0"/>
                </a:lnTo>
                <a:lnTo>
                  <a:pt x="2" y="0"/>
                </a:lnTo>
                <a:lnTo>
                  <a:pt x="0" y="0"/>
                </a:lnTo>
                <a:lnTo>
                  <a:pt x="0" y="0"/>
                </a:lnTo>
                <a:lnTo>
                  <a:pt x="0" y="2"/>
                </a:lnTo>
                <a:lnTo>
                  <a:pt x="0" y="2"/>
                </a:lnTo>
                <a:lnTo>
                  <a:pt x="0" y="2"/>
                </a:lnTo>
                <a:lnTo>
                  <a:pt x="2" y="2"/>
                </a:lnTo>
                <a:lnTo>
                  <a:pt x="2" y="2"/>
                </a:lnTo>
                <a:lnTo>
                  <a:pt x="2" y="0"/>
                </a:lnTo>
                <a:lnTo>
                  <a:pt x="2" y="0"/>
                </a:lnTo>
                <a:lnTo>
                  <a:pt x="2" y="0"/>
                </a:lnTo>
                <a:lnTo>
                  <a:pt x="0" y="2"/>
                </a:lnTo>
                <a:lnTo>
                  <a:pt x="2" y="2"/>
                </a:lnTo>
                <a:lnTo>
                  <a:pt x="2" y="0"/>
                </a:lnTo>
                <a:lnTo>
                  <a:pt x="0" y="2"/>
                </a:lnTo>
                <a:lnTo>
                  <a:pt x="2" y="2"/>
                </a:lnTo>
                <a:lnTo>
                  <a:pt x="0" y="2"/>
                </a:lnTo>
                <a:lnTo>
                  <a:pt x="0" y="2"/>
                </a:lnTo>
                <a:lnTo>
                  <a:pt x="0" y="2"/>
                </a:lnTo>
                <a:lnTo>
                  <a:pt x="0" y="2"/>
                </a:lnTo>
                <a:lnTo>
                  <a:pt x="0" y="2"/>
                </a:lnTo>
                <a:lnTo>
                  <a:pt x="0" y="2"/>
                </a:lnTo>
                <a:lnTo>
                  <a:pt x="0" y="2"/>
                </a:lnTo>
                <a:lnTo>
                  <a:pt x="0" y="2"/>
                </a:lnTo>
                <a:lnTo>
                  <a:pt x="0" y="2"/>
                </a:lnTo>
                <a:lnTo>
                  <a:pt x="2" y="2"/>
                </a:lnTo>
                <a:lnTo>
                  <a:pt x="2"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5" name="Freeform 1150"/>
          <p:cNvSpPr>
            <a:spLocks/>
          </p:cNvSpPr>
          <p:nvPr userDrawn="1"/>
        </p:nvSpPr>
        <p:spPr bwMode="auto">
          <a:xfrm>
            <a:off x="684213" y="447675"/>
            <a:ext cx="1587" cy="3175"/>
          </a:xfrm>
          <a:custGeom>
            <a:avLst/>
            <a:gdLst/>
            <a:ahLst/>
            <a:cxnLst>
              <a:cxn ang="0">
                <a:pos x="0" y="2"/>
              </a:cxn>
              <a:cxn ang="0">
                <a:pos x="0" y="0"/>
              </a:cxn>
              <a:cxn ang="0">
                <a:pos x="0" y="2"/>
              </a:cxn>
            </a:cxnLst>
            <a:rect l="0" t="0" r="r" b="b"/>
            <a:pathLst>
              <a:path h="2">
                <a:moveTo>
                  <a:pt x="0" y="2"/>
                </a:moveTo>
                <a:lnTo>
                  <a:pt x="0" y="0"/>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6" name="Freeform 1152"/>
          <p:cNvSpPr>
            <a:spLocks/>
          </p:cNvSpPr>
          <p:nvPr userDrawn="1"/>
        </p:nvSpPr>
        <p:spPr bwMode="auto">
          <a:xfrm>
            <a:off x="684213" y="447675"/>
            <a:ext cx="3175" cy="3175"/>
          </a:xfrm>
          <a:custGeom>
            <a:avLst/>
            <a:gdLst/>
            <a:ahLst/>
            <a:cxnLst>
              <a:cxn ang="0">
                <a:pos x="2" y="0"/>
              </a:cxn>
              <a:cxn ang="0">
                <a:pos x="0" y="0"/>
              </a:cxn>
              <a:cxn ang="0">
                <a:pos x="0" y="0"/>
              </a:cxn>
              <a:cxn ang="0">
                <a:pos x="0" y="0"/>
              </a:cxn>
              <a:cxn ang="0">
                <a:pos x="0" y="2"/>
              </a:cxn>
              <a:cxn ang="0">
                <a:pos x="2" y="2"/>
              </a:cxn>
              <a:cxn ang="0">
                <a:pos x="2" y="0"/>
              </a:cxn>
              <a:cxn ang="0">
                <a:pos x="0" y="0"/>
              </a:cxn>
              <a:cxn ang="0">
                <a:pos x="0" y="0"/>
              </a:cxn>
              <a:cxn ang="0">
                <a:pos x="0" y="0"/>
              </a:cxn>
              <a:cxn ang="0">
                <a:pos x="0" y="2"/>
              </a:cxn>
              <a:cxn ang="0">
                <a:pos x="2" y="2"/>
              </a:cxn>
              <a:cxn ang="0">
                <a:pos x="2" y="0"/>
              </a:cxn>
            </a:cxnLst>
            <a:rect l="0" t="0" r="r" b="b"/>
            <a:pathLst>
              <a:path w="2" h="2">
                <a:moveTo>
                  <a:pt x="2" y="0"/>
                </a:moveTo>
                <a:lnTo>
                  <a:pt x="0" y="0"/>
                </a:lnTo>
                <a:lnTo>
                  <a:pt x="0" y="0"/>
                </a:lnTo>
                <a:lnTo>
                  <a:pt x="0" y="0"/>
                </a:lnTo>
                <a:lnTo>
                  <a:pt x="0" y="2"/>
                </a:lnTo>
                <a:lnTo>
                  <a:pt x="2" y="2"/>
                </a:lnTo>
                <a:lnTo>
                  <a:pt x="2" y="0"/>
                </a:lnTo>
                <a:lnTo>
                  <a:pt x="0" y="0"/>
                </a:lnTo>
                <a:lnTo>
                  <a:pt x="0" y="0"/>
                </a:lnTo>
                <a:lnTo>
                  <a:pt x="0" y="0"/>
                </a:lnTo>
                <a:lnTo>
                  <a:pt x="0" y="2"/>
                </a:lnTo>
                <a:lnTo>
                  <a:pt x="2" y="2"/>
                </a:lnTo>
                <a:lnTo>
                  <a:pt x="2"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7" name="Freeform 1154"/>
          <p:cNvSpPr>
            <a:spLocks/>
          </p:cNvSpPr>
          <p:nvPr userDrawn="1"/>
        </p:nvSpPr>
        <p:spPr bwMode="auto">
          <a:xfrm>
            <a:off x="665163" y="43497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8" name="Freeform 1156"/>
          <p:cNvSpPr>
            <a:spLocks/>
          </p:cNvSpPr>
          <p:nvPr userDrawn="1"/>
        </p:nvSpPr>
        <p:spPr bwMode="auto">
          <a:xfrm>
            <a:off x="665163" y="431800"/>
            <a:ext cx="3175" cy="3175"/>
          </a:xfrm>
          <a:custGeom>
            <a:avLst/>
            <a:gdLst/>
            <a:ahLst/>
            <a:cxnLst>
              <a:cxn ang="0">
                <a:pos x="2" y="2"/>
              </a:cxn>
              <a:cxn ang="0">
                <a:pos x="0" y="0"/>
              </a:cxn>
              <a:cxn ang="0">
                <a:pos x="0" y="0"/>
              </a:cxn>
              <a:cxn ang="0">
                <a:pos x="0" y="2"/>
              </a:cxn>
              <a:cxn ang="0">
                <a:pos x="2" y="2"/>
              </a:cxn>
              <a:cxn ang="0">
                <a:pos x="2" y="2"/>
              </a:cxn>
              <a:cxn ang="0">
                <a:pos x="2" y="2"/>
              </a:cxn>
              <a:cxn ang="0">
                <a:pos x="0" y="0"/>
              </a:cxn>
              <a:cxn ang="0">
                <a:pos x="0" y="0"/>
              </a:cxn>
              <a:cxn ang="0">
                <a:pos x="0" y="2"/>
              </a:cxn>
              <a:cxn ang="0">
                <a:pos x="2" y="2"/>
              </a:cxn>
              <a:cxn ang="0">
                <a:pos x="2" y="2"/>
              </a:cxn>
              <a:cxn ang="0">
                <a:pos x="2" y="2"/>
              </a:cxn>
            </a:cxnLst>
            <a:rect l="0" t="0" r="r" b="b"/>
            <a:pathLst>
              <a:path w="2" h="2">
                <a:moveTo>
                  <a:pt x="2" y="2"/>
                </a:moveTo>
                <a:lnTo>
                  <a:pt x="0" y="0"/>
                </a:lnTo>
                <a:lnTo>
                  <a:pt x="0" y="0"/>
                </a:lnTo>
                <a:lnTo>
                  <a:pt x="0" y="2"/>
                </a:lnTo>
                <a:lnTo>
                  <a:pt x="2" y="2"/>
                </a:lnTo>
                <a:lnTo>
                  <a:pt x="2" y="2"/>
                </a:lnTo>
                <a:lnTo>
                  <a:pt x="2" y="2"/>
                </a:lnTo>
                <a:lnTo>
                  <a:pt x="0" y="0"/>
                </a:lnTo>
                <a:lnTo>
                  <a:pt x="0" y="0"/>
                </a:lnTo>
                <a:lnTo>
                  <a:pt x="0" y="2"/>
                </a:lnTo>
                <a:lnTo>
                  <a:pt x="2" y="2"/>
                </a:lnTo>
                <a:lnTo>
                  <a:pt x="2" y="2"/>
                </a:lnTo>
                <a:lnTo>
                  <a:pt x="2"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79" name="Freeform 1163"/>
          <p:cNvSpPr>
            <a:spLocks/>
          </p:cNvSpPr>
          <p:nvPr userDrawn="1"/>
        </p:nvSpPr>
        <p:spPr bwMode="auto">
          <a:xfrm>
            <a:off x="611188" y="415925"/>
            <a:ext cx="6350" cy="3175"/>
          </a:xfrm>
          <a:custGeom>
            <a:avLst/>
            <a:gdLst/>
            <a:ahLst/>
            <a:cxnLst>
              <a:cxn ang="0">
                <a:pos x="2" y="2"/>
              </a:cxn>
              <a:cxn ang="0">
                <a:pos x="2" y="2"/>
              </a:cxn>
              <a:cxn ang="0">
                <a:pos x="4" y="2"/>
              </a:cxn>
              <a:cxn ang="0">
                <a:pos x="4" y="0"/>
              </a:cxn>
              <a:cxn ang="0">
                <a:pos x="4" y="0"/>
              </a:cxn>
              <a:cxn ang="0">
                <a:pos x="2" y="0"/>
              </a:cxn>
              <a:cxn ang="0">
                <a:pos x="2" y="0"/>
              </a:cxn>
              <a:cxn ang="0">
                <a:pos x="0" y="2"/>
              </a:cxn>
              <a:cxn ang="0">
                <a:pos x="2" y="2"/>
              </a:cxn>
              <a:cxn ang="0">
                <a:pos x="2" y="0"/>
              </a:cxn>
              <a:cxn ang="0">
                <a:pos x="4" y="2"/>
              </a:cxn>
              <a:cxn ang="0">
                <a:pos x="4" y="0"/>
              </a:cxn>
              <a:cxn ang="0">
                <a:pos x="4" y="0"/>
              </a:cxn>
              <a:cxn ang="0">
                <a:pos x="2" y="0"/>
              </a:cxn>
              <a:cxn ang="0">
                <a:pos x="2" y="0"/>
              </a:cxn>
              <a:cxn ang="0">
                <a:pos x="0" y="0"/>
              </a:cxn>
              <a:cxn ang="0">
                <a:pos x="2" y="2"/>
              </a:cxn>
            </a:cxnLst>
            <a:rect l="0" t="0" r="r" b="b"/>
            <a:pathLst>
              <a:path w="4" h="2">
                <a:moveTo>
                  <a:pt x="2" y="2"/>
                </a:moveTo>
                <a:lnTo>
                  <a:pt x="2" y="2"/>
                </a:lnTo>
                <a:lnTo>
                  <a:pt x="4" y="2"/>
                </a:lnTo>
                <a:lnTo>
                  <a:pt x="4" y="0"/>
                </a:lnTo>
                <a:lnTo>
                  <a:pt x="4" y="0"/>
                </a:lnTo>
                <a:lnTo>
                  <a:pt x="2" y="0"/>
                </a:lnTo>
                <a:lnTo>
                  <a:pt x="2" y="0"/>
                </a:lnTo>
                <a:lnTo>
                  <a:pt x="0" y="2"/>
                </a:lnTo>
                <a:lnTo>
                  <a:pt x="2" y="2"/>
                </a:lnTo>
                <a:lnTo>
                  <a:pt x="2" y="0"/>
                </a:lnTo>
                <a:lnTo>
                  <a:pt x="4" y="2"/>
                </a:lnTo>
                <a:lnTo>
                  <a:pt x="4" y="0"/>
                </a:lnTo>
                <a:lnTo>
                  <a:pt x="4" y="0"/>
                </a:lnTo>
                <a:lnTo>
                  <a:pt x="2" y="0"/>
                </a:lnTo>
                <a:lnTo>
                  <a:pt x="2" y="0"/>
                </a:lnTo>
                <a:lnTo>
                  <a:pt x="0" y="0"/>
                </a:lnTo>
                <a:lnTo>
                  <a:pt x="2"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0" name="Freeform 1172"/>
          <p:cNvSpPr>
            <a:spLocks/>
          </p:cNvSpPr>
          <p:nvPr userDrawn="1"/>
        </p:nvSpPr>
        <p:spPr bwMode="auto">
          <a:xfrm>
            <a:off x="582613" y="476250"/>
            <a:ext cx="3175" cy="3175"/>
          </a:xfrm>
          <a:custGeom>
            <a:avLst/>
            <a:gdLst/>
            <a:ahLst/>
            <a:cxnLst>
              <a:cxn ang="0">
                <a:pos x="0" y="2"/>
              </a:cxn>
              <a:cxn ang="0">
                <a:pos x="0" y="2"/>
              </a:cxn>
              <a:cxn ang="0">
                <a:pos x="2" y="2"/>
              </a:cxn>
              <a:cxn ang="0">
                <a:pos x="0" y="0"/>
              </a:cxn>
              <a:cxn ang="0">
                <a:pos x="0" y="0"/>
              </a:cxn>
              <a:cxn ang="0">
                <a:pos x="0" y="0"/>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Lst>
            <a:rect l="0" t="0" r="r" b="b"/>
            <a:pathLst>
              <a:path w="2" h="2">
                <a:moveTo>
                  <a:pt x="0" y="2"/>
                </a:moveTo>
                <a:lnTo>
                  <a:pt x="0" y="2"/>
                </a:lnTo>
                <a:lnTo>
                  <a:pt x="2" y="2"/>
                </a:lnTo>
                <a:lnTo>
                  <a:pt x="0" y="0"/>
                </a:lnTo>
                <a:lnTo>
                  <a:pt x="0" y="0"/>
                </a:lnTo>
                <a:lnTo>
                  <a:pt x="0" y="0"/>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1" name="Freeform 1177"/>
          <p:cNvSpPr>
            <a:spLocks/>
          </p:cNvSpPr>
          <p:nvPr userDrawn="1"/>
        </p:nvSpPr>
        <p:spPr bwMode="auto">
          <a:xfrm>
            <a:off x="557213" y="534988"/>
            <a:ext cx="3175" cy="3175"/>
          </a:xfrm>
          <a:custGeom>
            <a:avLst/>
            <a:gdLst/>
            <a:ahLst/>
            <a:cxnLst>
              <a:cxn ang="0">
                <a:pos x="0" y="2"/>
              </a:cxn>
              <a:cxn ang="0">
                <a:pos x="2" y="2"/>
              </a:cxn>
              <a:cxn ang="0">
                <a:pos x="2" y="2"/>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2"/>
              </a:cxn>
              <a:cxn ang="0">
                <a:pos x="2" y="0"/>
              </a:cxn>
              <a:cxn ang="0">
                <a:pos x="2" y="0"/>
              </a:cxn>
              <a:cxn ang="0">
                <a:pos x="0" y="0"/>
              </a:cxn>
              <a:cxn ang="0">
                <a:pos x="0" y="0"/>
              </a:cxn>
              <a:cxn ang="0">
                <a:pos x="0" y="2"/>
              </a:cxn>
            </a:cxnLst>
            <a:rect l="0" t="0" r="r" b="b"/>
            <a:pathLst>
              <a:path w="2" h="2">
                <a:moveTo>
                  <a:pt x="0" y="2"/>
                </a:moveTo>
                <a:lnTo>
                  <a:pt x="2" y="2"/>
                </a:lnTo>
                <a:lnTo>
                  <a:pt x="2" y="2"/>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lnTo>
                  <a:pt x="2" y="2"/>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0"/>
                </a:lnTo>
                <a:lnTo>
                  <a:pt x="2" y="0"/>
                </a:lnTo>
                <a:lnTo>
                  <a:pt x="0" y="0"/>
                </a:lnTo>
                <a:lnTo>
                  <a:pt x="0" y="0"/>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2" name="Freeform 1180"/>
          <p:cNvSpPr>
            <a:spLocks/>
          </p:cNvSpPr>
          <p:nvPr userDrawn="1"/>
        </p:nvSpPr>
        <p:spPr bwMode="auto">
          <a:xfrm>
            <a:off x="560388" y="530225"/>
            <a:ext cx="3175" cy="4763"/>
          </a:xfrm>
          <a:custGeom>
            <a:avLst/>
            <a:gdLst/>
            <a:ahLst/>
            <a:cxnLst>
              <a:cxn ang="0">
                <a:pos x="0" y="3"/>
              </a:cxn>
              <a:cxn ang="0">
                <a:pos x="0" y="3"/>
              </a:cxn>
              <a:cxn ang="0">
                <a:pos x="2" y="3"/>
              </a:cxn>
              <a:cxn ang="0">
                <a:pos x="2" y="3"/>
              </a:cxn>
              <a:cxn ang="0">
                <a:pos x="0" y="0"/>
              </a:cxn>
              <a:cxn ang="0">
                <a:pos x="0" y="0"/>
              </a:cxn>
              <a:cxn ang="0">
                <a:pos x="0" y="0"/>
              </a:cxn>
              <a:cxn ang="0">
                <a:pos x="0" y="3"/>
              </a:cxn>
              <a:cxn ang="0">
                <a:pos x="0" y="3"/>
              </a:cxn>
              <a:cxn ang="0">
                <a:pos x="0" y="3"/>
              </a:cxn>
              <a:cxn ang="0">
                <a:pos x="0" y="3"/>
              </a:cxn>
              <a:cxn ang="0">
                <a:pos x="0" y="0"/>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Lst>
            <a:rect l="0" t="0" r="r" b="b"/>
            <a:pathLst>
              <a:path w="2" h="3">
                <a:moveTo>
                  <a:pt x="0" y="3"/>
                </a:moveTo>
                <a:lnTo>
                  <a:pt x="0" y="3"/>
                </a:lnTo>
                <a:lnTo>
                  <a:pt x="2" y="3"/>
                </a:lnTo>
                <a:lnTo>
                  <a:pt x="2" y="3"/>
                </a:lnTo>
                <a:lnTo>
                  <a:pt x="0" y="0"/>
                </a:lnTo>
                <a:lnTo>
                  <a:pt x="0" y="0"/>
                </a:lnTo>
                <a:lnTo>
                  <a:pt x="0" y="0"/>
                </a:lnTo>
                <a:lnTo>
                  <a:pt x="0" y="3"/>
                </a:lnTo>
                <a:lnTo>
                  <a:pt x="0" y="3"/>
                </a:lnTo>
                <a:lnTo>
                  <a:pt x="0" y="3"/>
                </a:lnTo>
                <a:lnTo>
                  <a:pt x="0" y="3"/>
                </a:lnTo>
                <a:lnTo>
                  <a:pt x="0" y="0"/>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3" name="Line 1187"/>
          <p:cNvSpPr>
            <a:spLocks noChangeShapeType="1"/>
          </p:cNvSpPr>
          <p:nvPr userDrawn="1"/>
        </p:nvSpPr>
        <p:spPr bwMode="auto">
          <a:xfrm>
            <a:off x="569913" y="520700"/>
            <a:ext cx="1587" cy="1588"/>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4" name="Line 1188"/>
          <p:cNvSpPr>
            <a:spLocks noChangeShapeType="1"/>
          </p:cNvSpPr>
          <p:nvPr userDrawn="1"/>
        </p:nvSpPr>
        <p:spPr bwMode="auto">
          <a:xfrm>
            <a:off x="569913" y="520700"/>
            <a:ext cx="1587" cy="1588"/>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5" name="Freeform 1208"/>
          <p:cNvSpPr>
            <a:spLocks/>
          </p:cNvSpPr>
          <p:nvPr userDrawn="1"/>
        </p:nvSpPr>
        <p:spPr bwMode="auto">
          <a:xfrm>
            <a:off x="595313" y="557213"/>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6" name="Freeform 1210"/>
          <p:cNvSpPr>
            <a:spLocks/>
          </p:cNvSpPr>
          <p:nvPr userDrawn="1"/>
        </p:nvSpPr>
        <p:spPr bwMode="auto">
          <a:xfrm>
            <a:off x="595313" y="557213"/>
            <a:ext cx="3175" cy="3175"/>
          </a:xfrm>
          <a:custGeom>
            <a:avLst/>
            <a:gdLst/>
            <a:ahLst/>
            <a:cxnLst>
              <a:cxn ang="0">
                <a:pos x="0" y="2"/>
              </a:cxn>
              <a:cxn ang="0">
                <a:pos x="0" y="2"/>
              </a:cxn>
              <a:cxn ang="0">
                <a:pos x="2" y="2"/>
              </a:cxn>
              <a:cxn ang="0">
                <a:pos x="2" y="0"/>
              </a:cxn>
              <a:cxn ang="0">
                <a:pos x="2" y="0"/>
              </a:cxn>
              <a:cxn ang="0">
                <a:pos x="0" y="0"/>
              </a:cxn>
              <a:cxn ang="0">
                <a:pos x="0" y="0"/>
              </a:cxn>
              <a:cxn ang="0">
                <a:pos x="0" y="0"/>
              </a:cxn>
              <a:cxn ang="0">
                <a:pos x="0" y="2"/>
              </a:cxn>
              <a:cxn ang="0">
                <a:pos x="0" y="2"/>
              </a:cxn>
              <a:cxn ang="0">
                <a:pos x="2" y="2"/>
              </a:cxn>
              <a:cxn ang="0">
                <a:pos x="2" y="0"/>
              </a:cxn>
              <a:cxn ang="0">
                <a:pos x="2" y="0"/>
              </a:cxn>
              <a:cxn ang="0">
                <a:pos x="0" y="0"/>
              </a:cxn>
              <a:cxn ang="0">
                <a:pos x="0" y="0"/>
              </a:cxn>
              <a:cxn ang="0">
                <a:pos x="0" y="0"/>
              </a:cxn>
              <a:cxn ang="0">
                <a:pos x="0" y="2"/>
              </a:cxn>
            </a:cxnLst>
            <a:rect l="0" t="0" r="r" b="b"/>
            <a:pathLst>
              <a:path w="2" h="2">
                <a:moveTo>
                  <a:pt x="0" y="2"/>
                </a:moveTo>
                <a:lnTo>
                  <a:pt x="0" y="2"/>
                </a:lnTo>
                <a:lnTo>
                  <a:pt x="2" y="2"/>
                </a:lnTo>
                <a:lnTo>
                  <a:pt x="2" y="0"/>
                </a:lnTo>
                <a:lnTo>
                  <a:pt x="2" y="0"/>
                </a:lnTo>
                <a:lnTo>
                  <a:pt x="0" y="0"/>
                </a:lnTo>
                <a:lnTo>
                  <a:pt x="0" y="0"/>
                </a:lnTo>
                <a:lnTo>
                  <a:pt x="0" y="0"/>
                </a:lnTo>
                <a:lnTo>
                  <a:pt x="0" y="2"/>
                </a:lnTo>
                <a:lnTo>
                  <a:pt x="0" y="2"/>
                </a:lnTo>
                <a:lnTo>
                  <a:pt x="2" y="2"/>
                </a:lnTo>
                <a:lnTo>
                  <a:pt x="2" y="0"/>
                </a:lnTo>
                <a:lnTo>
                  <a:pt x="2" y="0"/>
                </a:lnTo>
                <a:lnTo>
                  <a:pt x="0" y="0"/>
                </a:lnTo>
                <a:lnTo>
                  <a:pt x="0" y="0"/>
                </a:lnTo>
                <a:lnTo>
                  <a:pt x="0" y="0"/>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7" name="Freeform 1214"/>
          <p:cNvSpPr>
            <a:spLocks/>
          </p:cNvSpPr>
          <p:nvPr userDrawn="1"/>
        </p:nvSpPr>
        <p:spPr bwMode="auto">
          <a:xfrm>
            <a:off x="595313" y="557213"/>
            <a:ext cx="3175" cy="3175"/>
          </a:xfrm>
          <a:custGeom>
            <a:avLst/>
            <a:gdLst/>
            <a:ahLst/>
            <a:cxnLst>
              <a:cxn ang="0">
                <a:pos x="0" y="2"/>
              </a:cxn>
              <a:cxn ang="0">
                <a:pos x="2" y="2"/>
              </a:cxn>
              <a:cxn ang="0">
                <a:pos x="0" y="0"/>
              </a:cxn>
              <a:cxn ang="0">
                <a:pos x="0" y="2"/>
              </a:cxn>
              <a:cxn ang="0">
                <a:pos x="0" y="2"/>
              </a:cxn>
            </a:cxnLst>
            <a:rect l="0" t="0" r="r" b="b"/>
            <a:pathLst>
              <a:path w="2" h="2">
                <a:moveTo>
                  <a:pt x="0" y="2"/>
                </a:moveTo>
                <a:lnTo>
                  <a:pt x="2" y="2"/>
                </a:lnTo>
                <a:lnTo>
                  <a:pt x="0" y="0"/>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88" name="Rectangle 1215"/>
          <p:cNvSpPr>
            <a:spLocks noChangeArrowheads="1"/>
          </p:cNvSpPr>
          <p:nvPr userDrawn="1"/>
        </p:nvSpPr>
        <p:spPr bwMode="auto">
          <a:xfrm>
            <a:off x="595313" y="627063"/>
            <a:ext cx="1587" cy="1587"/>
          </a:xfrm>
          <a:prstGeom prst="rect">
            <a:avLst/>
          </a:prstGeom>
          <a:solidFill>
            <a:srgbClr val="000000"/>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289" name="Freeform 1217"/>
          <p:cNvSpPr>
            <a:spLocks/>
          </p:cNvSpPr>
          <p:nvPr userDrawn="1"/>
        </p:nvSpPr>
        <p:spPr bwMode="auto">
          <a:xfrm>
            <a:off x="595313" y="6270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0" name="Freeform 1219"/>
          <p:cNvSpPr>
            <a:spLocks/>
          </p:cNvSpPr>
          <p:nvPr userDrawn="1"/>
        </p:nvSpPr>
        <p:spPr bwMode="auto">
          <a:xfrm>
            <a:off x="731838" y="541338"/>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1" name="Freeform 1221"/>
          <p:cNvSpPr>
            <a:spLocks/>
          </p:cNvSpPr>
          <p:nvPr userDrawn="1"/>
        </p:nvSpPr>
        <p:spPr bwMode="auto">
          <a:xfrm>
            <a:off x="731838" y="541338"/>
            <a:ext cx="3175" cy="3175"/>
          </a:xfrm>
          <a:custGeom>
            <a:avLst/>
            <a:gdLst/>
            <a:ahLst/>
            <a:cxnLst>
              <a:cxn ang="0">
                <a:pos x="2" y="0"/>
              </a:cxn>
              <a:cxn ang="0">
                <a:pos x="2" y="0"/>
              </a:cxn>
              <a:cxn ang="0">
                <a:pos x="2" y="0"/>
              </a:cxn>
              <a:cxn ang="0">
                <a:pos x="0" y="0"/>
              </a:cxn>
              <a:cxn ang="0">
                <a:pos x="0" y="0"/>
              </a:cxn>
              <a:cxn ang="0">
                <a:pos x="0" y="2"/>
              </a:cxn>
              <a:cxn ang="0">
                <a:pos x="2" y="0"/>
              </a:cxn>
              <a:cxn ang="0">
                <a:pos x="2" y="0"/>
              </a:cxn>
              <a:cxn ang="0">
                <a:pos x="2" y="0"/>
              </a:cxn>
              <a:cxn ang="0">
                <a:pos x="0" y="0"/>
              </a:cxn>
              <a:cxn ang="0">
                <a:pos x="0" y="0"/>
              </a:cxn>
              <a:cxn ang="0">
                <a:pos x="0" y="2"/>
              </a:cxn>
              <a:cxn ang="0">
                <a:pos x="2" y="0"/>
              </a:cxn>
            </a:cxnLst>
            <a:rect l="0" t="0" r="r" b="b"/>
            <a:pathLst>
              <a:path w="2" h="2">
                <a:moveTo>
                  <a:pt x="2" y="0"/>
                </a:moveTo>
                <a:lnTo>
                  <a:pt x="2" y="0"/>
                </a:lnTo>
                <a:lnTo>
                  <a:pt x="2" y="0"/>
                </a:lnTo>
                <a:lnTo>
                  <a:pt x="0" y="0"/>
                </a:lnTo>
                <a:lnTo>
                  <a:pt x="0" y="0"/>
                </a:lnTo>
                <a:lnTo>
                  <a:pt x="0" y="2"/>
                </a:lnTo>
                <a:lnTo>
                  <a:pt x="2" y="0"/>
                </a:lnTo>
                <a:lnTo>
                  <a:pt x="2" y="0"/>
                </a:lnTo>
                <a:lnTo>
                  <a:pt x="2" y="0"/>
                </a:lnTo>
                <a:lnTo>
                  <a:pt x="0" y="0"/>
                </a:lnTo>
                <a:lnTo>
                  <a:pt x="0" y="0"/>
                </a:lnTo>
                <a:lnTo>
                  <a:pt x="0" y="2"/>
                </a:lnTo>
                <a:lnTo>
                  <a:pt x="2"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2" name="Freeform 1234"/>
          <p:cNvSpPr>
            <a:spLocks/>
          </p:cNvSpPr>
          <p:nvPr userDrawn="1"/>
        </p:nvSpPr>
        <p:spPr bwMode="auto">
          <a:xfrm>
            <a:off x="722313" y="550863"/>
            <a:ext cx="3175" cy="1587"/>
          </a:xfrm>
          <a:custGeom>
            <a:avLst/>
            <a:gdLst/>
            <a:ahLst/>
            <a:cxnLst>
              <a:cxn ang="0">
                <a:pos x="0" y="0"/>
              </a:cxn>
              <a:cxn ang="0">
                <a:pos x="0" y="0"/>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w="2">
                <a:moveTo>
                  <a:pt x="0" y="0"/>
                </a:moveTo>
                <a:lnTo>
                  <a:pt x="0" y="0"/>
                </a:lnTo>
                <a:lnTo>
                  <a:pt x="2" y="0"/>
                </a:lnTo>
                <a:lnTo>
                  <a:pt x="2" y="0"/>
                </a:lnTo>
                <a:lnTo>
                  <a:pt x="2" y="0"/>
                </a:lnTo>
                <a:lnTo>
                  <a:pt x="2" y="0"/>
                </a:lnTo>
                <a:lnTo>
                  <a:pt x="0" y="0"/>
                </a:lnTo>
                <a:lnTo>
                  <a:pt x="0" y="0"/>
                </a:lnTo>
                <a:lnTo>
                  <a:pt x="0" y="0"/>
                </a:lnTo>
                <a:lnTo>
                  <a:pt x="0" y="0"/>
                </a:lnTo>
                <a:lnTo>
                  <a:pt x="0" y="0"/>
                </a:lnTo>
                <a:lnTo>
                  <a:pt x="0" y="0"/>
                </a:lnTo>
                <a:lnTo>
                  <a:pt x="2" y="0"/>
                </a:lnTo>
                <a:lnTo>
                  <a:pt x="2" y="0"/>
                </a:lnTo>
                <a:lnTo>
                  <a:pt x="2" y="0"/>
                </a:lnTo>
                <a:lnTo>
                  <a:pt x="0" y="0"/>
                </a:lnTo>
                <a:lnTo>
                  <a:pt x="0"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3" name="Line 1237"/>
          <p:cNvSpPr>
            <a:spLocks noChangeShapeType="1"/>
          </p:cNvSpPr>
          <p:nvPr userDrawn="1"/>
        </p:nvSpPr>
        <p:spPr bwMode="auto">
          <a:xfrm>
            <a:off x="728663" y="544513"/>
            <a:ext cx="1587" cy="1587"/>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4" name="Line 1238"/>
          <p:cNvSpPr>
            <a:spLocks noChangeShapeType="1"/>
          </p:cNvSpPr>
          <p:nvPr userDrawn="1"/>
        </p:nvSpPr>
        <p:spPr bwMode="auto">
          <a:xfrm>
            <a:off x="728663" y="544513"/>
            <a:ext cx="1587" cy="1587"/>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5" name="Freeform 1240"/>
          <p:cNvSpPr>
            <a:spLocks/>
          </p:cNvSpPr>
          <p:nvPr userDrawn="1"/>
        </p:nvSpPr>
        <p:spPr bwMode="auto">
          <a:xfrm>
            <a:off x="728663" y="541338"/>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6" name="Freeform 1243"/>
          <p:cNvSpPr>
            <a:spLocks/>
          </p:cNvSpPr>
          <p:nvPr userDrawn="1"/>
        </p:nvSpPr>
        <p:spPr bwMode="auto">
          <a:xfrm>
            <a:off x="728663" y="538163"/>
            <a:ext cx="3175" cy="3175"/>
          </a:xfrm>
          <a:custGeom>
            <a:avLst/>
            <a:gdLst/>
            <a:ahLst/>
            <a:cxnLst>
              <a:cxn ang="0">
                <a:pos x="2" y="2"/>
              </a:cxn>
              <a:cxn ang="0">
                <a:pos x="2" y="2"/>
              </a:cxn>
              <a:cxn ang="0">
                <a:pos x="2" y="2"/>
              </a:cxn>
              <a:cxn ang="0">
                <a:pos x="2" y="2"/>
              </a:cxn>
              <a:cxn ang="0">
                <a:pos x="0" y="2"/>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0" y="0"/>
              </a:cxn>
              <a:cxn ang="0">
                <a:pos x="0" y="2"/>
              </a:cxn>
              <a:cxn ang="0">
                <a:pos x="0" y="2"/>
              </a:cxn>
              <a:cxn ang="0">
                <a:pos x="0" y="2"/>
              </a:cxn>
              <a:cxn ang="0">
                <a:pos x="2" y="2"/>
              </a:cxn>
            </a:cxnLst>
            <a:rect l="0" t="0" r="r" b="b"/>
            <a:pathLst>
              <a:path w="2" h="2">
                <a:moveTo>
                  <a:pt x="2" y="2"/>
                </a:moveTo>
                <a:lnTo>
                  <a:pt x="2" y="2"/>
                </a:lnTo>
                <a:lnTo>
                  <a:pt x="2" y="2"/>
                </a:lnTo>
                <a:lnTo>
                  <a:pt x="2" y="2"/>
                </a:lnTo>
                <a:lnTo>
                  <a:pt x="0" y="2"/>
                </a:lnTo>
                <a:lnTo>
                  <a:pt x="0"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0" y="0"/>
                </a:lnTo>
                <a:lnTo>
                  <a:pt x="0" y="2"/>
                </a:lnTo>
                <a:lnTo>
                  <a:pt x="0" y="2"/>
                </a:lnTo>
                <a:lnTo>
                  <a:pt x="0" y="2"/>
                </a:lnTo>
                <a:lnTo>
                  <a:pt x="2"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7" name="Freeform 1246"/>
          <p:cNvSpPr>
            <a:spLocks/>
          </p:cNvSpPr>
          <p:nvPr userDrawn="1"/>
        </p:nvSpPr>
        <p:spPr bwMode="auto">
          <a:xfrm>
            <a:off x="725488" y="547688"/>
            <a:ext cx="3175" cy="3175"/>
          </a:xfrm>
          <a:custGeom>
            <a:avLst/>
            <a:gdLst/>
            <a:ahLst/>
            <a:cxnLst>
              <a:cxn ang="0">
                <a:pos x="0" y="2"/>
              </a:cxn>
              <a:cxn ang="0">
                <a:pos x="0" y="2"/>
              </a:cxn>
              <a:cxn ang="0">
                <a:pos x="2" y="0"/>
              </a:cxn>
              <a:cxn ang="0">
                <a:pos x="2" y="0"/>
              </a:cxn>
              <a:cxn ang="0">
                <a:pos x="0" y="0"/>
              </a:cxn>
              <a:cxn ang="0">
                <a:pos x="0" y="0"/>
              </a:cxn>
              <a:cxn ang="0">
                <a:pos x="0" y="2"/>
              </a:cxn>
              <a:cxn ang="0">
                <a:pos x="0" y="2"/>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2" y="0"/>
                </a:lnTo>
                <a:lnTo>
                  <a:pt x="2" y="0"/>
                </a:lnTo>
                <a:lnTo>
                  <a:pt x="0" y="0"/>
                </a:lnTo>
                <a:lnTo>
                  <a:pt x="0" y="0"/>
                </a:lnTo>
                <a:lnTo>
                  <a:pt x="0" y="2"/>
                </a:lnTo>
                <a:lnTo>
                  <a:pt x="0" y="2"/>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8" name="Freeform 1250"/>
          <p:cNvSpPr>
            <a:spLocks/>
          </p:cNvSpPr>
          <p:nvPr userDrawn="1"/>
        </p:nvSpPr>
        <p:spPr bwMode="auto">
          <a:xfrm>
            <a:off x="731838" y="53022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299" name="Freeform 1252"/>
          <p:cNvSpPr>
            <a:spLocks/>
          </p:cNvSpPr>
          <p:nvPr userDrawn="1"/>
        </p:nvSpPr>
        <p:spPr bwMode="auto">
          <a:xfrm>
            <a:off x="731838" y="527050"/>
            <a:ext cx="3175" cy="7938"/>
          </a:xfrm>
          <a:custGeom>
            <a:avLst/>
            <a:gdLst/>
            <a:ahLst/>
            <a:cxnLst>
              <a:cxn ang="0">
                <a:pos x="2" y="2"/>
              </a:cxn>
              <a:cxn ang="0">
                <a:pos x="2" y="2"/>
              </a:cxn>
              <a:cxn ang="0">
                <a:pos x="0" y="0"/>
              </a:cxn>
              <a:cxn ang="0">
                <a:pos x="0" y="2"/>
              </a:cxn>
              <a:cxn ang="0">
                <a:pos x="0" y="2"/>
              </a:cxn>
              <a:cxn ang="0">
                <a:pos x="2" y="5"/>
              </a:cxn>
              <a:cxn ang="0">
                <a:pos x="2" y="2"/>
              </a:cxn>
              <a:cxn ang="0">
                <a:pos x="2" y="2"/>
              </a:cxn>
              <a:cxn ang="0">
                <a:pos x="0" y="0"/>
              </a:cxn>
              <a:cxn ang="0">
                <a:pos x="0" y="2"/>
              </a:cxn>
              <a:cxn ang="0">
                <a:pos x="0" y="2"/>
              </a:cxn>
              <a:cxn ang="0">
                <a:pos x="2" y="5"/>
              </a:cxn>
              <a:cxn ang="0">
                <a:pos x="2" y="2"/>
              </a:cxn>
            </a:cxnLst>
            <a:rect l="0" t="0" r="r" b="b"/>
            <a:pathLst>
              <a:path w="2" h="5">
                <a:moveTo>
                  <a:pt x="2" y="2"/>
                </a:moveTo>
                <a:lnTo>
                  <a:pt x="2" y="2"/>
                </a:lnTo>
                <a:lnTo>
                  <a:pt x="0" y="0"/>
                </a:lnTo>
                <a:lnTo>
                  <a:pt x="0" y="2"/>
                </a:lnTo>
                <a:lnTo>
                  <a:pt x="0" y="2"/>
                </a:lnTo>
                <a:lnTo>
                  <a:pt x="2" y="5"/>
                </a:lnTo>
                <a:lnTo>
                  <a:pt x="2" y="2"/>
                </a:lnTo>
                <a:lnTo>
                  <a:pt x="2" y="2"/>
                </a:lnTo>
                <a:lnTo>
                  <a:pt x="0" y="0"/>
                </a:lnTo>
                <a:lnTo>
                  <a:pt x="0" y="2"/>
                </a:lnTo>
                <a:lnTo>
                  <a:pt x="0" y="2"/>
                </a:lnTo>
                <a:lnTo>
                  <a:pt x="2" y="5"/>
                </a:lnTo>
                <a:lnTo>
                  <a:pt x="2"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00" name="Freeform 1255"/>
          <p:cNvSpPr>
            <a:spLocks/>
          </p:cNvSpPr>
          <p:nvPr userDrawn="1"/>
        </p:nvSpPr>
        <p:spPr bwMode="auto">
          <a:xfrm>
            <a:off x="712788" y="550863"/>
            <a:ext cx="3175" cy="1587"/>
          </a:xfrm>
          <a:custGeom>
            <a:avLst/>
            <a:gdLst/>
            <a:ahLst/>
            <a:cxnLst>
              <a:cxn ang="0">
                <a:pos x="0" y="0"/>
              </a:cxn>
              <a:cxn ang="0">
                <a:pos x="2" y="0"/>
              </a:cxn>
              <a:cxn ang="0">
                <a:pos x="2" y="0"/>
              </a:cxn>
              <a:cxn ang="0">
                <a:pos x="2" y="0"/>
              </a:cxn>
              <a:cxn ang="0">
                <a:pos x="2"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2"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0" y="0"/>
                </a:ln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01" name="Rectangle 1256"/>
          <p:cNvSpPr>
            <a:spLocks noChangeArrowheads="1"/>
          </p:cNvSpPr>
          <p:nvPr userDrawn="1"/>
        </p:nvSpPr>
        <p:spPr bwMode="auto">
          <a:xfrm>
            <a:off x="722313" y="550863"/>
            <a:ext cx="1587" cy="1587"/>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02" name="Freeform 1258"/>
          <p:cNvSpPr>
            <a:spLocks/>
          </p:cNvSpPr>
          <p:nvPr userDrawn="1"/>
        </p:nvSpPr>
        <p:spPr bwMode="auto">
          <a:xfrm>
            <a:off x="722313" y="5508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03" name="Freeform 1266"/>
          <p:cNvSpPr>
            <a:spLocks/>
          </p:cNvSpPr>
          <p:nvPr userDrawn="1"/>
        </p:nvSpPr>
        <p:spPr bwMode="auto">
          <a:xfrm>
            <a:off x="728663" y="534988"/>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04" name="Freeform 1269"/>
          <p:cNvSpPr>
            <a:spLocks/>
          </p:cNvSpPr>
          <p:nvPr userDrawn="1"/>
        </p:nvSpPr>
        <p:spPr bwMode="auto">
          <a:xfrm>
            <a:off x="728663" y="530225"/>
            <a:ext cx="3175" cy="4763"/>
          </a:xfrm>
          <a:custGeom>
            <a:avLst/>
            <a:gdLst/>
            <a:ahLst/>
            <a:cxnLst>
              <a:cxn ang="0">
                <a:pos x="0" y="3"/>
              </a:cxn>
              <a:cxn ang="0">
                <a:pos x="2" y="0"/>
              </a:cxn>
              <a:cxn ang="0">
                <a:pos x="2" y="0"/>
              </a:cxn>
              <a:cxn ang="0">
                <a:pos x="2" y="0"/>
              </a:cxn>
              <a:cxn ang="0">
                <a:pos x="2" y="0"/>
              </a:cxn>
              <a:cxn ang="0">
                <a:pos x="0" y="0"/>
              </a:cxn>
              <a:cxn ang="0">
                <a:pos x="0" y="0"/>
              </a:cxn>
              <a:cxn ang="0">
                <a:pos x="0" y="3"/>
              </a:cxn>
              <a:cxn ang="0">
                <a:pos x="0" y="3"/>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3"/>
              </a:cxn>
              <a:cxn ang="0">
                <a:pos x="0" y="3"/>
              </a:cxn>
            </a:cxnLst>
            <a:rect l="0" t="0" r="r" b="b"/>
            <a:pathLst>
              <a:path w="2" h="3">
                <a:moveTo>
                  <a:pt x="0" y="3"/>
                </a:moveTo>
                <a:lnTo>
                  <a:pt x="2" y="0"/>
                </a:lnTo>
                <a:lnTo>
                  <a:pt x="2" y="0"/>
                </a:lnTo>
                <a:lnTo>
                  <a:pt x="2" y="0"/>
                </a:lnTo>
                <a:lnTo>
                  <a:pt x="2" y="0"/>
                </a:lnTo>
                <a:lnTo>
                  <a:pt x="0" y="0"/>
                </a:lnTo>
                <a:lnTo>
                  <a:pt x="0" y="0"/>
                </a:lnTo>
                <a:lnTo>
                  <a:pt x="0" y="3"/>
                </a:lnTo>
                <a:lnTo>
                  <a:pt x="0" y="3"/>
                </a:lnTo>
                <a:lnTo>
                  <a:pt x="2" y="0"/>
                </a:lnTo>
                <a:lnTo>
                  <a:pt x="2" y="0"/>
                </a:lnTo>
                <a:lnTo>
                  <a:pt x="0" y="0"/>
                </a:lnTo>
                <a:lnTo>
                  <a:pt x="0" y="0"/>
                </a:lnTo>
                <a:lnTo>
                  <a:pt x="0" y="0"/>
                </a:lnTo>
                <a:lnTo>
                  <a:pt x="0" y="0"/>
                </a:lnTo>
                <a:lnTo>
                  <a:pt x="0" y="0"/>
                </a:lnTo>
                <a:lnTo>
                  <a:pt x="0" y="0"/>
                </a:lnTo>
                <a:lnTo>
                  <a:pt x="0" y="0"/>
                </a:lnTo>
                <a:lnTo>
                  <a:pt x="0" y="0"/>
                </a:lnTo>
                <a:lnTo>
                  <a:pt x="0" y="3"/>
                </a:lnTo>
                <a:lnTo>
                  <a:pt x="0" y="3"/>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05" name="Line 1270"/>
          <p:cNvSpPr>
            <a:spLocks noChangeShapeType="1"/>
          </p:cNvSpPr>
          <p:nvPr userDrawn="1"/>
        </p:nvSpPr>
        <p:spPr bwMode="auto">
          <a:xfrm>
            <a:off x="728663" y="530225"/>
            <a:ext cx="1587" cy="1588"/>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06" name="Line 1271"/>
          <p:cNvSpPr>
            <a:spLocks noChangeShapeType="1"/>
          </p:cNvSpPr>
          <p:nvPr userDrawn="1"/>
        </p:nvSpPr>
        <p:spPr bwMode="auto">
          <a:xfrm>
            <a:off x="728663" y="530225"/>
            <a:ext cx="1587" cy="1588"/>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07" name="Rectangle 1272"/>
          <p:cNvSpPr>
            <a:spLocks noChangeArrowheads="1"/>
          </p:cNvSpPr>
          <p:nvPr userDrawn="1"/>
        </p:nvSpPr>
        <p:spPr bwMode="auto">
          <a:xfrm>
            <a:off x="728663" y="530225"/>
            <a:ext cx="1587" cy="1588"/>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08" name="Rectangle 1273"/>
          <p:cNvSpPr>
            <a:spLocks noChangeArrowheads="1"/>
          </p:cNvSpPr>
          <p:nvPr userDrawn="1"/>
        </p:nvSpPr>
        <p:spPr bwMode="auto">
          <a:xfrm>
            <a:off x="728663" y="530225"/>
            <a:ext cx="1587" cy="1588"/>
          </a:xfrm>
          <a:prstGeom prst="rect">
            <a:avLst/>
          </a:prstGeom>
          <a:no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09" name="Line 1274"/>
          <p:cNvSpPr>
            <a:spLocks noChangeShapeType="1"/>
          </p:cNvSpPr>
          <p:nvPr userDrawn="1"/>
        </p:nvSpPr>
        <p:spPr bwMode="auto">
          <a:xfrm>
            <a:off x="728663" y="527050"/>
            <a:ext cx="1587" cy="1588"/>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10" name="Line 1275"/>
          <p:cNvSpPr>
            <a:spLocks noChangeShapeType="1"/>
          </p:cNvSpPr>
          <p:nvPr userDrawn="1"/>
        </p:nvSpPr>
        <p:spPr bwMode="auto">
          <a:xfrm>
            <a:off x="728663" y="527050"/>
            <a:ext cx="1587" cy="1588"/>
          </a:xfrm>
          <a:prstGeom prst="line">
            <a:avLst/>
          </a:pr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11" name="Freeform 1277"/>
          <p:cNvSpPr>
            <a:spLocks/>
          </p:cNvSpPr>
          <p:nvPr userDrawn="1"/>
        </p:nvSpPr>
        <p:spPr bwMode="auto">
          <a:xfrm>
            <a:off x="728663" y="523875"/>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12" name="Freeform 1287"/>
          <p:cNvSpPr>
            <a:spLocks/>
          </p:cNvSpPr>
          <p:nvPr userDrawn="1"/>
        </p:nvSpPr>
        <p:spPr bwMode="auto">
          <a:xfrm>
            <a:off x="719138" y="514350"/>
            <a:ext cx="3175" cy="3175"/>
          </a:xfrm>
          <a:custGeom>
            <a:avLst/>
            <a:gdLst/>
            <a:ahLst/>
            <a:cxnLst>
              <a:cxn ang="0">
                <a:pos x="0" y="0"/>
              </a:cxn>
              <a:cxn ang="0">
                <a:pos x="0" y="2"/>
              </a:cxn>
              <a:cxn ang="0">
                <a:pos x="2" y="2"/>
              </a:cxn>
              <a:cxn ang="0">
                <a:pos x="2" y="2"/>
              </a:cxn>
              <a:cxn ang="0">
                <a:pos x="2" y="2"/>
              </a:cxn>
              <a:cxn ang="0">
                <a:pos x="2" y="0"/>
              </a:cxn>
              <a:cxn ang="0">
                <a:pos x="0" y="0"/>
              </a:cxn>
              <a:cxn ang="0">
                <a:pos x="0" y="0"/>
              </a:cxn>
              <a:cxn ang="0">
                <a:pos x="0" y="2"/>
              </a:cxn>
              <a:cxn ang="0">
                <a:pos x="0" y="2"/>
              </a:cxn>
              <a:cxn ang="0">
                <a:pos x="0" y="2"/>
              </a:cxn>
              <a:cxn ang="0">
                <a:pos x="0" y="2"/>
              </a:cxn>
              <a:cxn ang="0">
                <a:pos x="2" y="2"/>
              </a:cxn>
              <a:cxn ang="0">
                <a:pos x="2" y="2"/>
              </a:cxn>
              <a:cxn ang="0">
                <a:pos x="0" y="0"/>
              </a:cxn>
              <a:cxn ang="0">
                <a:pos x="0" y="0"/>
              </a:cxn>
              <a:cxn ang="0">
                <a:pos x="0" y="0"/>
              </a:cxn>
            </a:cxnLst>
            <a:rect l="0" t="0" r="r" b="b"/>
            <a:pathLst>
              <a:path w="2" h="2">
                <a:moveTo>
                  <a:pt x="0" y="0"/>
                </a:moveTo>
                <a:lnTo>
                  <a:pt x="0" y="2"/>
                </a:lnTo>
                <a:lnTo>
                  <a:pt x="2" y="2"/>
                </a:lnTo>
                <a:lnTo>
                  <a:pt x="2" y="2"/>
                </a:lnTo>
                <a:lnTo>
                  <a:pt x="2" y="2"/>
                </a:lnTo>
                <a:lnTo>
                  <a:pt x="2" y="0"/>
                </a:lnTo>
                <a:lnTo>
                  <a:pt x="0" y="0"/>
                </a:lnTo>
                <a:lnTo>
                  <a:pt x="0" y="0"/>
                </a:lnTo>
                <a:lnTo>
                  <a:pt x="0" y="2"/>
                </a:lnTo>
                <a:lnTo>
                  <a:pt x="0" y="2"/>
                </a:lnTo>
                <a:lnTo>
                  <a:pt x="0" y="2"/>
                </a:lnTo>
                <a:lnTo>
                  <a:pt x="0" y="2"/>
                </a:lnTo>
                <a:lnTo>
                  <a:pt x="2" y="2"/>
                </a:lnTo>
                <a:lnTo>
                  <a:pt x="2" y="2"/>
                </a:lnTo>
                <a:lnTo>
                  <a:pt x="0" y="0"/>
                </a:lnTo>
                <a:lnTo>
                  <a:pt x="0" y="0"/>
                </a:lnTo>
                <a:lnTo>
                  <a:pt x="0" y="0"/>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13" name="Freeform 1290"/>
          <p:cNvSpPr>
            <a:spLocks/>
          </p:cNvSpPr>
          <p:nvPr userDrawn="1"/>
        </p:nvSpPr>
        <p:spPr bwMode="auto">
          <a:xfrm>
            <a:off x="719138" y="517525"/>
            <a:ext cx="3175" cy="3175"/>
          </a:xfrm>
          <a:custGeom>
            <a:avLst/>
            <a:gdLst/>
            <a:ahLst/>
            <a:cxnLst>
              <a:cxn ang="0">
                <a:pos x="0" y="2"/>
              </a:cxn>
              <a:cxn ang="0">
                <a:pos x="0" y="2"/>
              </a:cxn>
              <a:cxn ang="0">
                <a:pos x="2" y="2"/>
              </a:cxn>
              <a:cxn ang="0">
                <a:pos x="2" y="2"/>
              </a:cxn>
              <a:cxn ang="0">
                <a:pos x="2" y="2"/>
              </a:cxn>
              <a:cxn ang="0">
                <a:pos x="2" y="0"/>
              </a:cxn>
              <a:cxn ang="0">
                <a:pos x="0" y="0"/>
              </a:cxn>
              <a:cxn ang="0">
                <a:pos x="0" y="0"/>
              </a:cxn>
              <a:cxn ang="0">
                <a:pos x="0" y="0"/>
              </a:cxn>
              <a:cxn ang="0">
                <a:pos x="0" y="0"/>
              </a:cxn>
              <a:cxn ang="0">
                <a:pos x="2" y="0"/>
              </a:cxn>
              <a:cxn ang="0">
                <a:pos x="0" y="0"/>
              </a:cxn>
              <a:cxn ang="0">
                <a:pos x="0" y="0"/>
              </a:cxn>
              <a:cxn ang="0">
                <a:pos x="0" y="0"/>
              </a:cxn>
              <a:cxn ang="0">
                <a:pos x="0" y="0"/>
              </a:cxn>
              <a:cxn ang="0">
                <a:pos x="0" y="2"/>
              </a:cxn>
              <a:cxn ang="0">
                <a:pos x="0" y="2"/>
              </a:cxn>
              <a:cxn ang="0">
                <a:pos x="0" y="2"/>
              </a:cxn>
              <a:cxn ang="0">
                <a:pos x="0" y="0"/>
              </a:cxn>
              <a:cxn ang="0">
                <a:pos x="0" y="0"/>
              </a:cxn>
              <a:cxn ang="0">
                <a:pos x="0" y="0"/>
              </a:cxn>
              <a:cxn ang="0">
                <a:pos x="0" y="0"/>
              </a:cxn>
              <a:cxn ang="0">
                <a:pos x="0" y="0"/>
              </a:cxn>
              <a:cxn ang="0">
                <a:pos x="0" y="0"/>
              </a:cxn>
              <a:cxn ang="0">
                <a:pos x="0" y="2"/>
              </a:cxn>
              <a:cxn ang="0">
                <a:pos x="2" y="2"/>
              </a:cxn>
              <a:cxn ang="0">
                <a:pos x="2" y="0"/>
              </a:cxn>
              <a:cxn ang="0">
                <a:pos x="2" y="0"/>
              </a:cxn>
              <a:cxn ang="0">
                <a:pos x="0" y="0"/>
              </a:cxn>
              <a:cxn ang="0">
                <a:pos x="0" y="0"/>
              </a:cxn>
              <a:cxn ang="0">
                <a:pos x="0" y="2"/>
              </a:cxn>
              <a:cxn ang="0">
                <a:pos x="0" y="2"/>
              </a:cxn>
              <a:cxn ang="0">
                <a:pos x="2" y="2"/>
              </a:cxn>
              <a:cxn ang="0">
                <a:pos x="2" y="2"/>
              </a:cxn>
              <a:cxn ang="0">
                <a:pos x="0" y="2"/>
              </a:cxn>
              <a:cxn ang="0">
                <a:pos x="0" y="2"/>
              </a:cxn>
              <a:cxn ang="0">
                <a:pos x="0" y="2"/>
              </a:cxn>
            </a:cxnLst>
            <a:rect l="0" t="0" r="r" b="b"/>
            <a:pathLst>
              <a:path w="2" h="2">
                <a:moveTo>
                  <a:pt x="0" y="2"/>
                </a:moveTo>
                <a:lnTo>
                  <a:pt x="0" y="2"/>
                </a:lnTo>
                <a:lnTo>
                  <a:pt x="2" y="2"/>
                </a:lnTo>
                <a:lnTo>
                  <a:pt x="2" y="2"/>
                </a:lnTo>
                <a:lnTo>
                  <a:pt x="2" y="2"/>
                </a:lnTo>
                <a:lnTo>
                  <a:pt x="2" y="0"/>
                </a:lnTo>
                <a:lnTo>
                  <a:pt x="0" y="0"/>
                </a:lnTo>
                <a:lnTo>
                  <a:pt x="0" y="0"/>
                </a:lnTo>
                <a:lnTo>
                  <a:pt x="0" y="0"/>
                </a:lnTo>
                <a:lnTo>
                  <a:pt x="0" y="0"/>
                </a:lnTo>
                <a:lnTo>
                  <a:pt x="2" y="0"/>
                </a:lnTo>
                <a:lnTo>
                  <a:pt x="0" y="0"/>
                </a:lnTo>
                <a:lnTo>
                  <a:pt x="0" y="0"/>
                </a:lnTo>
                <a:lnTo>
                  <a:pt x="0" y="0"/>
                </a:lnTo>
                <a:lnTo>
                  <a:pt x="0" y="0"/>
                </a:lnTo>
                <a:lnTo>
                  <a:pt x="0" y="2"/>
                </a:lnTo>
                <a:lnTo>
                  <a:pt x="0" y="2"/>
                </a:lnTo>
                <a:lnTo>
                  <a:pt x="0" y="2"/>
                </a:lnTo>
                <a:lnTo>
                  <a:pt x="0" y="0"/>
                </a:lnTo>
                <a:lnTo>
                  <a:pt x="0" y="0"/>
                </a:lnTo>
                <a:lnTo>
                  <a:pt x="0" y="0"/>
                </a:lnTo>
                <a:lnTo>
                  <a:pt x="0" y="0"/>
                </a:lnTo>
                <a:lnTo>
                  <a:pt x="0" y="0"/>
                </a:lnTo>
                <a:lnTo>
                  <a:pt x="0" y="0"/>
                </a:lnTo>
                <a:lnTo>
                  <a:pt x="0" y="2"/>
                </a:lnTo>
                <a:lnTo>
                  <a:pt x="2" y="2"/>
                </a:lnTo>
                <a:lnTo>
                  <a:pt x="2" y="0"/>
                </a:lnTo>
                <a:lnTo>
                  <a:pt x="2" y="0"/>
                </a:lnTo>
                <a:lnTo>
                  <a:pt x="0" y="0"/>
                </a:lnTo>
                <a:lnTo>
                  <a:pt x="0" y="0"/>
                </a:lnTo>
                <a:lnTo>
                  <a:pt x="0" y="2"/>
                </a:lnTo>
                <a:lnTo>
                  <a:pt x="0" y="2"/>
                </a:lnTo>
                <a:lnTo>
                  <a:pt x="2" y="2"/>
                </a:lnTo>
                <a:lnTo>
                  <a:pt x="2" y="2"/>
                </a:lnTo>
                <a:lnTo>
                  <a:pt x="0" y="2"/>
                </a:lnTo>
                <a:lnTo>
                  <a:pt x="0" y="2"/>
                </a:lnTo>
                <a:lnTo>
                  <a:pt x="0" y="2"/>
                </a:lnTo>
              </a:path>
            </a:pathLst>
          </a:custGeom>
          <a:noFill/>
          <a:ln w="9525">
            <a:noFill/>
            <a:round/>
            <a:headEnd/>
            <a:tailEnd/>
          </a:ln>
        </p:spPr>
        <p:txBody>
          <a:bodyPr>
            <a:prstTxWarp prst="textNoShape">
              <a:avLst/>
            </a:prstTxWarp>
          </a:bodyPr>
          <a:lstStyle/>
          <a:p>
            <a:pPr>
              <a:spcBef>
                <a:spcPct val="50000"/>
              </a:spcBef>
              <a:buFontTx/>
              <a:buChar char="•"/>
              <a:defRPr/>
            </a:pPr>
            <a:endParaRPr lang="en-US" dirty="0"/>
          </a:p>
        </p:txBody>
      </p:sp>
      <p:sp>
        <p:nvSpPr>
          <p:cNvPr id="314" name="Rectangle 1335"/>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15" name="Rectangle 1336"/>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16" name="Rectangle 1337"/>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17" name="Rectangle 1340"/>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18" name="Rectangle 1341"/>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19" name="Rectangle 1342"/>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20" name="Rectangle 1343"/>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21" name="Rectangle 1344"/>
          <p:cNvSpPr>
            <a:spLocks noChangeArrowheads="1"/>
          </p:cNvSpPr>
          <p:nvPr userDrawn="1"/>
        </p:nvSpPr>
        <p:spPr bwMode="auto">
          <a:xfrm>
            <a:off x="465138" y="485775"/>
            <a:ext cx="1587" cy="3175"/>
          </a:xfrm>
          <a:prstGeom prst="rect">
            <a:avLst/>
          </a:prstGeom>
          <a:solidFill>
            <a:srgbClr val="FFFFFF"/>
          </a:solidFill>
          <a:ln w="9525">
            <a:noFill/>
            <a:miter lim="800000"/>
            <a:headEnd/>
            <a:tailEnd/>
          </a:ln>
        </p:spPr>
        <p:txBody>
          <a:bodyPr>
            <a:prstTxWarp prst="textNoShape">
              <a:avLst/>
            </a:prstTxWarp>
          </a:bodyPr>
          <a:lstStyle/>
          <a:p>
            <a:pPr>
              <a:spcBef>
                <a:spcPct val="50000"/>
              </a:spcBef>
              <a:buFontTx/>
              <a:buChar char="•"/>
              <a:defRPr/>
            </a:pPr>
            <a:endParaRPr lang="en-US" dirty="0"/>
          </a:p>
        </p:txBody>
      </p:sp>
      <p:sp>
        <p:nvSpPr>
          <p:cNvPr id="3075" name="Rectangle 1027"/>
          <p:cNvSpPr>
            <a:spLocks noGrp="1" noChangeArrowheads="1"/>
          </p:cNvSpPr>
          <p:nvPr>
            <p:ph type="subTitle" idx="1"/>
          </p:nvPr>
        </p:nvSpPr>
        <p:spPr>
          <a:xfrm>
            <a:off x="4953000" y="4953000"/>
            <a:ext cx="4191000" cy="228600"/>
          </a:xfrm>
        </p:spPr>
        <p:txBody>
          <a:bodyPr/>
          <a:lstStyle>
            <a:lvl1pPr marL="0" indent="0">
              <a:buFontTx/>
              <a:buNone/>
              <a:defRPr sz="900">
                <a:solidFill>
                  <a:srgbClr val="215477"/>
                </a:solidFill>
              </a:defRPr>
            </a:lvl1pPr>
          </a:lstStyle>
          <a:p>
            <a:r>
              <a:rPr lang="en-US"/>
              <a:t>Potential strategic partnership</a:t>
            </a:r>
          </a:p>
        </p:txBody>
      </p:sp>
      <p:sp>
        <p:nvSpPr>
          <p:cNvPr id="322" name="Rectangle 1028"/>
          <p:cNvSpPr>
            <a:spLocks noGrp="1" noChangeArrowheads="1"/>
          </p:cNvSpPr>
          <p:nvPr>
            <p:ph type="dt" sz="half" idx="10"/>
          </p:nvPr>
        </p:nvSpPr>
        <p:spPr>
          <a:xfrm>
            <a:off x="685800" y="6248400"/>
            <a:ext cx="1905000" cy="457200"/>
          </a:xfrm>
        </p:spPr>
        <p:txBody>
          <a:bodyPr/>
          <a:lstStyle>
            <a:lvl1pPr algn="l">
              <a:defRPr/>
            </a:lvl1pPr>
          </a:lstStyle>
          <a:p>
            <a:pPr>
              <a:defRPr/>
            </a:pPr>
            <a:endParaRPr lang="en-US" dirty="0"/>
          </a:p>
        </p:txBody>
      </p:sp>
      <p:sp>
        <p:nvSpPr>
          <p:cNvPr id="323" name="Rectangle 1029"/>
          <p:cNvSpPr>
            <a:spLocks noGrp="1" noChangeArrowheads="1"/>
          </p:cNvSpPr>
          <p:nvPr>
            <p:ph type="ftr" sz="quarter" idx="11"/>
          </p:nvPr>
        </p:nvSpPr>
        <p:spPr>
          <a:xfrm>
            <a:off x="3124200" y="6248400"/>
            <a:ext cx="2895600" cy="457200"/>
          </a:xfrm>
        </p:spPr>
        <p:txBody>
          <a:bodyPr/>
          <a:lstStyle>
            <a:lvl1pPr>
              <a:defRPr/>
            </a:lvl1pPr>
          </a:lstStyle>
          <a:p>
            <a:pPr>
              <a:defRPr/>
            </a:pPr>
            <a:endParaRPr lang="en-US" dirty="0"/>
          </a:p>
        </p:txBody>
      </p:sp>
      <p:sp>
        <p:nvSpPr>
          <p:cNvPr id="324" name="Rectangle 1030"/>
          <p:cNvSpPr>
            <a:spLocks noGrp="1" noChangeArrowheads="1"/>
          </p:cNvSpPr>
          <p:nvPr>
            <p:ph type="sldNum" sz="quarter" idx="12"/>
          </p:nvPr>
        </p:nvSpPr>
        <p:spPr>
          <a:xfrm>
            <a:off x="6553200" y="6248400"/>
            <a:ext cx="1905000" cy="457200"/>
          </a:xfrm>
        </p:spPr>
        <p:txBody>
          <a:bodyPr/>
          <a:lstStyle>
            <a:lvl1pPr algn="r">
              <a:defRPr sz="1400">
                <a:solidFill>
                  <a:schemeClr val="tx1"/>
                </a:solidFill>
                <a:latin typeface="Times New Roman" pitchFamily="-111" charset="0"/>
              </a:defRPr>
            </a:lvl1pPr>
          </a:lstStyle>
          <a:p>
            <a:pPr>
              <a:defRPr/>
            </a:pPr>
            <a:fld id="{34F7C937-CAF3-EE4E-A8C1-C1A4E9F5301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719DFDA-CEC8-9E44-8CCD-B84D39AB915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71538"/>
            <a:ext cx="1943100" cy="5224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71538"/>
            <a:ext cx="5676900" cy="5224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667E2E4-5899-BF4C-9D0C-7F379B7D025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871538"/>
            <a:ext cx="7772400" cy="5635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0E1CE2C-55C2-DF41-A23A-0315E7B29EA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AA8356-D3F1-4525-AD89-024A4FB1A872}"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6209E-1E69-4756-8FAD-1A78CC665CD6}" type="slidenum">
              <a:rPr lang="en-US" smtClean="0"/>
              <a:pPr/>
              <a:t>‹#›</a:t>
            </a:fld>
            <a:endParaRPr lang="en-US"/>
          </a:p>
        </p:txBody>
      </p:sp>
    </p:spTree>
    <p:extLst>
      <p:ext uri="{BB962C8B-B14F-4D97-AF65-F5344CB8AC3E}">
        <p14:creationId xmlns:p14="http://schemas.microsoft.com/office/powerpoint/2010/main" val="168184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xfrm>
            <a:off x="8692676" y="6462673"/>
            <a:ext cx="613187" cy="279400"/>
          </a:xfrm>
          <a:ln/>
        </p:spPr>
        <p:txBody>
          <a:bodyPr/>
          <a:lstStyle>
            <a:lvl1pPr>
              <a:defRPr/>
            </a:lvl1pPr>
          </a:lstStyle>
          <a:p>
            <a:pPr>
              <a:defRPr/>
            </a:pPr>
            <a:fld id="{8CD079F0-CA9F-B640-8E87-DAB80C0163A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BEE3971-A68D-CF4C-8116-AAB14B0FE3C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76593D-6B89-B94A-8F81-A598163600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3CB41FE-51EB-3440-B02F-22DB4AC87BB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2A53370-A8E9-0748-B5EB-2AC83B1B011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DCEAE70-0D51-194C-85AE-F4D932B86C2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83D7481-0BC5-FE41-AD15-BFB99779902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26A6586-7B85-574F-8951-B5B782F7C8D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4" name="Rectangle 80"/>
          <p:cNvSpPr>
            <a:spLocks noChangeArrowheads="1"/>
          </p:cNvSpPr>
          <p:nvPr/>
        </p:nvSpPr>
        <p:spPr bwMode="auto">
          <a:xfrm>
            <a:off x="0" y="6145213"/>
            <a:ext cx="9144000" cy="712787"/>
          </a:xfrm>
          <a:prstGeom prst="rect">
            <a:avLst/>
          </a:prstGeom>
          <a:solidFill>
            <a:srgbClr val="014C6D"/>
          </a:solidFill>
          <a:ln w="9525">
            <a:noFill/>
            <a:miter lim="800000"/>
            <a:headEnd/>
            <a:tailEnd/>
          </a:ln>
          <a:effectLst/>
        </p:spPr>
        <p:txBody>
          <a:bodyPr>
            <a:prstTxWarp prst="textNoShape">
              <a:avLst/>
            </a:prstTxWarp>
          </a:bodyPr>
          <a:lstStyle/>
          <a:p>
            <a:pPr>
              <a:spcBef>
                <a:spcPct val="50000"/>
              </a:spcBef>
              <a:buFontTx/>
              <a:buChar char="•"/>
              <a:defRPr/>
            </a:pPr>
            <a:endParaRPr lang="en-US" dirty="0"/>
          </a:p>
        </p:txBody>
      </p:sp>
      <p:sp>
        <p:nvSpPr>
          <p:cNvPr id="1105" name="Rectangle 81"/>
          <p:cNvSpPr>
            <a:spLocks noChangeArrowheads="1"/>
          </p:cNvSpPr>
          <p:nvPr/>
        </p:nvSpPr>
        <p:spPr bwMode="auto">
          <a:xfrm flipH="1">
            <a:off x="0" y="0"/>
            <a:ext cx="9144000" cy="200025"/>
          </a:xfrm>
          <a:prstGeom prst="rect">
            <a:avLst/>
          </a:prstGeom>
          <a:solidFill>
            <a:srgbClr val="00783C"/>
          </a:solidFill>
          <a:ln w="9525">
            <a:noFill/>
            <a:miter lim="800000"/>
            <a:headEnd/>
            <a:tailEnd/>
          </a:ln>
          <a:effectLst/>
        </p:spPr>
        <p:txBody>
          <a:bodyPr wrap="none" anchor="ctr">
            <a:prstTxWarp prst="textNoShape">
              <a:avLst/>
            </a:prstTxWarp>
          </a:bodyPr>
          <a:lstStyle/>
          <a:p>
            <a:pPr>
              <a:spcBef>
                <a:spcPct val="50000"/>
              </a:spcBef>
              <a:buFontTx/>
              <a:buChar char="•"/>
              <a:defRPr/>
            </a:pPr>
            <a:endParaRPr lang="en-US" dirty="0"/>
          </a:p>
        </p:txBody>
      </p:sp>
      <p:pic>
        <p:nvPicPr>
          <p:cNvPr id="1028" name="Picture 82" descr="IFC_Wt_Logo"/>
          <p:cNvPicPr>
            <a:picLocks noChangeAspect="1" noChangeArrowheads="1"/>
          </p:cNvPicPr>
          <p:nvPr/>
        </p:nvPicPr>
        <p:blipFill>
          <a:blip r:embed="rId15"/>
          <a:srcRect/>
          <a:stretch>
            <a:fillRect/>
          </a:stretch>
        </p:blipFill>
        <p:spPr bwMode="auto">
          <a:xfrm>
            <a:off x="225425" y="6364288"/>
            <a:ext cx="1890713" cy="273050"/>
          </a:xfrm>
          <a:prstGeom prst="rect">
            <a:avLst/>
          </a:prstGeom>
          <a:noFill/>
          <a:ln w="9525">
            <a:noFill/>
            <a:miter lim="800000"/>
            <a:headEnd/>
            <a:tailEnd/>
          </a:ln>
        </p:spPr>
      </p:pic>
      <p:sp>
        <p:nvSpPr>
          <p:cNvPr id="1108" name="Freeform 84"/>
          <p:cNvSpPr>
            <a:spLocks/>
          </p:cNvSpPr>
          <p:nvPr/>
        </p:nvSpPr>
        <p:spPr bwMode="auto">
          <a:xfrm flipH="1">
            <a:off x="8189913" y="6323013"/>
            <a:ext cx="349250" cy="534987"/>
          </a:xfrm>
          <a:custGeom>
            <a:avLst/>
            <a:gdLst/>
            <a:ahLst/>
            <a:cxnLst>
              <a:cxn ang="0">
                <a:pos x="0" y="0"/>
              </a:cxn>
              <a:cxn ang="0">
                <a:pos x="38" y="110"/>
              </a:cxn>
              <a:cxn ang="0">
                <a:pos x="78" y="216"/>
              </a:cxn>
              <a:cxn ang="0">
                <a:pos x="106" y="304"/>
              </a:cxn>
              <a:cxn ang="0">
                <a:pos x="136" y="398"/>
              </a:cxn>
              <a:cxn ang="0">
                <a:pos x="164" y="506"/>
              </a:cxn>
              <a:cxn ang="0">
                <a:pos x="206" y="672"/>
              </a:cxn>
              <a:cxn ang="0">
                <a:pos x="236" y="788"/>
              </a:cxn>
              <a:cxn ang="0">
                <a:pos x="272" y="990"/>
              </a:cxn>
              <a:cxn ang="0">
                <a:pos x="286" y="1086"/>
              </a:cxn>
              <a:cxn ang="0">
                <a:pos x="302" y="1194"/>
              </a:cxn>
              <a:cxn ang="0">
                <a:pos x="638" y="1194"/>
              </a:cxn>
              <a:cxn ang="0">
                <a:pos x="624" y="1142"/>
              </a:cxn>
              <a:cxn ang="0">
                <a:pos x="598" y="1060"/>
              </a:cxn>
              <a:cxn ang="0">
                <a:pos x="572" y="980"/>
              </a:cxn>
              <a:cxn ang="0">
                <a:pos x="548" y="912"/>
              </a:cxn>
              <a:cxn ang="0">
                <a:pos x="494" y="784"/>
              </a:cxn>
              <a:cxn ang="0">
                <a:pos x="456" y="698"/>
              </a:cxn>
              <a:cxn ang="0">
                <a:pos x="424" y="626"/>
              </a:cxn>
              <a:cxn ang="0">
                <a:pos x="378" y="532"/>
              </a:cxn>
              <a:cxn ang="0">
                <a:pos x="340" y="470"/>
              </a:cxn>
              <a:cxn ang="0">
                <a:pos x="306" y="414"/>
              </a:cxn>
              <a:cxn ang="0">
                <a:pos x="268" y="342"/>
              </a:cxn>
              <a:cxn ang="0">
                <a:pos x="228" y="286"/>
              </a:cxn>
              <a:cxn ang="0">
                <a:pos x="174" y="210"/>
              </a:cxn>
              <a:cxn ang="0">
                <a:pos x="122" y="140"/>
              </a:cxn>
              <a:cxn ang="0">
                <a:pos x="58" y="52"/>
              </a:cxn>
              <a:cxn ang="0">
                <a:pos x="30" y="20"/>
              </a:cxn>
              <a:cxn ang="0">
                <a:pos x="0" y="0"/>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w="9525" cap="flat" cmpd="sng">
            <a:noFill/>
            <a:prstDash val="solid"/>
            <a:round/>
            <a:headEnd type="none" w="med" len="med"/>
            <a:tailEnd type="none" w="med" len="med"/>
          </a:ln>
          <a:effectLst/>
        </p:spPr>
        <p:txBody>
          <a:bodyPr wrap="none" anchor="ctr">
            <a:prstTxWarp prst="textNoShape">
              <a:avLst/>
            </a:prstTxWarp>
          </a:bodyPr>
          <a:lstStyle/>
          <a:p>
            <a:pPr>
              <a:spcBef>
                <a:spcPct val="50000"/>
              </a:spcBef>
              <a:buFontTx/>
              <a:buChar char="•"/>
              <a:defRPr/>
            </a:pPr>
            <a:endParaRPr lang="en-US" dirty="0"/>
          </a:p>
        </p:txBody>
      </p:sp>
      <p:sp>
        <p:nvSpPr>
          <p:cNvPr id="1109" name="Freeform 85"/>
          <p:cNvSpPr>
            <a:spLocks/>
          </p:cNvSpPr>
          <p:nvPr/>
        </p:nvSpPr>
        <p:spPr bwMode="auto">
          <a:xfrm flipH="1">
            <a:off x="8545513" y="6146800"/>
            <a:ext cx="246062" cy="165100"/>
          </a:xfrm>
          <a:custGeom>
            <a:avLst/>
            <a:gdLst/>
            <a:ahLst/>
            <a:cxnLst>
              <a:cxn ang="0">
                <a:pos x="448" y="372"/>
              </a:cxn>
              <a:cxn ang="0">
                <a:pos x="388" y="302"/>
              </a:cxn>
              <a:cxn ang="0">
                <a:pos x="280" y="208"/>
              </a:cxn>
              <a:cxn ang="0">
                <a:pos x="210" y="142"/>
              </a:cxn>
              <a:cxn ang="0">
                <a:pos x="140" y="94"/>
              </a:cxn>
              <a:cxn ang="0">
                <a:pos x="64" y="44"/>
              </a:cxn>
              <a:cxn ang="0">
                <a:pos x="0" y="0"/>
              </a:cxn>
              <a:cxn ang="0">
                <a:pos x="280" y="0"/>
              </a:cxn>
              <a:cxn ang="0">
                <a:pos x="300" y="36"/>
              </a:cxn>
              <a:cxn ang="0">
                <a:pos x="324" y="82"/>
              </a:cxn>
              <a:cxn ang="0">
                <a:pos x="346" y="134"/>
              </a:cxn>
              <a:cxn ang="0">
                <a:pos x="378" y="206"/>
              </a:cxn>
              <a:cxn ang="0">
                <a:pos x="408" y="264"/>
              </a:cxn>
              <a:cxn ang="0">
                <a:pos x="434" y="334"/>
              </a:cxn>
              <a:cxn ang="0">
                <a:pos x="448" y="372"/>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w="9525" cap="flat" cmpd="sng">
            <a:noFill/>
            <a:prstDash val="solid"/>
            <a:round/>
            <a:headEnd type="none" w="med" len="med"/>
            <a:tailEnd type="none" w="med" len="med"/>
          </a:ln>
          <a:effectLst/>
        </p:spPr>
        <p:txBody>
          <a:bodyPr wrap="none" anchor="ctr">
            <a:prstTxWarp prst="textNoShape">
              <a:avLst/>
            </a:prstTxWarp>
          </a:bodyPr>
          <a:lstStyle/>
          <a:p>
            <a:pPr>
              <a:spcBef>
                <a:spcPct val="50000"/>
              </a:spcBef>
              <a:buFontTx/>
              <a:buChar char="•"/>
              <a:defRPr/>
            </a:pPr>
            <a:endParaRPr lang="en-US" dirty="0"/>
          </a:p>
        </p:txBody>
      </p:sp>
      <p:grpSp>
        <p:nvGrpSpPr>
          <p:cNvPr id="1031" name="Group 86"/>
          <p:cNvGrpSpPr>
            <a:grpSpLocks/>
          </p:cNvGrpSpPr>
          <p:nvPr/>
        </p:nvGrpSpPr>
        <p:grpSpPr bwMode="auto">
          <a:xfrm flipH="1">
            <a:off x="8159750" y="6132513"/>
            <a:ext cx="990600" cy="730250"/>
            <a:chOff x="0" y="2744"/>
            <a:chExt cx="1740" cy="1576"/>
          </a:xfrm>
        </p:grpSpPr>
        <p:sp>
          <p:nvSpPr>
            <p:cNvPr id="1111" name="Freeform 87"/>
            <p:cNvSpPr>
              <a:spLocks/>
            </p:cNvSpPr>
            <p:nvPr userDrawn="1"/>
          </p:nvSpPr>
          <p:spPr bwMode="auto">
            <a:xfrm>
              <a:off x="647" y="2744"/>
              <a:ext cx="1093" cy="1576"/>
            </a:xfrm>
            <a:custGeom>
              <a:avLst/>
              <a:gdLst/>
              <a:ahLst/>
              <a:cxnLst>
                <a:cxn ang="0">
                  <a:pos x="0" y="0"/>
                </a:cxn>
                <a:cxn ang="0">
                  <a:pos x="181" y="176"/>
                </a:cxn>
              </a:cxnLst>
              <a:rect l="0" t="0" r="r" b="b"/>
              <a:pathLst>
                <a:path w="181" h="176">
                  <a:moveTo>
                    <a:pt x="0" y="0"/>
                  </a:moveTo>
                  <a:cubicBezTo>
                    <a:pt x="81" y="32"/>
                    <a:pt x="147" y="96"/>
                    <a:pt x="181" y="176"/>
                  </a:cubicBezTo>
                </a:path>
              </a:pathLst>
            </a:custGeom>
            <a:noFill/>
            <a:ln w="19050" cap="flat" cmpd="sng">
              <a:solidFill>
                <a:schemeClr val="bg1"/>
              </a:solidFill>
              <a:prstDash val="solid"/>
              <a:miter lim="800000"/>
              <a:headEnd/>
              <a:tailEnd/>
            </a:ln>
          </p:spPr>
          <p:txBody>
            <a:bodyPr>
              <a:prstTxWarp prst="textNoShape">
                <a:avLst/>
              </a:prstTxWarp>
            </a:bodyPr>
            <a:lstStyle/>
            <a:p>
              <a:pPr>
                <a:spcBef>
                  <a:spcPct val="50000"/>
                </a:spcBef>
                <a:buFontTx/>
                <a:buChar char="•"/>
                <a:defRPr/>
              </a:pPr>
              <a:endParaRPr lang="en-US" dirty="0"/>
            </a:p>
          </p:txBody>
        </p:sp>
        <p:sp>
          <p:nvSpPr>
            <p:cNvPr id="1112" name="Freeform 88"/>
            <p:cNvSpPr>
              <a:spLocks noEditPoints="1"/>
            </p:cNvSpPr>
            <p:nvPr userDrawn="1"/>
          </p:nvSpPr>
          <p:spPr bwMode="auto">
            <a:xfrm>
              <a:off x="0" y="2744"/>
              <a:ext cx="1400" cy="1576"/>
            </a:xfrm>
            <a:custGeom>
              <a:avLst/>
              <a:gdLst/>
              <a:ahLst/>
              <a:cxnLst>
                <a:cxn ang="0">
                  <a:pos x="0" y="12"/>
                </a:cxn>
                <a:cxn ang="0">
                  <a:pos x="213" y="176"/>
                </a:cxn>
                <a:cxn ang="0">
                  <a:pos x="168" y="0"/>
                </a:cxn>
                <a:cxn ang="0">
                  <a:pos x="254" y="175"/>
                </a:cxn>
              </a:cxnLst>
              <a:rect l="0" t="0" r="r" b="b"/>
              <a:pathLst>
                <a:path w="254" h="176">
                  <a:moveTo>
                    <a:pt x="0" y="12"/>
                  </a:moveTo>
                  <a:cubicBezTo>
                    <a:pt x="94" y="31"/>
                    <a:pt x="172" y="93"/>
                    <a:pt x="213" y="176"/>
                  </a:cubicBezTo>
                  <a:moveTo>
                    <a:pt x="168" y="0"/>
                  </a:moveTo>
                  <a:cubicBezTo>
                    <a:pt x="210" y="50"/>
                    <a:pt x="240" y="110"/>
                    <a:pt x="254" y="175"/>
                  </a:cubicBezTo>
                </a:path>
              </a:pathLst>
            </a:custGeom>
            <a:noFill/>
            <a:ln w="19050" cap="flat" cmpd="sng">
              <a:solidFill>
                <a:schemeClr val="bg1"/>
              </a:solidFill>
              <a:prstDash val="solid"/>
              <a:miter lim="800000"/>
              <a:headEnd/>
              <a:tailEnd/>
            </a:ln>
          </p:spPr>
          <p:txBody>
            <a:bodyPr>
              <a:prstTxWarp prst="textNoShape">
                <a:avLst/>
              </a:prstTxWarp>
            </a:bodyPr>
            <a:lstStyle/>
            <a:p>
              <a:pPr>
                <a:spcBef>
                  <a:spcPct val="50000"/>
                </a:spcBef>
                <a:buFontTx/>
                <a:buChar char="•"/>
                <a:defRPr/>
              </a:pPr>
              <a:endParaRPr lang="en-US" dirty="0"/>
            </a:p>
          </p:txBody>
        </p:sp>
      </p:grpSp>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2573338"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Times New Roman" pitchFamily="-111" charset="0"/>
              </a:defRPr>
            </a:lvl1pPr>
          </a:lstStyle>
          <a:p>
            <a:pPr>
              <a:defRPr/>
            </a:pPr>
            <a:endParaRPr lang="en-US" dirty="0"/>
          </a:p>
        </p:txBody>
      </p:sp>
      <p:sp>
        <p:nvSpPr>
          <p:cNvPr id="1029" name="Rectangle 5"/>
          <p:cNvSpPr>
            <a:spLocks noGrp="1" noChangeArrowheads="1"/>
          </p:cNvSpPr>
          <p:nvPr>
            <p:ph type="ftr" sz="quarter" idx="3"/>
          </p:nvPr>
        </p:nvSpPr>
        <p:spPr bwMode="auto">
          <a:xfrm>
            <a:off x="4875213" y="6248400"/>
            <a:ext cx="15668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Times New Roman" pitchFamily="-111" charset="0"/>
              </a:defRPr>
            </a:lvl1pPr>
          </a:lstStyle>
          <a:p>
            <a:pPr>
              <a:defRPr/>
            </a:pPr>
            <a:endParaRPr lang="en-US" dirty="0"/>
          </a:p>
        </p:txBody>
      </p:sp>
      <p:sp>
        <p:nvSpPr>
          <p:cNvPr id="1030" name="Rectangle 6"/>
          <p:cNvSpPr>
            <a:spLocks noGrp="1" noChangeArrowheads="1"/>
          </p:cNvSpPr>
          <p:nvPr>
            <p:ph type="sldNum" sz="quarter" idx="4"/>
          </p:nvPr>
        </p:nvSpPr>
        <p:spPr bwMode="auto">
          <a:xfrm>
            <a:off x="3632200" y="6435725"/>
            <a:ext cx="188436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100">
                <a:solidFill>
                  <a:schemeClr val="bg1"/>
                </a:solidFill>
              </a:defRPr>
            </a:lvl1pPr>
          </a:lstStyle>
          <a:p>
            <a:pPr>
              <a:defRPr/>
            </a:pPr>
            <a:fld id="{C66E1428-BA6A-3845-8012-B44440E5864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3" r:id="rId13"/>
  </p:sldLayoutIdLst>
  <p:hf hdr="0" ftr="0" dt="0"/>
  <p:txStyles>
    <p:titleStyle>
      <a:lvl1pPr algn="ctr" rtl="0" eaLnBrk="0" fontAlgn="base" hangingPunct="0">
        <a:spcBef>
          <a:spcPct val="0"/>
        </a:spcBef>
        <a:spcAft>
          <a:spcPct val="0"/>
        </a:spcAft>
        <a:defRPr sz="2600" b="1">
          <a:solidFill>
            <a:srgbClr val="014C6D"/>
          </a:solidFill>
          <a:latin typeface="+mj-lt"/>
          <a:ea typeface="ヒラギノ角ゴ Pro W3" pitchFamily="-111" charset="-128"/>
          <a:cs typeface="ヒラギノ角ゴ Pro W3" pitchFamily="-111" charset="-128"/>
        </a:defRPr>
      </a:lvl1pPr>
      <a:lvl2pPr algn="ctr" rtl="0" eaLnBrk="0" fontAlgn="base" hangingPunct="0">
        <a:spcBef>
          <a:spcPct val="0"/>
        </a:spcBef>
        <a:spcAft>
          <a:spcPct val="0"/>
        </a:spcAft>
        <a:defRPr sz="2600" b="1">
          <a:solidFill>
            <a:srgbClr val="014C6D"/>
          </a:solidFill>
          <a:latin typeface="Trebuchet MS" pitchFamily="-111" charset="0"/>
          <a:ea typeface="ヒラギノ角ゴ Pro W3" pitchFamily="-111" charset="-128"/>
          <a:cs typeface="ヒラギノ角ゴ Pro W3" pitchFamily="-111" charset="-128"/>
        </a:defRPr>
      </a:lvl2pPr>
      <a:lvl3pPr algn="ctr" rtl="0" eaLnBrk="0" fontAlgn="base" hangingPunct="0">
        <a:spcBef>
          <a:spcPct val="0"/>
        </a:spcBef>
        <a:spcAft>
          <a:spcPct val="0"/>
        </a:spcAft>
        <a:defRPr sz="2600" b="1">
          <a:solidFill>
            <a:srgbClr val="014C6D"/>
          </a:solidFill>
          <a:latin typeface="Trebuchet MS" pitchFamily="-111" charset="0"/>
          <a:ea typeface="ヒラギノ角ゴ Pro W3" pitchFamily="-111" charset="-128"/>
          <a:cs typeface="ヒラギノ角ゴ Pro W3" pitchFamily="-111" charset="-128"/>
        </a:defRPr>
      </a:lvl3pPr>
      <a:lvl4pPr algn="ctr" rtl="0" eaLnBrk="0" fontAlgn="base" hangingPunct="0">
        <a:spcBef>
          <a:spcPct val="0"/>
        </a:spcBef>
        <a:spcAft>
          <a:spcPct val="0"/>
        </a:spcAft>
        <a:defRPr sz="2600" b="1">
          <a:solidFill>
            <a:srgbClr val="014C6D"/>
          </a:solidFill>
          <a:latin typeface="Trebuchet MS" pitchFamily="-111" charset="0"/>
          <a:ea typeface="ヒラギノ角ゴ Pro W3" pitchFamily="-111" charset="-128"/>
          <a:cs typeface="ヒラギノ角ゴ Pro W3" pitchFamily="-111" charset="-128"/>
        </a:defRPr>
      </a:lvl4pPr>
      <a:lvl5pPr algn="ctr" rtl="0" eaLnBrk="0" fontAlgn="base" hangingPunct="0">
        <a:spcBef>
          <a:spcPct val="0"/>
        </a:spcBef>
        <a:spcAft>
          <a:spcPct val="0"/>
        </a:spcAft>
        <a:defRPr sz="2600" b="1">
          <a:solidFill>
            <a:srgbClr val="014C6D"/>
          </a:solidFill>
          <a:latin typeface="Trebuchet MS" pitchFamily="-111" charset="0"/>
          <a:ea typeface="ヒラギノ角ゴ Pro W3" pitchFamily="-111" charset="-128"/>
          <a:cs typeface="ヒラギノ角ゴ Pro W3" pitchFamily="-111" charset="-128"/>
        </a:defRPr>
      </a:lvl5pPr>
      <a:lvl6pPr marL="457200" algn="ctr" rtl="0" fontAlgn="base">
        <a:spcBef>
          <a:spcPct val="0"/>
        </a:spcBef>
        <a:spcAft>
          <a:spcPct val="0"/>
        </a:spcAft>
        <a:defRPr sz="2600" b="1">
          <a:solidFill>
            <a:srgbClr val="014C6D"/>
          </a:solidFill>
          <a:latin typeface="Trebuchet MS" pitchFamily="-111" charset="0"/>
        </a:defRPr>
      </a:lvl6pPr>
      <a:lvl7pPr marL="914400" algn="ctr" rtl="0" fontAlgn="base">
        <a:spcBef>
          <a:spcPct val="0"/>
        </a:spcBef>
        <a:spcAft>
          <a:spcPct val="0"/>
        </a:spcAft>
        <a:defRPr sz="2600" b="1">
          <a:solidFill>
            <a:srgbClr val="014C6D"/>
          </a:solidFill>
          <a:latin typeface="Trebuchet MS" pitchFamily="-111" charset="0"/>
        </a:defRPr>
      </a:lvl7pPr>
      <a:lvl8pPr marL="1371600" algn="ctr" rtl="0" fontAlgn="base">
        <a:spcBef>
          <a:spcPct val="0"/>
        </a:spcBef>
        <a:spcAft>
          <a:spcPct val="0"/>
        </a:spcAft>
        <a:defRPr sz="2600" b="1">
          <a:solidFill>
            <a:srgbClr val="014C6D"/>
          </a:solidFill>
          <a:latin typeface="Trebuchet MS" pitchFamily="-111" charset="0"/>
        </a:defRPr>
      </a:lvl8pPr>
      <a:lvl9pPr marL="1828800" algn="ctr" rtl="0" fontAlgn="base">
        <a:spcBef>
          <a:spcPct val="0"/>
        </a:spcBef>
        <a:spcAft>
          <a:spcPct val="0"/>
        </a:spcAft>
        <a:defRPr sz="2600" b="1">
          <a:solidFill>
            <a:srgbClr val="014C6D"/>
          </a:solidFill>
          <a:latin typeface="Trebuchet MS" pitchFamily="-111" charset="0"/>
        </a:defRPr>
      </a:lvl9pPr>
    </p:titleStyle>
    <p:bodyStyle>
      <a:lvl1pPr marL="227013" indent="-227013" algn="l" rtl="0" eaLnBrk="0" fontAlgn="base" hangingPunct="0">
        <a:lnSpc>
          <a:spcPct val="115000"/>
        </a:lnSpc>
        <a:spcBef>
          <a:spcPct val="20000"/>
        </a:spcBef>
        <a:spcAft>
          <a:spcPct val="0"/>
        </a:spcAft>
        <a:buClr>
          <a:srgbClr val="00783C"/>
        </a:buClr>
        <a:buChar char="•"/>
        <a:defRPr sz="2000">
          <a:solidFill>
            <a:schemeClr val="tx1"/>
          </a:solidFill>
          <a:latin typeface="+mn-lt"/>
          <a:ea typeface="ヒラギノ角ゴ Pro W3" pitchFamily="-111" charset="-128"/>
          <a:cs typeface="ヒラギノ角ゴ Pro W3" pitchFamily="-111" charset="-128"/>
        </a:defRPr>
      </a:lvl1pPr>
      <a:lvl2pPr marL="742950" indent="-285750" algn="l" rtl="0" eaLnBrk="0" fontAlgn="base" hangingPunct="0">
        <a:spcBef>
          <a:spcPct val="20000"/>
        </a:spcBef>
        <a:spcAft>
          <a:spcPct val="0"/>
        </a:spcAft>
        <a:buClr>
          <a:srgbClr val="00783C"/>
        </a:buClr>
        <a:buFont typeface="Wingdings" pitchFamily="-111" charset="2"/>
        <a:buChar char="§"/>
        <a:defRPr sz="1600">
          <a:solidFill>
            <a:schemeClr val="tx1"/>
          </a:solidFill>
          <a:latin typeface="+mn-lt"/>
          <a:ea typeface="ヒラギノ角ゴ Pro W3" pitchFamily="-111" charset="-128"/>
        </a:defRPr>
      </a:lvl2pPr>
      <a:lvl3pPr marL="1143000" indent="-228600" algn="l" rtl="0" eaLnBrk="0" fontAlgn="base" hangingPunct="0">
        <a:spcBef>
          <a:spcPct val="20000"/>
        </a:spcBef>
        <a:spcAft>
          <a:spcPct val="0"/>
        </a:spcAft>
        <a:buClr>
          <a:srgbClr val="00783C"/>
        </a:buClr>
        <a:buChar char="•"/>
        <a:defRPr sz="1600">
          <a:solidFill>
            <a:schemeClr val="tx1"/>
          </a:solidFill>
          <a:latin typeface="+mn-lt"/>
          <a:ea typeface="ヒラギノ角ゴ Pro W3" pitchFamily="-111" charset="-128"/>
        </a:defRPr>
      </a:lvl3pPr>
      <a:lvl4pPr marL="1600200" indent="-228600" algn="l" rtl="0" eaLnBrk="0" fontAlgn="base" hangingPunct="0">
        <a:spcBef>
          <a:spcPct val="20000"/>
        </a:spcBef>
        <a:spcAft>
          <a:spcPct val="0"/>
        </a:spcAft>
        <a:buClr>
          <a:srgbClr val="00783C"/>
        </a:buClr>
        <a:buChar char="–"/>
        <a:defRPr sz="1600">
          <a:solidFill>
            <a:schemeClr val="tx1"/>
          </a:solidFill>
          <a:latin typeface="+mn-lt"/>
          <a:ea typeface="ヒラギノ角ゴ Pro W3" pitchFamily="-111" charset="-128"/>
        </a:defRPr>
      </a:lvl4pPr>
      <a:lvl5pPr marL="2057400" indent="-228600" algn="l" rtl="0" eaLnBrk="0" fontAlgn="base" hangingPunct="0">
        <a:spcBef>
          <a:spcPct val="20000"/>
        </a:spcBef>
        <a:spcAft>
          <a:spcPct val="0"/>
        </a:spcAft>
        <a:buClr>
          <a:srgbClr val="00783C"/>
        </a:buClr>
        <a:buChar char="»"/>
        <a:defRPr sz="1600">
          <a:solidFill>
            <a:schemeClr val="tx1"/>
          </a:solidFill>
          <a:latin typeface="+mn-lt"/>
          <a:ea typeface="ヒラギノ角ゴ Pro W3" pitchFamily="-111" charset="-128"/>
        </a:defRPr>
      </a:lvl5pPr>
      <a:lvl6pPr marL="2514600" indent="-228600" algn="l" rtl="0" fontAlgn="base">
        <a:spcBef>
          <a:spcPct val="20000"/>
        </a:spcBef>
        <a:spcAft>
          <a:spcPct val="0"/>
        </a:spcAft>
        <a:buClr>
          <a:srgbClr val="00783C"/>
        </a:buClr>
        <a:buChar char="»"/>
        <a:defRPr sz="1600">
          <a:solidFill>
            <a:schemeClr val="tx1"/>
          </a:solidFill>
          <a:latin typeface="+mn-lt"/>
          <a:ea typeface="ヒラギノ角ゴ Pro W3" pitchFamily="-111" charset="-128"/>
        </a:defRPr>
      </a:lvl6pPr>
      <a:lvl7pPr marL="2971800" indent="-228600" algn="l" rtl="0" fontAlgn="base">
        <a:spcBef>
          <a:spcPct val="20000"/>
        </a:spcBef>
        <a:spcAft>
          <a:spcPct val="0"/>
        </a:spcAft>
        <a:buClr>
          <a:srgbClr val="00783C"/>
        </a:buClr>
        <a:buChar char="»"/>
        <a:defRPr sz="1600">
          <a:solidFill>
            <a:schemeClr val="tx1"/>
          </a:solidFill>
          <a:latin typeface="+mn-lt"/>
          <a:ea typeface="ヒラギノ角ゴ Pro W3" pitchFamily="-111" charset="-128"/>
        </a:defRPr>
      </a:lvl7pPr>
      <a:lvl8pPr marL="3429000" indent="-228600" algn="l" rtl="0" fontAlgn="base">
        <a:spcBef>
          <a:spcPct val="20000"/>
        </a:spcBef>
        <a:spcAft>
          <a:spcPct val="0"/>
        </a:spcAft>
        <a:buClr>
          <a:srgbClr val="00783C"/>
        </a:buClr>
        <a:buChar char="»"/>
        <a:defRPr sz="1600">
          <a:solidFill>
            <a:schemeClr val="tx1"/>
          </a:solidFill>
          <a:latin typeface="+mn-lt"/>
          <a:ea typeface="ヒラギノ角ゴ Pro W3" pitchFamily="-111" charset="-128"/>
        </a:defRPr>
      </a:lvl8pPr>
      <a:lvl9pPr marL="3886200" indent="-228600" algn="l" rtl="0" fontAlgn="base">
        <a:spcBef>
          <a:spcPct val="20000"/>
        </a:spcBef>
        <a:spcAft>
          <a:spcPct val="0"/>
        </a:spcAft>
        <a:buClr>
          <a:srgbClr val="00783C"/>
        </a:buClr>
        <a:buChar char="»"/>
        <a:defRPr sz="1600">
          <a:solidFill>
            <a:schemeClr val="tx1"/>
          </a:solidFill>
          <a:latin typeface="+mn-lt"/>
          <a:ea typeface="ヒラギノ角ゴ Pro W3"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echnoserve.org/our-work/projects/east-africa-dairy-development#sthash.MFKXrG0c.dpu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2450" y="2437938"/>
            <a:ext cx="8345891" cy="4862870"/>
          </a:xfrm>
          <a:prstGeom prst="rect">
            <a:avLst/>
          </a:prstGeom>
          <a:noFill/>
        </p:spPr>
        <p:txBody>
          <a:bodyPr wrap="square" rtlCol="0">
            <a:spAutoFit/>
          </a:bodyPr>
          <a:lstStyle/>
          <a:p>
            <a:pPr algn="ctr"/>
            <a:r>
              <a:rPr lang="en-US" sz="28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rPr>
              <a:t>Meta-Evaluation of Private Sector Interventions in Agribusiness: Finding out What Worked in Access to Finance &amp; Farmer Training</a:t>
            </a:r>
          </a:p>
          <a:p>
            <a:pPr algn="ctr"/>
            <a:endParaRPr lang="en-US" sz="28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endParaRPr>
          </a:p>
          <a:p>
            <a:pPr algn="ctr"/>
            <a:r>
              <a:rPr lang="en-US" sz="28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rPr>
              <a:t>Flora Nankhuni and Gloria </a:t>
            </a:r>
            <a:r>
              <a:rPr lang="en-US" sz="2800" b="1" dirty="0" err="1"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rPr>
              <a:t>Paniagua</a:t>
            </a:r>
            <a:endParaRPr lang="en-US" sz="28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endParaRPr>
          </a:p>
          <a:p>
            <a:pPr algn="ctr"/>
            <a:r>
              <a:rPr lang="en-US" sz="28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rPr>
              <a:t>IFC </a:t>
            </a:r>
          </a:p>
          <a:p>
            <a:pPr algn="ctr"/>
            <a:endParaRPr lang="en-US" sz="18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endParaRPr>
          </a:p>
          <a:p>
            <a:pPr algn="ctr"/>
            <a:r>
              <a:rPr lang="en-US" sz="28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rPr>
              <a:t> </a:t>
            </a:r>
            <a:r>
              <a:rPr lang="en-US" sz="24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rPr>
              <a:t>DIIS Conference on AID for Private Sector Development in Africa</a:t>
            </a:r>
          </a:p>
          <a:p>
            <a:pPr algn="ctr"/>
            <a:r>
              <a:rPr lang="en-US" sz="24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rPr>
              <a:t>December </a:t>
            </a:r>
            <a:r>
              <a:rPr lang="en-US" sz="2400" b="1" dirty="0">
                <a:solidFill>
                  <a:srgbClr val="014C6D"/>
                </a:solidFill>
                <a:effectLst>
                  <a:outerShdw blurRad="38100" dist="38100" dir="2700000" algn="tl">
                    <a:srgbClr val="FFFFFF"/>
                  </a:outerShdw>
                </a:effectLst>
                <a:ea typeface="ヒラギノ角ゴ Pro W3" pitchFamily="-111" charset="-128"/>
                <a:cs typeface="ヒラギノ角ゴ Pro W3" pitchFamily="-111" charset="-128"/>
              </a:rPr>
              <a:t>2</a:t>
            </a:r>
            <a:r>
              <a:rPr lang="en-US" sz="2400" b="1" dirty="0" smtClean="0">
                <a:solidFill>
                  <a:srgbClr val="014C6D"/>
                </a:solidFill>
                <a:effectLst>
                  <a:outerShdw blurRad="38100" dist="38100" dir="2700000" algn="tl">
                    <a:srgbClr val="FFFFFF"/>
                  </a:outerShdw>
                </a:effectLst>
                <a:ea typeface="ヒラギノ角ゴ Pro W3" pitchFamily="-111" charset="-128"/>
                <a:cs typeface="ヒラギノ角ゴ Pro W3" pitchFamily="-111" charset="-128"/>
              </a:rPr>
              <a:t>, 2014</a:t>
            </a:r>
          </a:p>
          <a:p>
            <a:pPr marL="225425" indent="-225425" algn="ctr"/>
            <a:endParaRPr lang="en-US" sz="1000" b="1" dirty="0" smtClean="0">
              <a:solidFill>
                <a:srgbClr val="014C6D"/>
              </a:solidFill>
              <a:effectLst>
                <a:outerShdw blurRad="38100" dist="38100" dir="2700000" algn="tl">
                  <a:srgbClr val="FFFFFF"/>
                </a:outerShdw>
              </a:effectLst>
              <a:latin typeface="+mj-lt"/>
              <a:ea typeface="ヒラギノ角ゴ Pro W3" pitchFamily="-111" charset="-128"/>
              <a:cs typeface="ヒラギノ角ゴ Pro W3" pitchFamily="-111" charset="-128"/>
            </a:endParaRPr>
          </a:p>
          <a:p>
            <a:pPr marL="225425" indent="-225425" algn="ctr"/>
            <a:endParaRPr lang="en-US" sz="1000" b="1" dirty="0" smtClean="0">
              <a:solidFill>
                <a:srgbClr val="014C6D"/>
              </a:solidFill>
              <a:effectLst>
                <a:outerShdw blurRad="38100" dist="38100" dir="2700000" algn="tl">
                  <a:srgbClr val="FFFFFF"/>
                </a:outerShdw>
              </a:effectLst>
              <a:latin typeface="+mj-lt"/>
              <a:ea typeface="ヒラギノ角ゴ Pro W3" pitchFamily="-111" charset="-128"/>
              <a:cs typeface="ヒラギノ角ゴ Pro W3" pitchFamily="-111" charset="-128"/>
            </a:endParaRPr>
          </a:p>
          <a:p>
            <a:pPr marL="225425" indent="-225425" algn="ctr"/>
            <a:endParaRPr lang="en-US" sz="1000" b="1" dirty="0" smtClean="0">
              <a:solidFill>
                <a:srgbClr val="014C6D"/>
              </a:solidFill>
              <a:effectLst>
                <a:outerShdw blurRad="38100" dist="38100" dir="2700000" algn="tl">
                  <a:srgbClr val="FFFFFF"/>
                </a:outerShdw>
              </a:effectLst>
              <a:latin typeface="+mj-lt"/>
              <a:ea typeface="ヒラギノ角ゴ Pro W3" pitchFamily="-111" charset="-128"/>
              <a:cs typeface="ヒラギノ角ゴ Pro W3" pitchFamily="-111" charset="-128"/>
            </a:endParaRPr>
          </a:p>
          <a:p>
            <a:pPr marL="225425" indent="-225425" algn="ctr"/>
            <a:endParaRPr lang="en-US" sz="1000" b="1" dirty="0" smtClean="0">
              <a:solidFill>
                <a:srgbClr val="014C6D"/>
              </a:solidFill>
              <a:effectLst>
                <a:outerShdw blurRad="38100" dist="38100" dir="2700000" algn="tl">
                  <a:srgbClr val="FFFFFF"/>
                </a:outerShdw>
              </a:effectLst>
              <a:latin typeface="+mj-lt"/>
              <a:ea typeface="ヒラギノ角ゴ Pro W3" pitchFamily="-111" charset="-128"/>
              <a:cs typeface="ヒラギノ角ゴ Pro W3" pitchFamily="-111"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2786"/>
            <a:ext cx="7772400" cy="563562"/>
          </a:xfrm>
        </p:spPr>
        <p:txBody>
          <a:bodyPr/>
          <a:lstStyle/>
          <a:p>
            <a:r>
              <a:rPr lang="en-US" dirty="0" smtClean="0"/>
              <a:t>What Works and What Does Not Work? Cont..</a:t>
            </a:r>
            <a:endParaRPr lang="en-US" dirty="0"/>
          </a:p>
        </p:txBody>
      </p:sp>
      <p:sp>
        <p:nvSpPr>
          <p:cNvPr id="3" name="Content Placeholder 2"/>
          <p:cNvSpPr>
            <a:spLocks noGrp="1"/>
          </p:cNvSpPr>
          <p:nvPr>
            <p:ph idx="1"/>
          </p:nvPr>
        </p:nvSpPr>
        <p:spPr>
          <a:xfrm>
            <a:off x="0" y="671011"/>
            <a:ext cx="9144000" cy="5463782"/>
          </a:xfrm>
        </p:spPr>
        <p:txBody>
          <a:bodyPr/>
          <a:lstStyle/>
          <a:p>
            <a:r>
              <a:rPr lang="en-US" sz="1800" b="1" dirty="0"/>
              <a:t>Successful projects address farmer constraints along the whole value </a:t>
            </a:r>
            <a:r>
              <a:rPr lang="en-US" sz="1800" b="1" dirty="0" smtClean="0"/>
              <a:t>chain.</a:t>
            </a:r>
            <a:endParaRPr lang="en-US" sz="1800" b="1" dirty="0"/>
          </a:p>
          <a:p>
            <a:pPr lvl="1"/>
            <a:r>
              <a:rPr lang="en-US" sz="1800" b="1" dirty="0" err="1" smtClean="0"/>
              <a:t>Bolwig</a:t>
            </a:r>
            <a:r>
              <a:rPr lang="en-US" sz="1800" b="1" dirty="0" smtClean="0"/>
              <a:t> et al. </a:t>
            </a:r>
            <a:r>
              <a:rPr lang="en-US" sz="1800" b="1" dirty="0"/>
              <a:t>2009. The Economics of Smallholder Organic Contract Farming in Tropical Africa. </a:t>
            </a:r>
            <a:endParaRPr lang="en-US" sz="1800" b="1" dirty="0" smtClean="0"/>
          </a:p>
          <a:p>
            <a:pPr lvl="1"/>
            <a:endParaRPr lang="en-US" sz="600" dirty="0" smtClean="0"/>
          </a:p>
          <a:p>
            <a:pPr marL="457200" lvl="1" indent="0">
              <a:buNone/>
            </a:pPr>
            <a:r>
              <a:rPr lang="en-US" sz="1800" b="1" dirty="0" smtClean="0"/>
              <a:t>Results</a:t>
            </a:r>
            <a:endParaRPr lang="en-US" sz="1800" dirty="0" smtClean="0"/>
          </a:p>
          <a:p>
            <a:pPr lvl="1"/>
            <a:r>
              <a:rPr lang="en-US" sz="1800" dirty="0" smtClean="0"/>
              <a:t>Scheme participation (organic certification) is associated with an increase in net revenue of ~ 75% on average, this is equivalent to ~ 12.5% of mean (total) household revenue.</a:t>
            </a:r>
          </a:p>
          <a:p>
            <a:pPr lvl="1"/>
            <a:r>
              <a:rPr lang="en-US" sz="1800" dirty="0" smtClean="0"/>
              <a:t>Applying each additional organic technique generates ~9% of net coffee revenue</a:t>
            </a:r>
          </a:p>
          <a:p>
            <a:pPr marL="457200" lvl="1" indent="0">
              <a:buNone/>
            </a:pPr>
            <a:r>
              <a:rPr lang="en-US" sz="1800" b="1" dirty="0" smtClean="0"/>
              <a:t>Conclusion</a:t>
            </a:r>
            <a:endParaRPr lang="en-US" sz="1800" b="1" dirty="0"/>
          </a:p>
          <a:p>
            <a:pPr lvl="1"/>
            <a:r>
              <a:rPr lang="en-US" sz="1800" dirty="0" err="1" smtClean="0"/>
              <a:t>Kawacom</a:t>
            </a:r>
            <a:r>
              <a:rPr lang="en-US" sz="1800" dirty="0" smtClean="0"/>
              <a:t> was successful because</a:t>
            </a:r>
          </a:p>
          <a:p>
            <a:pPr lvl="2"/>
            <a:r>
              <a:rPr lang="en-US" sz="1800" dirty="0" smtClean="0"/>
              <a:t>market </a:t>
            </a:r>
            <a:r>
              <a:rPr lang="en-US" sz="1800" dirty="0"/>
              <a:t>access was </a:t>
            </a:r>
            <a:r>
              <a:rPr lang="en-US" sz="1800" dirty="0" smtClean="0"/>
              <a:t>assured </a:t>
            </a:r>
          </a:p>
          <a:p>
            <a:pPr lvl="2"/>
            <a:r>
              <a:rPr lang="en-US" sz="1800" dirty="0" smtClean="0"/>
              <a:t>incentives and compliance to meeting export standards were put in place</a:t>
            </a:r>
          </a:p>
          <a:p>
            <a:pPr lvl="2"/>
            <a:r>
              <a:rPr lang="en-US" sz="1800" dirty="0"/>
              <a:t>f</a:t>
            </a:r>
            <a:r>
              <a:rPr lang="en-US" sz="1800" dirty="0" smtClean="0"/>
              <a:t>armers were trained and supervised in </a:t>
            </a:r>
            <a:r>
              <a:rPr lang="en-US" sz="1800" dirty="0"/>
              <a:t>organic </a:t>
            </a:r>
            <a:r>
              <a:rPr lang="en-US" sz="1800" dirty="0" smtClean="0"/>
              <a:t>coffee farming</a:t>
            </a:r>
            <a:endParaRPr lang="en-US" sz="1800" dirty="0"/>
          </a:p>
          <a:p>
            <a:pPr lvl="2"/>
            <a:r>
              <a:rPr lang="en-US" sz="1800" dirty="0" smtClean="0"/>
              <a:t>transportation from collection points was provided</a:t>
            </a:r>
          </a:p>
          <a:p>
            <a:pPr lvl="2"/>
            <a:r>
              <a:rPr lang="en-US" sz="1800" dirty="0" smtClean="0"/>
              <a:t>market information was provided, through cell phones</a:t>
            </a:r>
          </a:p>
          <a:p>
            <a:pPr lvl="2"/>
            <a:r>
              <a:rPr lang="en-US" sz="1800" dirty="0" smtClean="0"/>
              <a:t>credit was provided although on a limited basis.</a:t>
            </a:r>
            <a:endParaRPr lang="en-US" sz="1800" dirty="0"/>
          </a:p>
          <a:p>
            <a:endParaRPr lang="en-US" sz="1800" b="1" dirty="0" smtClean="0"/>
          </a:p>
          <a:p>
            <a:pPr lvl="1"/>
            <a:endParaRPr lang="en-US" sz="1400" dirty="0" smtClean="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10</a:t>
            </a:fld>
            <a:endParaRPr lang="en-US" dirty="0">
              <a:solidFill>
                <a:srgbClr val="FFFFFF"/>
              </a:solidFill>
            </a:endParaRPr>
          </a:p>
        </p:txBody>
      </p:sp>
    </p:spTree>
    <p:extLst>
      <p:ext uri="{BB962C8B-B14F-4D97-AF65-F5344CB8AC3E}">
        <p14:creationId xmlns:p14="http://schemas.microsoft.com/office/powerpoint/2010/main" val="2675429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2786"/>
            <a:ext cx="7772400" cy="563562"/>
          </a:xfrm>
        </p:spPr>
        <p:txBody>
          <a:bodyPr/>
          <a:lstStyle/>
          <a:p>
            <a:r>
              <a:rPr lang="en-US" dirty="0" smtClean="0"/>
              <a:t>What Works and What Does Not Work? Cont..</a:t>
            </a:r>
            <a:endParaRPr lang="en-US" dirty="0"/>
          </a:p>
        </p:txBody>
      </p:sp>
      <p:sp>
        <p:nvSpPr>
          <p:cNvPr id="3" name="Content Placeholder 2"/>
          <p:cNvSpPr>
            <a:spLocks noGrp="1"/>
          </p:cNvSpPr>
          <p:nvPr>
            <p:ph idx="1"/>
          </p:nvPr>
        </p:nvSpPr>
        <p:spPr>
          <a:xfrm>
            <a:off x="0" y="671011"/>
            <a:ext cx="9144000" cy="5463782"/>
          </a:xfrm>
        </p:spPr>
        <p:txBody>
          <a:bodyPr/>
          <a:lstStyle/>
          <a:p>
            <a:endParaRPr lang="en-US" sz="1800" b="1" dirty="0" smtClean="0"/>
          </a:p>
          <a:p>
            <a:r>
              <a:rPr lang="en-US" sz="1800" b="1" dirty="0" smtClean="0"/>
              <a:t>Successful </a:t>
            </a:r>
            <a:r>
              <a:rPr lang="en-US" sz="1800" b="1" dirty="0"/>
              <a:t>projects address farmer constraints along the whole value </a:t>
            </a:r>
            <a:r>
              <a:rPr lang="en-US" sz="1800" b="1" dirty="0" smtClean="0"/>
              <a:t>chain.</a:t>
            </a:r>
            <a:endParaRPr lang="en-US" sz="1800" b="1" dirty="0"/>
          </a:p>
          <a:p>
            <a:pPr lvl="1"/>
            <a:r>
              <a:rPr lang="en-US" sz="1800" b="1" dirty="0" err="1" smtClean="0"/>
              <a:t>Bolwig</a:t>
            </a:r>
            <a:r>
              <a:rPr lang="en-US" sz="1800" b="1" dirty="0" smtClean="0"/>
              <a:t> et al. </a:t>
            </a:r>
            <a:r>
              <a:rPr lang="en-US" sz="1800" b="1" dirty="0"/>
              <a:t>2009. The Economics of Smallholder Organic Contract Farming in Tropical Africa. </a:t>
            </a:r>
            <a:endParaRPr lang="en-US" sz="1800" b="1" dirty="0" smtClean="0"/>
          </a:p>
          <a:p>
            <a:pPr lvl="1"/>
            <a:endParaRPr lang="en-US" sz="600" dirty="0" smtClean="0"/>
          </a:p>
          <a:p>
            <a:pPr marL="457200" lvl="1" indent="0">
              <a:buNone/>
            </a:pPr>
            <a:r>
              <a:rPr lang="en-US" sz="1800" b="1" dirty="0" smtClean="0"/>
              <a:t>Conclusion cont.</a:t>
            </a:r>
            <a:endParaRPr lang="en-US" sz="1800" b="1" dirty="0"/>
          </a:p>
          <a:p>
            <a:pPr lvl="1"/>
            <a:r>
              <a:rPr lang="en-US" sz="1800" dirty="0" smtClean="0"/>
              <a:t>Other enabling factors include</a:t>
            </a:r>
          </a:p>
          <a:p>
            <a:pPr lvl="2"/>
            <a:r>
              <a:rPr lang="en-US" sz="1800" dirty="0" smtClean="0"/>
              <a:t>New tarmac road significantly improved accessibility to the area</a:t>
            </a:r>
          </a:p>
          <a:p>
            <a:pPr lvl="2"/>
            <a:r>
              <a:rPr lang="en-US" sz="1800" dirty="0" smtClean="0"/>
              <a:t>Mobile phone coverage was available</a:t>
            </a:r>
          </a:p>
          <a:p>
            <a:pPr lvl="2"/>
            <a:r>
              <a:rPr lang="en-US" sz="1800" dirty="0" smtClean="0"/>
              <a:t>Donor funding supported the project (mainly </a:t>
            </a:r>
            <a:r>
              <a:rPr lang="en-US" sz="1800" dirty="0" err="1" smtClean="0"/>
              <a:t>Sida</a:t>
            </a:r>
            <a:r>
              <a:rPr lang="en-US" sz="1800" dirty="0" smtClean="0"/>
              <a:t>)</a:t>
            </a:r>
          </a:p>
          <a:p>
            <a:endParaRPr lang="en-US" sz="1800" b="1" dirty="0" smtClean="0"/>
          </a:p>
          <a:p>
            <a:pPr lvl="1"/>
            <a:r>
              <a:rPr lang="en-US" sz="1800" dirty="0" smtClean="0"/>
              <a:t>The </a:t>
            </a:r>
            <a:r>
              <a:rPr lang="en-US" sz="1800" dirty="0"/>
              <a:t>company started out in 1996 as a small company in rented premises to become a market leader recognized for high quality Robusta and Africa Arabica coffee, owning its own processing units and buying stations throughout Uganda. Its coffee is certified by </a:t>
            </a:r>
            <a:r>
              <a:rPr lang="en-US" sz="1800" dirty="0" err="1"/>
              <a:t>Krav</a:t>
            </a:r>
            <a:r>
              <a:rPr lang="en-US" sz="1800" dirty="0"/>
              <a:t> </a:t>
            </a:r>
            <a:r>
              <a:rPr lang="en-US" sz="1800" dirty="0" err="1"/>
              <a:t>Kontrol</a:t>
            </a:r>
            <a:r>
              <a:rPr lang="en-US" sz="1800" dirty="0"/>
              <a:t>, Organic Crop Improvement Association (OCIA) and </a:t>
            </a:r>
            <a:r>
              <a:rPr lang="en-US" sz="1800" dirty="0" err="1"/>
              <a:t>Utz</a:t>
            </a:r>
            <a:r>
              <a:rPr lang="en-US" sz="1800" dirty="0"/>
              <a:t> </a:t>
            </a:r>
            <a:r>
              <a:rPr lang="en-US" sz="1800" dirty="0" err="1"/>
              <a:t>Kapeh</a:t>
            </a:r>
            <a:r>
              <a:rPr lang="en-US" sz="1800" dirty="0"/>
              <a:t> (www.kawacom.com). </a:t>
            </a:r>
            <a:endParaRPr lang="en-US" sz="1800" dirty="0" smtClean="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11</a:t>
            </a:fld>
            <a:endParaRPr lang="en-US" dirty="0">
              <a:solidFill>
                <a:srgbClr val="FFFFFF"/>
              </a:solidFill>
            </a:endParaRPr>
          </a:p>
        </p:txBody>
      </p:sp>
    </p:spTree>
    <p:extLst>
      <p:ext uri="{BB962C8B-B14F-4D97-AF65-F5344CB8AC3E}">
        <p14:creationId xmlns:p14="http://schemas.microsoft.com/office/powerpoint/2010/main" val="2755205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2786"/>
            <a:ext cx="7772400" cy="563562"/>
          </a:xfrm>
        </p:spPr>
        <p:txBody>
          <a:bodyPr/>
          <a:lstStyle/>
          <a:p>
            <a:r>
              <a:rPr lang="en-US" dirty="0" smtClean="0"/>
              <a:t>What Works and What Does Not Work? Cont..</a:t>
            </a:r>
            <a:endParaRPr lang="en-US" dirty="0"/>
          </a:p>
        </p:txBody>
      </p:sp>
      <p:sp>
        <p:nvSpPr>
          <p:cNvPr id="3" name="Content Placeholder 2"/>
          <p:cNvSpPr>
            <a:spLocks noGrp="1"/>
          </p:cNvSpPr>
          <p:nvPr>
            <p:ph idx="1"/>
          </p:nvPr>
        </p:nvSpPr>
        <p:spPr>
          <a:xfrm>
            <a:off x="0" y="671011"/>
            <a:ext cx="9144000" cy="5463782"/>
          </a:xfrm>
        </p:spPr>
        <p:txBody>
          <a:bodyPr/>
          <a:lstStyle/>
          <a:p>
            <a:r>
              <a:rPr lang="en-US" sz="1800" b="1" dirty="0"/>
              <a:t>Successful projects address farmer constraints along the whole value </a:t>
            </a:r>
            <a:r>
              <a:rPr lang="en-US" sz="1800" b="1" dirty="0" smtClean="0"/>
              <a:t>chain.</a:t>
            </a:r>
            <a:endParaRPr lang="en-US" sz="1800" b="1" dirty="0"/>
          </a:p>
          <a:p>
            <a:pPr lvl="1"/>
            <a:r>
              <a:rPr lang="en-US" sz="1800" b="1" dirty="0" err="1" smtClean="0"/>
              <a:t>Asharf</a:t>
            </a:r>
            <a:r>
              <a:rPr lang="en-US" sz="1800" b="1" dirty="0" smtClean="0"/>
              <a:t> N, </a:t>
            </a:r>
            <a:r>
              <a:rPr lang="en-US" sz="1800" b="1" dirty="0" err="1" smtClean="0"/>
              <a:t>Gine</a:t>
            </a:r>
            <a:r>
              <a:rPr lang="en-US" sz="1800" b="1" dirty="0" smtClean="0"/>
              <a:t> X, Karla D. 2008. Finding </a:t>
            </a:r>
            <a:r>
              <a:rPr lang="en-US" sz="1800" b="1" dirty="0"/>
              <a:t>Missing Markets (and a disturbing epilogue): Evidence </a:t>
            </a:r>
            <a:r>
              <a:rPr lang="en-US" sz="1800" b="1" dirty="0" smtClean="0"/>
              <a:t>from </a:t>
            </a:r>
            <a:r>
              <a:rPr lang="en-US" sz="1800" b="1" dirty="0"/>
              <a:t>an Export Crop Adoption and Marketing Intervention in </a:t>
            </a:r>
            <a:r>
              <a:rPr lang="en-US" sz="1800" b="1" dirty="0" smtClean="0"/>
              <a:t>Kenya. World </a:t>
            </a:r>
            <a:r>
              <a:rPr lang="en-US" sz="1800" b="1" dirty="0"/>
              <a:t>Bank Policy Research Working Paper 4477. The World Bank, Washington: DC. </a:t>
            </a:r>
            <a:endParaRPr lang="en-US" sz="1800" b="1" dirty="0" smtClean="0"/>
          </a:p>
          <a:p>
            <a:pPr marL="457200" lvl="1" indent="0">
              <a:buNone/>
            </a:pPr>
            <a:endParaRPr lang="en-US" sz="1800" dirty="0" smtClean="0"/>
          </a:p>
          <a:p>
            <a:pPr lvl="1"/>
            <a:r>
              <a:rPr lang="en-US" sz="1800" b="1" dirty="0" smtClean="0"/>
              <a:t>Problems identified</a:t>
            </a:r>
            <a:r>
              <a:rPr lang="en-US" sz="1800" dirty="0" smtClean="0"/>
              <a:t>: </a:t>
            </a:r>
          </a:p>
          <a:p>
            <a:pPr lvl="2"/>
            <a:r>
              <a:rPr lang="en-US" sz="1800" dirty="0"/>
              <a:t>Farmers not taking advantage of export opportunities that existed. </a:t>
            </a:r>
          </a:p>
          <a:p>
            <a:pPr lvl="2"/>
            <a:r>
              <a:rPr lang="en-US" sz="1800" dirty="0"/>
              <a:t>Most were producing for the local market and/or personal consumption.</a:t>
            </a:r>
            <a:endParaRPr lang="en-US" sz="1800" dirty="0" smtClean="0"/>
          </a:p>
          <a:p>
            <a:pPr lvl="1"/>
            <a:r>
              <a:rPr lang="en-US" sz="1800" dirty="0" smtClean="0"/>
              <a:t>This could be due to:</a:t>
            </a:r>
          </a:p>
          <a:p>
            <a:pPr lvl="2"/>
            <a:r>
              <a:rPr lang="en-US" sz="1800" dirty="0" smtClean="0"/>
              <a:t>Information gaps about existence of the export market opportunities; </a:t>
            </a:r>
          </a:p>
          <a:p>
            <a:pPr lvl="2"/>
            <a:r>
              <a:rPr lang="en-US" sz="1800" dirty="0" smtClean="0"/>
              <a:t>Lack of access to capital needed to switch to the export market;</a:t>
            </a:r>
          </a:p>
          <a:p>
            <a:pPr lvl="2"/>
            <a:r>
              <a:rPr lang="en-US" sz="1800" dirty="0" smtClean="0"/>
              <a:t>Inadequate infrastructure to transport crops to urban centers/exporters;</a:t>
            </a:r>
          </a:p>
          <a:p>
            <a:pPr lvl="2"/>
            <a:r>
              <a:rPr lang="en-US" sz="1800" dirty="0" smtClean="0"/>
              <a:t>Concern over risky export markets</a:t>
            </a:r>
          </a:p>
          <a:p>
            <a:pPr lvl="2"/>
            <a:endParaRPr lang="en-US" sz="1800" dirty="0"/>
          </a:p>
          <a:p>
            <a:pPr lvl="1"/>
            <a:endParaRPr lang="en-US" sz="1800" dirty="0"/>
          </a:p>
          <a:p>
            <a:endParaRPr lang="en-US" sz="1800" b="1" dirty="0" smtClean="0"/>
          </a:p>
          <a:p>
            <a:pPr lvl="1"/>
            <a:endParaRPr lang="en-US" sz="1400" dirty="0" smtClean="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12</a:t>
            </a:fld>
            <a:endParaRPr lang="en-US" dirty="0">
              <a:solidFill>
                <a:srgbClr val="FFFFFF"/>
              </a:solidFill>
            </a:endParaRPr>
          </a:p>
        </p:txBody>
      </p:sp>
    </p:spTree>
    <p:extLst>
      <p:ext uri="{BB962C8B-B14F-4D97-AF65-F5344CB8AC3E}">
        <p14:creationId xmlns:p14="http://schemas.microsoft.com/office/powerpoint/2010/main" val="4288479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2786"/>
            <a:ext cx="7772400" cy="563562"/>
          </a:xfrm>
        </p:spPr>
        <p:txBody>
          <a:bodyPr/>
          <a:lstStyle/>
          <a:p>
            <a:r>
              <a:rPr lang="en-US" dirty="0" smtClean="0"/>
              <a:t>What Works and What Does Not Work? Cont..</a:t>
            </a:r>
            <a:endParaRPr lang="en-US" dirty="0"/>
          </a:p>
        </p:txBody>
      </p:sp>
      <p:sp>
        <p:nvSpPr>
          <p:cNvPr id="3" name="Content Placeholder 2"/>
          <p:cNvSpPr>
            <a:spLocks noGrp="1"/>
          </p:cNvSpPr>
          <p:nvPr>
            <p:ph idx="1"/>
          </p:nvPr>
        </p:nvSpPr>
        <p:spPr>
          <a:xfrm>
            <a:off x="0" y="671011"/>
            <a:ext cx="9144000" cy="5463782"/>
          </a:xfrm>
        </p:spPr>
        <p:txBody>
          <a:bodyPr/>
          <a:lstStyle/>
          <a:p>
            <a:r>
              <a:rPr lang="en-US" sz="1800" b="1" dirty="0"/>
              <a:t>Successful projects address farmer constraints along the whole value </a:t>
            </a:r>
            <a:r>
              <a:rPr lang="en-US" sz="1800" b="1" dirty="0" smtClean="0"/>
              <a:t>chain.</a:t>
            </a:r>
            <a:endParaRPr lang="en-US" sz="1800" b="1" dirty="0"/>
          </a:p>
          <a:p>
            <a:pPr lvl="1"/>
            <a:r>
              <a:rPr lang="en-US" sz="1800" b="1" dirty="0"/>
              <a:t>Finding Missing Markets </a:t>
            </a:r>
            <a:r>
              <a:rPr lang="en-US" sz="1800" b="1" dirty="0" smtClean="0"/>
              <a:t>… (</a:t>
            </a:r>
            <a:r>
              <a:rPr lang="en-US" sz="1800" b="1" dirty="0" err="1" smtClean="0"/>
              <a:t>Asharf</a:t>
            </a:r>
            <a:r>
              <a:rPr lang="en-US" sz="1800" b="1" dirty="0" smtClean="0"/>
              <a:t> et al. 2008) cont.</a:t>
            </a:r>
          </a:p>
          <a:p>
            <a:pPr lvl="1"/>
            <a:r>
              <a:rPr lang="en-US" sz="1800" b="1" dirty="0"/>
              <a:t>Interventions included</a:t>
            </a:r>
            <a:r>
              <a:rPr lang="en-US" sz="1800" dirty="0"/>
              <a:t>:</a:t>
            </a:r>
          </a:p>
          <a:p>
            <a:pPr lvl="2"/>
            <a:r>
              <a:rPr lang="en-US" sz="1800" dirty="0" err="1"/>
              <a:t>Drumnet</a:t>
            </a:r>
            <a:r>
              <a:rPr lang="en-US" sz="1800" dirty="0"/>
              <a:t> (a local Kenyan NGO) linked the farmers to commercial banks, retail farm </a:t>
            </a:r>
            <a:r>
              <a:rPr lang="en-US" sz="1800" dirty="0" smtClean="0"/>
              <a:t>suppliers</a:t>
            </a:r>
            <a:r>
              <a:rPr lang="en-US" sz="1800" dirty="0"/>
              <a:t>, transport services and the </a:t>
            </a:r>
            <a:r>
              <a:rPr lang="en-US" sz="1800" dirty="0" smtClean="0"/>
              <a:t>exporter</a:t>
            </a:r>
            <a:r>
              <a:rPr lang="en-US" sz="1800" dirty="0" smtClean="0"/>
              <a:t>.</a:t>
            </a:r>
          </a:p>
          <a:p>
            <a:pPr marL="914400" lvl="2" indent="0">
              <a:buNone/>
            </a:pPr>
            <a:endParaRPr lang="en-US" sz="800" dirty="0"/>
          </a:p>
          <a:p>
            <a:pPr lvl="2"/>
            <a:r>
              <a:rPr lang="en-US" sz="1800" dirty="0"/>
              <a:t>To qualify, the farmers had agree to attend self-help group meetings, express interest in growing the export crops that </a:t>
            </a:r>
            <a:r>
              <a:rPr lang="en-US" sz="1800" dirty="0" err="1"/>
              <a:t>Drumnet</a:t>
            </a:r>
            <a:r>
              <a:rPr lang="en-US" sz="1800" dirty="0"/>
              <a:t> was marketing, namely French beans, baby corn and passion </a:t>
            </a:r>
            <a:r>
              <a:rPr lang="en-US" sz="1800" dirty="0" smtClean="0"/>
              <a:t>fruit</a:t>
            </a:r>
            <a:r>
              <a:rPr lang="en-US" sz="1800" dirty="0" smtClean="0"/>
              <a:t>.</a:t>
            </a:r>
          </a:p>
          <a:p>
            <a:pPr marL="914400" lvl="2" indent="0">
              <a:buNone/>
            </a:pPr>
            <a:endParaRPr lang="en-US" sz="800" dirty="0" smtClean="0"/>
          </a:p>
          <a:p>
            <a:pPr lvl="2"/>
            <a:r>
              <a:rPr lang="en-US" sz="1800" dirty="0"/>
              <a:t>4 week training for the farmers (on financing, selling process and good agricultural practices</a:t>
            </a:r>
            <a:r>
              <a:rPr lang="en-US" sz="1800" dirty="0" smtClean="0"/>
              <a:t>)</a:t>
            </a:r>
          </a:p>
          <a:p>
            <a:pPr marL="914400" lvl="2" indent="0">
              <a:buNone/>
            </a:pPr>
            <a:endParaRPr lang="en-US" sz="800" dirty="0" smtClean="0"/>
          </a:p>
          <a:p>
            <a:pPr lvl="2"/>
            <a:r>
              <a:rPr lang="en-US" sz="1800" dirty="0" smtClean="0"/>
              <a:t>At harvest time, </a:t>
            </a:r>
            <a:r>
              <a:rPr lang="en-US" sz="1800" dirty="0" err="1" smtClean="0"/>
              <a:t>Drumnet</a:t>
            </a:r>
            <a:r>
              <a:rPr lang="en-US" sz="1800" dirty="0" smtClean="0"/>
              <a:t> negotiated prices with the exporter and arranged pick up of produce from pre-specified collection points</a:t>
            </a:r>
            <a:r>
              <a:rPr lang="en-US" sz="1800" dirty="0" smtClean="0"/>
              <a:t>.</a:t>
            </a:r>
          </a:p>
          <a:p>
            <a:pPr marL="914400" lvl="2" indent="0">
              <a:buNone/>
            </a:pPr>
            <a:endParaRPr lang="en-US" sz="800" dirty="0" smtClean="0"/>
          </a:p>
          <a:p>
            <a:pPr lvl="2"/>
            <a:r>
              <a:rPr lang="en-US" sz="1800" dirty="0" smtClean="0"/>
              <a:t>The exporter paid </a:t>
            </a:r>
            <a:r>
              <a:rPr lang="en-US" sz="1800" dirty="0" err="1" smtClean="0"/>
              <a:t>Drumnet</a:t>
            </a:r>
            <a:r>
              <a:rPr lang="en-US" sz="1800" dirty="0" smtClean="0"/>
              <a:t> who in turn deducted any loan repayment, cost of </a:t>
            </a:r>
            <a:r>
              <a:rPr lang="en-US" sz="1800" dirty="0" err="1" smtClean="0"/>
              <a:t>Drumnet</a:t>
            </a:r>
            <a:r>
              <a:rPr lang="en-US" sz="1800" dirty="0" smtClean="0"/>
              <a:t> services to the farmer and credited the remainder to the farmers bank account</a:t>
            </a:r>
            <a:r>
              <a:rPr lang="en-US" sz="1800" dirty="0" smtClean="0"/>
              <a:t>.</a:t>
            </a:r>
            <a:endParaRPr lang="en-US" sz="1800" dirty="0" smtClean="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13</a:t>
            </a:fld>
            <a:endParaRPr lang="en-US" dirty="0">
              <a:solidFill>
                <a:srgbClr val="FFFFFF"/>
              </a:solidFill>
            </a:endParaRPr>
          </a:p>
        </p:txBody>
      </p:sp>
    </p:spTree>
    <p:extLst>
      <p:ext uri="{BB962C8B-B14F-4D97-AF65-F5344CB8AC3E}">
        <p14:creationId xmlns:p14="http://schemas.microsoft.com/office/powerpoint/2010/main" val="3714022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2786"/>
            <a:ext cx="7772400" cy="563562"/>
          </a:xfrm>
        </p:spPr>
        <p:txBody>
          <a:bodyPr/>
          <a:lstStyle/>
          <a:p>
            <a:r>
              <a:rPr lang="en-US" dirty="0" smtClean="0"/>
              <a:t>What Works and What Does Not Work? Cont..</a:t>
            </a:r>
            <a:endParaRPr lang="en-US" dirty="0"/>
          </a:p>
        </p:txBody>
      </p:sp>
      <p:sp>
        <p:nvSpPr>
          <p:cNvPr id="3" name="Content Placeholder 2"/>
          <p:cNvSpPr>
            <a:spLocks noGrp="1"/>
          </p:cNvSpPr>
          <p:nvPr>
            <p:ph idx="1"/>
          </p:nvPr>
        </p:nvSpPr>
        <p:spPr>
          <a:xfrm>
            <a:off x="0" y="671011"/>
            <a:ext cx="9144000" cy="5463782"/>
          </a:xfrm>
        </p:spPr>
        <p:txBody>
          <a:bodyPr/>
          <a:lstStyle/>
          <a:p>
            <a:r>
              <a:rPr lang="en-US" sz="1800" b="1" dirty="0"/>
              <a:t>Successful projects address farmer constraints along the whole value </a:t>
            </a:r>
            <a:r>
              <a:rPr lang="en-US" sz="1800" b="1" dirty="0" smtClean="0"/>
              <a:t>chain.</a:t>
            </a:r>
            <a:endParaRPr lang="en-US" sz="1800" b="1" dirty="0"/>
          </a:p>
          <a:p>
            <a:pPr lvl="1"/>
            <a:r>
              <a:rPr lang="en-US" sz="1800" b="1" dirty="0"/>
              <a:t>Finding Missing Markets </a:t>
            </a:r>
            <a:r>
              <a:rPr lang="en-US" sz="1800" b="1" dirty="0" smtClean="0"/>
              <a:t>…(</a:t>
            </a:r>
            <a:r>
              <a:rPr lang="en-US" sz="1800" b="1" dirty="0" err="1" smtClean="0"/>
              <a:t>Asharf</a:t>
            </a:r>
            <a:r>
              <a:rPr lang="en-US" sz="1800" b="1" dirty="0" smtClean="0"/>
              <a:t> et al. 2008)</a:t>
            </a:r>
            <a:r>
              <a:rPr lang="en-US" sz="1800" dirty="0" smtClean="0"/>
              <a:t> .</a:t>
            </a:r>
            <a:endParaRPr lang="en-US" sz="1800" dirty="0"/>
          </a:p>
          <a:p>
            <a:pPr lvl="1"/>
            <a:r>
              <a:rPr lang="en-US" sz="1800" b="1" dirty="0" smtClean="0"/>
              <a:t>The Impact Evaluation</a:t>
            </a:r>
          </a:p>
          <a:p>
            <a:pPr lvl="1"/>
            <a:endParaRPr lang="en-US" sz="1800" b="1" dirty="0"/>
          </a:p>
          <a:p>
            <a:pPr lvl="1"/>
            <a:endParaRPr lang="en-US" sz="1800" b="1" dirty="0" smtClean="0"/>
          </a:p>
          <a:p>
            <a:pPr lvl="1"/>
            <a:endParaRPr lang="en-US" sz="1800" b="1" dirty="0" smtClean="0"/>
          </a:p>
          <a:p>
            <a:pPr lvl="1"/>
            <a:endParaRPr lang="en-US" sz="1800" b="1" dirty="0" smtClean="0"/>
          </a:p>
          <a:p>
            <a:pPr lvl="1"/>
            <a:endParaRPr lang="en-US" sz="1800" b="1" dirty="0"/>
          </a:p>
          <a:p>
            <a:pPr lvl="1"/>
            <a:endParaRPr lang="en-US" sz="1800" b="1" dirty="0" smtClean="0"/>
          </a:p>
          <a:p>
            <a:pPr lvl="1"/>
            <a:endParaRPr lang="en-US" sz="1800" b="1" dirty="0" smtClean="0"/>
          </a:p>
          <a:p>
            <a:pPr lvl="1"/>
            <a:endParaRPr lang="en-US" sz="1800" b="1" dirty="0"/>
          </a:p>
          <a:p>
            <a:pPr lvl="1"/>
            <a:endParaRPr lang="en-US" sz="1800" b="1" dirty="0" smtClean="0"/>
          </a:p>
          <a:p>
            <a:pPr marL="457200" lvl="1" indent="0">
              <a:buNone/>
            </a:pPr>
            <a:endParaRPr lang="en-US" sz="1800" b="1" dirty="0" smtClean="0"/>
          </a:p>
          <a:p>
            <a:pPr lvl="1"/>
            <a:r>
              <a:rPr lang="en-US" sz="1800" b="1" dirty="0" smtClean="0"/>
              <a:t>Results: </a:t>
            </a:r>
            <a:r>
              <a:rPr lang="en-US" sz="1800" dirty="0" smtClean="0"/>
              <a:t>In the year when the IE was conducted, </a:t>
            </a:r>
            <a:r>
              <a:rPr lang="en-US" sz="1800" dirty="0" err="1" smtClean="0"/>
              <a:t>Drumnet</a:t>
            </a:r>
            <a:r>
              <a:rPr lang="en-US" sz="1800" dirty="0" smtClean="0"/>
              <a:t> was successful in promoting horticultural exports i.e</a:t>
            </a:r>
            <a:r>
              <a:rPr lang="en-US" sz="1800" dirty="0"/>
              <a:t>. treatment </a:t>
            </a:r>
            <a:r>
              <a:rPr lang="en-US" sz="1800" dirty="0" smtClean="0"/>
              <a:t>farmers </a:t>
            </a:r>
            <a:r>
              <a:rPr lang="en-US" sz="1800" dirty="0"/>
              <a:t>were 19.2 percentage points more likely to be growing an export </a:t>
            </a:r>
            <a:r>
              <a:rPr lang="en-US" sz="1800" dirty="0" smtClean="0"/>
              <a:t>crop.</a:t>
            </a:r>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14</a:t>
            </a:fld>
            <a:endParaRPr lang="en-US" dirty="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824068087"/>
              </p:ext>
            </p:extLst>
          </p:nvPr>
        </p:nvGraphicFramePr>
        <p:xfrm>
          <a:off x="685800" y="1774365"/>
          <a:ext cx="8006874" cy="2839720"/>
        </p:xfrm>
        <a:graphic>
          <a:graphicData uri="http://schemas.openxmlformats.org/drawingml/2006/table">
            <a:tbl>
              <a:tblPr firstRow="1" bandRow="1">
                <a:tableStyleId>{5C22544A-7EE6-4342-B048-85BDC9FD1C3A}</a:tableStyleId>
              </a:tblPr>
              <a:tblGrid>
                <a:gridCol w="1781629"/>
                <a:gridCol w="887329"/>
                <a:gridCol w="1334479"/>
                <a:gridCol w="1334479"/>
                <a:gridCol w="1334479"/>
                <a:gridCol w="1334479"/>
              </a:tblGrid>
              <a:tr h="370840">
                <a:tc>
                  <a:txBody>
                    <a:bodyPr/>
                    <a:lstStyle/>
                    <a:p>
                      <a:endParaRPr lang="en-US" dirty="0"/>
                    </a:p>
                  </a:txBody>
                  <a:tcPr/>
                </a:tc>
                <a:tc>
                  <a:txBody>
                    <a:bodyPr/>
                    <a:lstStyle/>
                    <a:p>
                      <a:r>
                        <a:rPr lang="en-US" dirty="0" smtClean="0"/>
                        <a:t>Self Help Group</a:t>
                      </a:r>
                      <a:endParaRPr lang="en-US" dirty="0"/>
                    </a:p>
                  </a:txBody>
                  <a:tcPr/>
                </a:tc>
                <a:tc>
                  <a:txBody>
                    <a:bodyPr/>
                    <a:lstStyle/>
                    <a:p>
                      <a:r>
                        <a:rPr lang="en-US" dirty="0" smtClean="0"/>
                        <a:t>Education on good farming practices</a:t>
                      </a:r>
                      <a:endParaRPr lang="en-US" dirty="0"/>
                    </a:p>
                  </a:txBody>
                  <a:tcPr/>
                </a:tc>
                <a:tc>
                  <a:txBody>
                    <a:bodyPr/>
                    <a:lstStyle/>
                    <a:p>
                      <a:r>
                        <a:rPr lang="en-US" dirty="0" smtClean="0"/>
                        <a:t>Savings account with a local Bank</a:t>
                      </a:r>
                      <a:endParaRPr lang="en-US" dirty="0"/>
                    </a:p>
                  </a:txBody>
                  <a:tcPr/>
                </a:tc>
                <a:tc>
                  <a:txBody>
                    <a:bodyPr/>
                    <a:lstStyle/>
                    <a:p>
                      <a:r>
                        <a:rPr lang="en-US" dirty="0" smtClean="0"/>
                        <a:t>Group Credit for</a:t>
                      </a:r>
                      <a:r>
                        <a:rPr lang="en-US" baseline="0" dirty="0" smtClean="0"/>
                        <a:t> agricultural supplies</a:t>
                      </a:r>
                      <a:endParaRPr lang="en-US" dirty="0"/>
                    </a:p>
                  </a:txBody>
                  <a:tcPr/>
                </a:tc>
                <a:tc>
                  <a:txBody>
                    <a:bodyPr/>
                    <a:lstStyle/>
                    <a:p>
                      <a:r>
                        <a:rPr lang="en-US" dirty="0" smtClean="0"/>
                        <a:t>Sample</a:t>
                      </a:r>
                      <a:r>
                        <a:rPr lang="en-US" baseline="0" dirty="0" smtClean="0"/>
                        <a:t> size</a:t>
                      </a:r>
                      <a:endParaRPr lang="en-US" dirty="0"/>
                    </a:p>
                  </a:txBody>
                  <a:tcPr/>
                </a:tc>
              </a:tr>
              <a:tr h="370840">
                <a:tc>
                  <a:txBody>
                    <a:bodyPr/>
                    <a:lstStyle/>
                    <a:p>
                      <a:r>
                        <a:rPr lang="en-US" dirty="0" smtClean="0"/>
                        <a:t>Treatment-credit</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373</a:t>
                      </a:r>
                      <a:endParaRPr lang="en-US" dirty="0"/>
                    </a:p>
                  </a:txBody>
                  <a:tcPr/>
                </a:tc>
              </a:tr>
              <a:tr h="370840">
                <a:tc>
                  <a:txBody>
                    <a:bodyPr/>
                    <a:lstStyle/>
                    <a:p>
                      <a:r>
                        <a:rPr lang="en-US" dirty="0" smtClean="0"/>
                        <a:t>Treatment- no credit</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a:t>
                      </a:r>
                      <a:endParaRPr lang="en-US" dirty="0"/>
                    </a:p>
                  </a:txBody>
                  <a:tcPr/>
                </a:tc>
                <a:tc>
                  <a:txBody>
                    <a:bodyPr/>
                    <a:lstStyle/>
                    <a:p>
                      <a:pPr algn="ctr"/>
                      <a:r>
                        <a:rPr lang="en-US" dirty="0" smtClean="0"/>
                        <a:t>377</a:t>
                      </a:r>
                      <a:endParaRPr lang="en-US" dirty="0"/>
                    </a:p>
                  </a:txBody>
                  <a:tcPr/>
                </a:tc>
              </a:tr>
              <a:tr h="370840">
                <a:tc>
                  <a:txBody>
                    <a:bodyPr/>
                    <a:lstStyle/>
                    <a:p>
                      <a:r>
                        <a:rPr lang="en-US" dirty="0" smtClean="0"/>
                        <a:t>Control</a:t>
                      </a:r>
                      <a:endParaRPr lang="en-US" dirty="0"/>
                    </a:p>
                  </a:txBody>
                  <a:tcPr/>
                </a:tc>
                <a:tc>
                  <a:txBody>
                    <a:bodyPr/>
                    <a:lstStyle/>
                    <a:p>
                      <a:pPr algn="ctr"/>
                      <a:r>
                        <a:rPr lang="en-US" dirty="0" smtClean="0"/>
                        <a:t>x</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367</a:t>
                      </a:r>
                      <a:endParaRPr lang="en-US" dirty="0"/>
                    </a:p>
                  </a:txBody>
                  <a:tcPr/>
                </a:tc>
              </a:tr>
            </a:tbl>
          </a:graphicData>
        </a:graphic>
      </p:graphicFrame>
    </p:spTree>
    <p:extLst>
      <p:ext uri="{BB962C8B-B14F-4D97-AF65-F5344CB8AC3E}">
        <p14:creationId xmlns:p14="http://schemas.microsoft.com/office/powerpoint/2010/main" val="3022267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0082"/>
            <a:ext cx="7772400" cy="563562"/>
          </a:xfrm>
        </p:spPr>
        <p:txBody>
          <a:bodyPr/>
          <a:lstStyle/>
          <a:p>
            <a:r>
              <a:rPr lang="en-US" dirty="0"/>
              <a:t>What Works and What Does Not Work? Cont..</a:t>
            </a:r>
          </a:p>
        </p:txBody>
      </p:sp>
      <p:sp>
        <p:nvSpPr>
          <p:cNvPr id="3" name="Content Placeholder 2"/>
          <p:cNvSpPr>
            <a:spLocks noGrp="1"/>
          </p:cNvSpPr>
          <p:nvPr>
            <p:ph idx="1"/>
          </p:nvPr>
        </p:nvSpPr>
        <p:spPr>
          <a:xfrm>
            <a:off x="0" y="971270"/>
            <a:ext cx="9144000" cy="5402239"/>
          </a:xfrm>
        </p:spPr>
        <p:txBody>
          <a:bodyPr/>
          <a:lstStyle/>
          <a:p>
            <a:r>
              <a:rPr lang="en-US" sz="1800" b="1" dirty="0"/>
              <a:t>Successful projects address farmer constraints along the whole value chain.</a:t>
            </a:r>
          </a:p>
          <a:p>
            <a:pPr lvl="1"/>
            <a:r>
              <a:rPr lang="en-US" sz="1800" b="1" dirty="0"/>
              <a:t>Finding Missing Markets …(</a:t>
            </a:r>
            <a:r>
              <a:rPr lang="en-US" sz="1800" b="1" dirty="0" err="1"/>
              <a:t>Asharf</a:t>
            </a:r>
            <a:r>
              <a:rPr lang="en-US" sz="1800" b="1" dirty="0"/>
              <a:t> et al. 2008)</a:t>
            </a:r>
            <a:r>
              <a:rPr lang="en-US" sz="1800" dirty="0"/>
              <a:t> .</a:t>
            </a:r>
          </a:p>
          <a:p>
            <a:r>
              <a:rPr lang="en-US" sz="1800" b="1" dirty="0" smtClean="0"/>
              <a:t>Results </a:t>
            </a:r>
            <a:r>
              <a:rPr lang="en-US" sz="1800" b="1" dirty="0" err="1" smtClean="0"/>
              <a:t>cont</a:t>
            </a:r>
            <a:r>
              <a:rPr lang="en-US" sz="1800" b="1" dirty="0" smtClean="0"/>
              <a:t>:</a:t>
            </a:r>
            <a:endParaRPr lang="en-US" sz="1800" b="1" dirty="0"/>
          </a:p>
          <a:p>
            <a:r>
              <a:rPr lang="en-US" sz="1800" dirty="0" smtClean="0"/>
              <a:t>There were statistically significant impacts on income for first time growers of the export-oriented  crops but not on the whole sample of treated farmers.</a:t>
            </a:r>
          </a:p>
          <a:p>
            <a:pPr marL="0" indent="0">
              <a:buNone/>
            </a:pPr>
            <a:endParaRPr lang="en-US" sz="800" dirty="0" smtClean="0"/>
          </a:p>
          <a:p>
            <a:r>
              <a:rPr lang="en-US" sz="1800" dirty="0" smtClean="0"/>
              <a:t>Lack of sustainability</a:t>
            </a:r>
            <a:r>
              <a:rPr lang="en-US" sz="1800" dirty="0"/>
              <a:t>: </a:t>
            </a:r>
            <a:r>
              <a:rPr lang="en-US" sz="1800" dirty="0" smtClean="0"/>
              <a:t>Authors of the evaluation reported that:</a:t>
            </a:r>
          </a:p>
          <a:p>
            <a:pPr lvl="1"/>
            <a:r>
              <a:rPr lang="en-US" sz="1800" dirty="0" smtClean="0"/>
              <a:t>one </a:t>
            </a:r>
            <a:r>
              <a:rPr lang="en-US" sz="1800" dirty="0"/>
              <a:t>year after the evaluation ended, farmers were unable to obtain EU export certiﬁcations </a:t>
            </a:r>
            <a:r>
              <a:rPr lang="en-US" sz="1800" dirty="0" smtClean="0"/>
              <a:t>(</a:t>
            </a:r>
            <a:r>
              <a:rPr lang="en-US" sz="1800" dirty="0" err="1" smtClean="0"/>
              <a:t>EurepGap</a:t>
            </a:r>
            <a:r>
              <a:rPr lang="en-US" sz="1800" dirty="0" smtClean="0"/>
              <a:t>) and </a:t>
            </a:r>
            <a:r>
              <a:rPr lang="en-US" sz="1800" dirty="0"/>
              <a:t>the exporter stopped purchasing their crops. </a:t>
            </a:r>
            <a:endParaRPr lang="en-US" sz="1800" dirty="0" smtClean="0"/>
          </a:p>
          <a:p>
            <a:pPr lvl="1"/>
            <a:r>
              <a:rPr lang="en-US" sz="1800" dirty="0" smtClean="0"/>
              <a:t>This </a:t>
            </a:r>
            <a:r>
              <a:rPr lang="en-US" sz="1800" dirty="0"/>
              <a:t>led to </a:t>
            </a:r>
            <a:r>
              <a:rPr lang="en-US" sz="1800" dirty="0" err="1"/>
              <a:t>DrumNet’s</a:t>
            </a:r>
            <a:r>
              <a:rPr lang="en-US" sz="1800" dirty="0"/>
              <a:t> collapse as farmers’ export crops were left to rot and loans went into </a:t>
            </a:r>
            <a:r>
              <a:rPr lang="en-US" sz="1800" dirty="0" smtClean="0"/>
              <a:t>default.</a:t>
            </a:r>
          </a:p>
          <a:p>
            <a:pPr lvl="1"/>
            <a:r>
              <a:rPr lang="en-US" sz="1800" dirty="0" smtClean="0"/>
              <a:t>Farmers </a:t>
            </a:r>
            <a:r>
              <a:rPr lang="en-US" sz="1800" dirty="0"/>
              <a:t>returned to growing for local markets, underscoring the original concerns over export market </a:t>
            </a:r>
            <a:r>
              <a:rPr lang="en-US" sz="1800" dirty="0" smtClean="0"/>
              <a:t>risk</a:t>
            </a:r>
          </a:p>
          <a:p>
            <a:pPr marL="457200" lvl="1" indent="0">
              <a:buNone/>
            </a:pPr>
            <a:endParaRPr lang="en-US" sz="1000" dirty="0" smtClean="0"/>
          </a:p>
          <a:p>
            <a:r>
              <a:rPr lang="en-US" sz="1800" b="1" dirty="0" smtClean="0"/>
              <a:t>Conclusion: </a:t>
            </a:r>
            <a:r>
              <a:rPr lang="en-US" sz="1800" dirty="0" smtClean="0"/>
              <a:t>Failure to ensure market access  and certification standards caused the whole (otherwise successful) value chain to collapse.</a:t>
            </a:r>
            <a:endParaRPr lang="en-US" sz="1800" dirty="0"/>
          </a:p>
          <a:p>
            <a:endParaRPr lang="en-US" dirty="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15</a:t>
            </a:fld>
            <a:endParaRPr lang="en-US" dirty="0">
              <a:solidFill>
                <a:srgbClr val="FFFFFF"/>
              </a:solidFill>
            </a:endParaRPr>
          </a:p>
        </p:txBody>
      </p:sp>
    </p:spTree>
    <p:extLst>
      <p:ext uri="{BB962C8B-B14F-4D97-AF65-F5344CB8AC3E}">
        <p14:creationId xmlns:p14="http://schemas.microsoft.com/office/powerpoint/2010/main" val="1753838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0082"/>
            <a:ext cx="7772400" cy="563562"/>
          </a:xfrm>
        </p:spPr>
        <p:txBody>
          <a:bodyPr/>
          <a:lstStyle/>
          <a:p>
            <a:r>
              <a:rPr lang="en-US" dirty="0"/>
              <a:t>What Works and What Does Not Work? Cont..</a:t>
            </a:r>
          </a:p>
        </p:txBody>
      </p:sp>
      <p:sp>
        <p:nvSpPr>
          <p:cNvPr id="3" name="Content Placeholder 2"/>
          <p:cNvSpPr>
            <a:spLocks noGrp="1"/>
          </p:cNvSpPr>
          <p:nvPr>
            <p:ph idx="1"/>
          </p:nvPr>
        </p:nvSpPr>
        <p:spPr>
          <a:xfrm>
            <a:off x="0" y="971270"/>
            <a:ext cx="9144000" cy="5402239"/>
          </a:xfrm>
        </p:spPr>
        <p:txBody>
          <a:bodyPr/>
          <a:lstStyle/>
          <a:p>
            <a:r>
              <a:rPr lang="en-US" sz="1800" b="1" dirty="0"/>
              <a:t>Successful projects address farmer constraints along the whole value chain.</a:t>
            </a:r>
          </a:p>
          <a:p>
            <a:pPr lvl="1"/>
            <a:r>
              <a:rPr lang="en-US" sz="1800" b="1" dirty="0"/>
              <a:t>Fortson K</a:t>
            </a:r>
            <a:r>
              <a:rPr lang="en-US" sz="1800" b="1" dirty="0" smtClean="0"/>
              <a:t>, </a:t>
            </a:r>
            <a:r>
              <a:rPr lang="en-US" sz="1800" b="1" dirty="0" err="1" smtClean="0"/>
              <a:t>Rangarajan</a:t>
            </a:r>
            <a:r>
              <a:rPr lang="en-US" sz="1800" b="1" dirty="0" smtClean="0"/>
              <a:t> A, Blair R, Lee J, Gilbert V. </a:t>
            </a:r>
            <a:r>
              <a:rPr lang="en-US" sz="1800" b="1" dirty="0"/>
              <a:t>2012. Evaluation of Water-to-Market Training in Armenia. Mathematica Policy Research and Millennium Challenge Corporation (MCC), at </a:t>
            </a:r>
            <a:r>
              <a:rPr lang="en-US" sz="1800" b="1" dirty="0" smtClean="0"/>
              <a:t>www.mcc.gov</a:t>
            </a:r>
            <a:endParaRPr lang="en-US" sz="1800" dirty="0"/>
          </a:p>
          <a:p>
            <a:endParaRPr lang="en-US" sz="800" b="1" dirty="0" smtClean="0"/>
          </a:p>
          <a:p>
            <a:r>
              <a:rPr lang="en-US" sz="1800" b="1" dirty="0" smtClean="0"/>
              <a:t>Problems Identified</a:t>
            </a:r>
          </a:p>
          <a:p>
            <a:r>
              <a:rPr lang="en-US" sz="1800" dirty="0"/>
              <a:t>Following Armenian government’s adoption of a comprehensive stabilization and reform program in which farmland was privatized and redistributed as small plot:</a:t>
            </a:r>
          </a:p>
          <a:p>
            <a:pPr lvl="1"/>
            <a:r>
              <a:rPr lang="en-US" sz="1800" dirty="0"/>
              <a:t>beneficiaries of the redistribution had little expertise in farming or had mainly worked on collective farms before the reform and as a result did not have the knowledge required to effectively manage their own farms. </a:t>
            </a:r>
          </a:p>
          <a:p>
            <a:pPr lvl="1"/>
            <a:r>
              <a:rPr lang="en-US" sz="1800" dirty="0"/>
              <a:t>Much of the irrigation infrastructure continued to deteriorate, falling into disrepair and disuse</a:t>
            </a:r>
          </a:p>
          <a:p>
            <a:endParaRPr lang="en-US" sz="1200" b="1" dirty="0" smtClean="0"/>
          </a:p>
          <a:p>
            <a:r>
              <a:rPr lang="en-US" sz="1800" dirty="0" smtClean="0"/>
              <a:t>US government granted government of Armenia $236 million for rehabilitation of rural roads and irrigated agriculture (2007-2011)</a:t>
            </a:r>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16</a:t>
            </a:fld>
            <a:endParaRPr lang="en-US" dirty="0">
              <a:solidFill>
                <a:srgbClr val="FFFFFF"/>
              </a:solidFill>
            </a:endParaRPr>
          </a:p>
        </p:txBody>
      </p:sp>
    </p:spTree>
    <p:extLst>
      <p:ext uri="{BB962C8B-B14F-4D97-AF65-F5344CB8AC3E}">
        <p14:creationId xmlns:p14="http://schemas.microsoft.com/office/powerpoint/2010/main" val="2917949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0082"/>
            <a:ext cx="7772400" cy="563562"/>
          </a:xfrm>
        </p:spPr>
        <p:txBody>
          <a:bodyPr/>
          <a:lstStyle/>
          <a:p>
            <a:r>
              <a:rPr lang="en-US" dirty="0"/>
              <a:t>What Works and What Does Not Work? Cont..</a:t>
            </a:r>
          </a:p>
        </p:txBody>
      </p:sp>
      <p:sp>
        <p:nvSpPr>
          <p:cNvPr id="3" name="Content Placeholder 2"/>
          <p:cNvSpPr>
            <a:spLocks noGrp="1"/>
          </p:cNvSpPr>
          <p:nvPr>
            <p:ph idx="1"/>
          </p:nvPr>
        </p:nvSpPr>
        <p:spPr>
          <a:xfrm>
            <a:off x="0" y="971270"/>
            <a:ext cx="9144000" cy="5402239"/>
          </a:xfrm>
        </p:spPr>
        <p:txBody>
          <a:bodyPr/>
          <a:lstStyle/>
          <a:p>
            <a:r>
              <a:rPr lang="en-US" sz="1800" b="1" dirty="0"/>
              <a:t>Successful projects address farmer constraints along the whole value chain.</a:t>
            </a:r>
          </a:p>
          <a:p>
            <a:pPr lvl="1"/>
            <a:r>
              <a:rPr lang="en-US" sz="1800" b="1" dirty="0"/>
              <a:t>Fortson </a:t>
            </a:r>
            <a:r>
              <a:rPr lang="en-US" sz="1800" b="1" dirty="0" smtClean="0"/>
              <a:t>et al. 2012 Evaluation </a:t>
            </a:r>
            <a:r>
              <a:rPr lang="en-US" sz="1800" b="1" dirty="0"/>
              <a:t>of Water-to-Market Training in Armenia. </a:t>
            </a:r>
            <a:endParaRPr lang="en-US" sz="1800" dirty="0"/>
          </a:p>
          <a:p>
            <a:endParaRPr lang="en-US" sz="800" b="1" dirty="0" smtClean="0"/>
          </a:p>
          <a:p>
            <a:r>
              <a:rPr lang="en-US" sz="1800" b="1" dirty="0" smtClean="0"/>
              <a:t>Interventions</a:t>
            </a:r>
          </a:p>
          <a:p>
            <a:r>
              <a:rPr lang="en-US" sz="1800" dirty="0" smtClean="0"/>
              <a:t>Training for On-Farm Water Management (OFWM) to 45,000 farmers</a:t>
            </a:r>
          </a:p>
          <a:p>
            <a:pPr lvl="1"/>
            <a:r>
              <a:rPr lang="en-US" sz="1800" dirty="0" smtClean="0"/>
              <a:t>Included classroom and practical (demonstration plots) training on cost effective irrigation technologies. Classroom training was for 3-4 days and was also provided over the life of the compact (2007-2011). It also included tours of farmers</a:t>
            </a:r>
            <a:endParaRPr lang="en-US" sz="800" dirty="0" smtClean="0"/>
          </a:p>
          <a:p>
            <a:r>
              <a:rPr lang="en-US" sz="1800" dirty="0" smtClean="0"/>
              <a:t>Training for High-Value Agriculture (HVA) to 36,000 farmers</a:t>
            </a:r>
          </a:p>
          <a:p>
            <a:pPr lvl="1"/>
            <a:r>
              <a:rPr lang="en-US" sz="1800" dirty="0" smtClean="0"/>
              <a:t>Included classroom and practical training for high value crop substitution and cropping intensity</a:t>
            </a:r>
            <a:endParaRPr lang="en-US" sz="800" dirty="0" smtClean="0"/>
          </a:p>
          <a:p>
            <a:r>
              <a:rPr lang="en-US" sz="1800" dirty="0" smtClean="0"/>
              <a:t>Training for post-harvest, processing, and marketing, including food safety and food quality standards, financial analysis, and developing commercial linkages</a:t>
            </a:r>
          </a:p>
          <a:p>
            <a:r>
              <a:rPr lang="en-US" sz="1800" dirty="0" smtClean="0"/>
              <a:t>Limited access </a:t>
            </a:r>
            <a:r>
              <a:rPr lang="en-US" sz="1800" dirty="0" smtClean="0"/>
              <a:t>to credit </a:t>
            </a:r>
            <a:r>
              <a:rPr lang="en-US" sz="1800" dirty="0" smtClean="0"/>
              <a:t>– only trained </a:t>
            </a:r>
            <a:r>
              <a:rPr lang="en-US" sz="1800" dirty="0" smtClean="0"/>
              <a:t>farmers that qualified (for drip irrigation and green house technologies)</a:t>
            </a:r>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17</a:t>
            </a:fld>
            <a:endParaRPr lang="en-US" dirty="0">
              <a:solidFill>
                <a:srgbClr val="FFFFFF"/>
              </a:solidFill>
            </a:endParaRPr>
          </a:p>
        </p:txBody>
      </p:sp>
    </p:spTree>
    <p:extLst>
      <p:ext uri="{BB962C8B-B14F-4D97-AF65-F5344CB8AC3E}">
        <p14:creationId xmlns:p14="http://schemas.microsoft.com/office/powerpoint/2010/main" val="404738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0082"/>
            <a:ext cx="7772400" cy="563562"/>
          </a:xfrm>
        </p:spPr>
        <p:txBody>
          <a:bodyPr/>
          <a:lstStyle/>
          <a:p>
            <a:r>
              <a:rPr lang="en-US" dirty="0"/>
              <a:t>What Works and What Does Not Work? Cont..</a:t>
            </a:r>
          </a:p>
        </p:txBody>
      </p:sp>
      <p:sp>
        <p:nvSpPr>
          <p:cNvPr id="3" name="Content Placeholder 2"/>
          <p:cNvSpPr>
            <a:spLocks noGrp="1"/>
          </p:cNvSpPr>
          <p:nvPr>
            <p:ph idx="1"/>
          </p:nvPr>
        </p:nvSpPr>
        <p:spPr>
          <a:xfrm>
            <a:off x="0" y="971270"/>
            <a:ext cx="9144000" cy="5402239"/>
          </a:xfrm>
        </p:spPr>
        <p:txBody>
          <a:bodyPr/>
          <a:lstStyle/>
          <a:p>
            <a:r>
              <a:rPr lang="en-US" sz="1800" b="1" dirty="0"/>
              <a:t>Successful projects address farmer constraints along the whole value chain.</a:t>
            </a:r>
          </a:p>
          <a:p>
            <a:pPr lvl="1"/>
            <a:r>
              <a:rPr lang="en-US" sz="1800" b="1" dirty="0"/>
              <a:t>Fortson </a:t>
            </a:r>
            <a:r>
              <a:rPr lang="en-US" sz="1800" b="1" dirty="0" smtClean="0"/>
              <a:t>et al. 2012 Evaluation </a:t>
            </a:r>
            <a:r>
              <a:rPr lang="en-US" sz="1800" b="1" dirty="0"/>
              <a:t>of Water-to-Market Training in Armenia. </a:t>
            </a:r>
            <a:endParaRPr lang="en-US" sz="1800" dirty="0"/>
          </a:p>
          <a:p>
            <a:endParaRPr lang="en-US" sz="600" b="1" dirty="0" smtClean="0"/>
          </a:p>
          <a:p>
            <a:r>
              <a:rPr lang="en-US" sz="1800" b="1" dirty="0" smtClean="0"/>
              <a:t>Results</a:t>
            </a:r>
          </a:p>
          <a:p>
            <a:r>
              <a:rPr lang="en-US" sz="1800" dirty="0" smtClean="0"/>
              <a:t>No significant impacts on adoption rates. Only simple technologies were adopted e.g. modified fallow spacing, preparation of irrigated land or having a copy of  the farm’s WUA contract. Few farmers adopted medium improvements such as gated pipes or advanced improvements such as drip irrigation.</a:t>
            </a:r>
          </a:p>
          <a:p>
            <a:endParaRPr lang="en-US" sz="1800" dirty="0" smtClean="0"/>
          </a:p>
          <a:p>
            <a:r>
              <a:rPr lang="en-US" sz="1800" dirty="0" smtClean="0"/>
              <a:t>There was no evidence that training increased the area of irrigated land</a:t>
            </a:r>
          </a:p>
          <a:p>
            <a:endParaRPr lang="en-US" sz="1800" dirty="0" smtClean="0"/>
          </a:p>
          <a:p>
            <a:r>
              <a:rPr lang="en-US" sz="1800" dirty="0" smtClean="0"/>
              <a:t>In the HVA, there were no impacts on crops being cultivated, </a:t>
            </a:r>
            <a:r>
              <a:rPr lang="en-US" sz="1800" dirty="0"/>
              <a:t>n</a:t>
            </a:r>
            <a:r>
              <a:rPr lang="en-US" sz="1800" dirty="0" smtClean="0"/>
              <a:t>o change in production and no change in sales, agricultural income and household income. Therefore no change on poverty rates.</a:t>
            </a:r>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18</a:t>
            </a:fld>
            <a:endParaRPr lang="en-US" dirty="0">
              <a:solidFill>
                <a:srgbClr val="FFFFFF"/>
              </a:solidFill>
            </a:endParaRPr>
          </a:p>
        </p:txBody>
      </p:sp>
    </p:spTree>
    <p:extLst>
      <p:ext uri="{BB962C8B-B14F-4D97-AF65-F5344CB8AC3E}">
        <p14:creationId xmlns:p14="http://schemas.microsoft.com/office/powerpoint/2010/main" val="1119437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0082"/>
            <a:ext cx="7772400" cy="563562"/>
          </a:xfrm>
        </p:spPr>
        <p:txBody>
          <a:bodyPr/>
          <a:lstStyle/>
          <a:p>
            <a:r>
              <a:rPr lang="en-US" dirty="0"/>
              <a:t>What Works and What Does Not Work? Cont..</a:t>
            </a:r>
          </a:p>
        </p:txBody>
      </p:sp>
      <p:sp>
        <p:nvSpPr>
          <p:cNvPr id="3" name="Content Placeholder 2"/>
          <p:cNvSpPr>
            <a:spLocks noGrp="1"/>
          </p:cNvSpPr>
          <p:nvPr>
            <p:ph idx="1"/>
          </p:nvPr>
        </p:nvSpPr>
        <p:spPr>
          <a:xfrm>
            <a:off x="0" y="971270"/>
            <a:ext cx="9144000" cy="5402239"/>
          </a:xfrm>
        </p:spPr>
        <p:txBody>
          <a:bodyPr/>
          <a:lstStyle/>
          <a:p>
            <a:r>
              <a:rPr lang="en-US" sz="1800" b="1" dirty="0"/>
              <a:t>Successful projects address farmer constraints along the whole value chain.</a:t>
            </a:r>
          </a:p>
          <a:p>
            <a:pPr lvl="1"/>
            <a:r>
              <a:rPr lang="en-US" sz="1800" b="1" dirty="0"/>
              <a:t>Fortson </a:t>
            </a:r>
            <a:r>
              <a:rPr lang="en-US" sz="1800" b="1" dirty="0" smtClean="0"/>
              <a:t>et al. 2012 Evaluation </a:t>
            </a:r>
            <a:r>
              <a:rPr lang="en-US" sz="1800" b="1" dirty="0"/>
              <a:t>of Water-to-Market Training in Armenia. </a:t>
            </a:r>
            <a:endParaRPr lang="en-US" sz="1800" dirty="0"/>
          </a:p>
          <a:p>
            <a:endParaRPr lang="en-US" sz="600" b="1" dirty="0" smtClean="0"/>
          </a:p>
          <a:p>
            <a:r>
              <a:rPr lang="en-US" sz="1800" b="1" dirty="0"/>
              <a:t>What went wrong?</a:t>
            </a:r>
          </a:p>
          <a:p>
            <a:r>
              <a:rPr lang="en-US" sz="1800" dirty="0"/>
              <a:t>The extensive training was not tailored to specific needs of farmers – it was a numbers game. Most of the farmers trained did not qualify for the credit to invest in irrigation infrastructure</a:t>
            </a:r>
          </a:p>
          <a:p>
            <a:endParaRPr lang="en-US" sz="1800" b="1" dirty="0" smtClean="0"/>
          </a:p>
          <a:p>
            <a:r>
              <a:rPr lang="en-US" sz="1800" dirty="0" smtClean="0"/>
              <a:t>There were problems with sequencing of complementary interventions. The irrigation component was delayed, causing trained farmers unable to use their training because there was no access to water.</a:t>
            </a:r>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19</a:t>
            </a:fld>
            <a:endParaRPr lang="en-US" dirty="0">
              <a:solidFill>
                <a:srgbClr val="FFFFFF"/>
              </a:solidFill>
            </a:endParaRPr>
          </a:p>
        </p:txBody>
      </p:sp>
    </p:spTree>
    <p:extLst>
      <p:ext uri="{BB962C8B-B14F-4D97-AF65-F5344CB8AC3E}">
        <p14:creationId xmlns:p14="http://schemas.microsoft.com/office/powerpoint/2010/main" val="2229098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504" y="114707"/>
            <a:ext cx="7772400" cy="563562"/>
          </a:xfrm>
        </p:spPr>
        <p:txBody>
          <a:bodyPr/>
          <a:lstStyle/>
          <a:p>
            <a:r>
              <a:rPr lang="en-US" dirty="0" smtClean="0"/>
              <a:t>Outline</a:t>
            </a:r>
            <a:endParaRPr lang="en-US" dirty="0"/>
          </a:p>
        </p:txBody>
      </p:sp>
      <p:sp>
        <p:nvSpPr>
          <p:cNvPr id="3" name="Content Placeholder 2"/>
          <p:cNvSpPr>
            <a:spLocks noGrp="1"/>
          </p:cNvSpPr>
          <p:nvPr>
            <p:ph idx="1"/>
          </p:nvPr>
        </p:nvSpPr>
        <p:spPr>
          <a:xfrm>
            <a:off x="672153" y="829799"/>
            <a:ext cx="7772400" cy="5912274"/>
          </a:xfrm>
        </p:spPr>
        <p:txBody>
          <a:bodyPr/>
          <a:lstStyle/>
          <a:p>
            <a:pPr>
              <a:buFont typeface="Wingdings" pitchFamily="2" charset="2"/>
              <a:buChar char="§"/>
            </a:pPr>
            <a:r>
              <a:rPr lang="en-US" sz="2400" dirty="0" smtClean="0"/>
              <a:t>Methodology </a:t>
            </a:r>
            <a:r>
              <a:rPr lang="en-US" sz="2400" dirty="0" smtClean="0"/>
              <a:t>used </a:t>
            </a:r>
            <a:endParaRPr lang="en-US" sz="2400" dirty="0" smtClean="0"/>
          </a:p>
          <a:p>
            <a:pPr>
              <a:buFont typeface="Wingdings" pitchFamily="2" charset="2"/>
              <a:buChar char="§"/>
            </a:pPr>
            <a:endParaRPr lang="en-US" sz="1000" dirty="0" smtClean="0"/>
          </a:p>
          <a:p>
            <a:pPr>
              <a:buFont typeface="Wingdings" pitchFamily="2" charset="2"/>
              <a:buChar char="§"/>
            </a:pPr>
            <a:r>
              <a:rPr lang="en-US" sz="2400" dirty="0" smtClean="0"/>
              <a:t>Questions </a:t>
            </a:r>
            <a:r>
              <a:rPr lang="en-US" sz="2400" dirty="0" smtClean="0"/>
              <a:t>addressed</a:t>
            </a:r>
          </a:p>
          <a:p>
            <a:pPr marL="800100" lvl="1" indent="-342900">
              <a:buFont typeface="+mj-lt"/>
              <a:buAutoNum type="arabicPeriod"/>
            </a:pPr>
            <a:r>
              <a:rPr lang="en-US" sz="2000" dirty="0"/>
              <a:t>What is the </a:t>
            </a:r>
            <a:r>
              <a:rPr lang="en-US" sz="2000" i="1" u="sng" dirty="0"/>
              <a:t>Impact</a:t>
            </a:r>
            <a:r>
              <a:rPr lang="en-US" sz="2000" dirty="0"/>
              <a:t> of Access to Finance and Farmer/Business Training Interventions on Agribusiness Indicators?</a:t>
            </a:r>
          </a:p>
          <a:p>
            <a:pPr marL="800100" lvl="1" indent="-342900">
              <a:buFont typeface="+mj-lt"/>
              <a:buAutoNum type="arabicPeriod"/>
            </a:pPr>
            <a:endParaRPr lang="en-US" sz="1000" dirty="0" smtClean="0"/>
          </a:p>
          <a:p>
            <a:pPr marL="800100" lvl="1" indent="-342900">
              <a:buFont typeface="+mj-lt"/>
              <a:buAutoNum type="arabicPeriod"/>
            </a:pPr>
            <a:r>
              <a:rPr lang="en-US" sz="2000" dirty="0" smtClean="0"/>
              <a:t>What </a:t>
            </a:r>
            <a:r>
              <a:rPr lang="en-US" sz="2000" i="1" u="sng" dirty="0"/>
              <a:t>Methodologies/Approaches</a:t>
            </a:r>
            <a:r>
              <a:rPr lang="en-US" sz="2000" dirty="0"/>
              <a:t> have been used to conduct the evaluations? </a:t>
            </a:r>
            <a:r>
              <a:rPr lang="en-US" sz="2000" dirty="0" smtClean="0"/>
              <a:t> </a:t>
            </a:r>
            <a:endParaRPr lang="en-US" sz="1000" dirty="0" smtClean="0"/>
          </a:p>
          <a:p>
            <a:pPr>
              <a:buFont typeface="Wingdings" pitchFamily="2" charset="2"/>
              <a:buChar char="§"/>
            </a:pPr>
            <a:endParaRPr lang="en-US" sz="2400" dirty="0" smtClean="0"/>
          </a:p>
          <a:p>
            <a:pPr>
              <a:buFont typeface="Wingdings" pitchFamily="2" charset="2"/>
              <a:buChar char="§"/>
            </a:pPr>
            <a:r>
              <a:rPr lang="en-US" sz="2400" dirty="0" smtClean="0"/>
              <a:t>What </a:t>
            </a:r>
            <a:r>
              <a:rPr lang="en-US" sz="2400" dirty="0"/>
              <a:t>lessons and findings can </a:t>
            </a:r>
            <a:r>
              <a:rPr lang="en-US" sz="2400" i="1" u="sng" dirty="0"/>
              <a:t>inform DIIS</a:t>
            </a:r>
            <a:r>
              <a:rPr lang="en-US" sz="2400" dirty="0"/>
              <a:t>?</a:t>
            </a:r>
          </a:p>
          <a:p>
            <a:pPr marL="857250" lvl="2" indent="0">
              <a:buNone/>
            </a:pPr>
            <a:r>
              <a:rPr lang="en-US" sz="2000" dirty="0"/>
              <a:t>Based on three examples from the systematic review and one example from a recent ongoing evaluation</a:t>
            </a:r>
          </a:p>
          <a:p>
            <a:pPr marL="0" indent="0">
              <a:buNone/>
            </a:pP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0082"/>
            <a:ext cx="7772400" cy="563562"/>
          </a:xfrm>
        </p:spPr>
        <p:txBody>
          <a:bodyPr/>
          <a:lstStyle/>
          <a:p>
            <a:r>
              <a:rPr lang="en-US" dirty="0"/>
              <a:t>What Works and What Does Not Work? Cont..</a:t>
            </a:r>
          </a:p>
        </p:txBody>
      </p:sp>
      <p:sp>
        <p:nvSpPr>
          <p:cNvPr id="3" name="Content Placeholder 2"/>
          <p:cNvSpPr>
            <a:spLocks noGrp="1"/>
          </p:cNvSpPr>
          <p:nvPr>
            <p:ph idx="1"/>
          </p:nvPr>
        </p:nvSpPr>
        <p:spPr>
          <a:xfrm>
            <a:off x="0" y="971270"/>
            <a:ext cx="9144000" cy="5402239"/>
          </a:xfrm>
        </p:spPr>
        <p:txBody>
          <a:bodyPr/>
          <a:lstStyle/>
          <a:p>
            <a:r>
              <a:rPr lang="en-US" sz="1800" b="1" dirty="0"/>
              <a:t>Successful projects address farmer constraints along the whole value </a:t>
            </a:r>
            <a:r>
              <a:rPr lang="en-US" sz="1800" b="1" dirty="0" smtClean="0"/>
              <a:t>chain.</a:t>
            </a:r>
          </a:p>
          <a:p>
            <a:endParaRPr lang="en-US" sz="800" b="1" dirty="0"/>
          </a:p>
          <a:p>
            <a:r>
              <a:rPr lang="en-US" sz="1800" b="1" dirty="0" smtClean="0"/>
              <a:t>The East Africa Dairy Development (EADD) Project. Is a consortium of 5 organizations that are addressing different parts of the </a:t>
            </a:r>
            <a:r>
              <a:rPr lang="en-US" sz="1800" b="1" dirty="0" smtClean="0"/>
              <a:t>dairy </a:t>
            </a:r>
            <a:r>
              <a:rPr lang="en-US" sz="1800" b="1" dirty="0" smtClean="0"/>
              <a:t>value chain</a:t>
            </a:r>
          </a:p>
          <a:p>
            <a:pPr lvl="1"/>
            <a:r>
              <a:rPr lang="en-US" sz="1800" b="1" dirty="0" smtClean="0"/>
              <a:t>ICRAF (World Agroforestry Center) </a:t>
            </a:r>
            <a:r>
              <a:rPr lang="en-US" sz="1800" dirty="0" smtClean="0"/>
              <a:t>is responsible for the feeding component (production of fodder etc. for increased milk production). They introduced   the </a:t>
            </a:r>
            <a:r>
              <a:rPr lang="en-US" sz="1800" b="1" dirty="0" smtClean="0"/>
              <a:t>Volunteer Farmer Trainer </a:t>
            </a:r>
            <a:r>
              <a:rPr lang="en-US" sz="1800" dirty="0" smtClean="0"/>
              <a:t>Extension model where the project trains a farmer who then </a:t>
            </a:r>
            <a:r>
              <a:rPr lang="en-US" sz="1800" dirty="0" smtClean="0"/>
              <a:t>trains </a:t>
            </a:r>
            <a:r>
              <a:rPr lang="en-US" sz="1800" dirty="0" smtClean="0"/>
              <a:t>other farmers in the village (on a voluntary basis). </a:t>
            </a:r>
          </a:p>
          <a:p>
            <a:pPr lvl="1"/>
            <a:r>
              <a:rPr lang="en-US" sz="1800" b="1" dirty="0" smtClean="0"/>
              <a:t>African Breeding Service </a:t>
            </a:r>
            <a:r>
              <a:rPr lang="en-US" sz="1800" dirty="0" smtClean="0"/>
              <a:t>(</a:t>
            </a:r>
            <a:r>
              <a:rPr lang="en-US" sz="1800" dirty="0"/>
              <a:t>distributor of ABS </a:t>
            </a:r>
            <a:r>
              <a:rPr lang="en-US" sz="1800" dirty="0" smtClean="0"/>
              <a:t>Global Inc. / American Breeding Services) are responsible for artificial insemination and animal health services </a:t>
            </a:r>
          </a:p>
          <a:p>
            <a:pPr lvl="1"/>
            <a:r>
              <a:rPr lang="en-US" sz="1800" b="1" dirty="0" smtClean="0"/>
              <a:t>Heifer International </a:t>
            </a:r>
            <a:r>
              <a:rPr lang="en-US" sz="1800" dirty="0" smtClean="0"/>
              <a:t>is the main implementing agency</a:t>
            </a:r>
          </a:p>
          <a:p>
            <a:pPr lvl="1"/>
            <a:r>
              <a:rPr lang="en-US" sz="1800" b="1" dirty="0" err="1" smtClean="0"/>
              <a:t>Technoserve</a:t>
            </a:r>
            <a:r>
              <a:rPr lang="en-US" sz="1800" dirty="0" smtClean="0"/>
              <a:t> is responsible for the business/marketing side (e.g. selecting areas with high business potential, they use a Business HUB model where farmers are organized into Dairy businessmen, sometimes they own their own chilling plant, they get inputs on credit that get deducted from their sales of milk, they can own shares in the business)</a:t>
            </a:r>
          </a:p>
          <a:p>
            <a:pPr lvl="1"/>
            <a:r>
              <a:rPr lang="en-US" sz="1800" b="1" dirty="0" smtClean="0"/>
              <a:t>ILRI (International Livestock Research Institute) </a:t>
            </a:r>
            <a:r>
              <a:rPr lang="en-US" sz="1800" dirty="0" smtClean="0"/>
              <a:t>do the M&amp;E</a:t>
            </a:r>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20</a:t>
            </a:fld>
            <a:endParaRPr lang="en-US" dirty="0">
              <a:solidFill>
                <a:srgbClr val="FFFFFF"/>
              </a:solidFill>
            </a:endParaRPr>
          </a:p>
        </p:txBody>
      </p:sp>
    </p:spTree>
    <p:extLst>
      <p:ext uri="{BB962C8B-B14F-4D97-AF65-F5344CB8AC3E}">
        <p14:creationId xmlns:p14="http://schemas.microsoft.com/office/powerpoint/2010/main" val="1291091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0082"/>
            <a:ext cx="7772400" cy="563562"/>
          </a:xfrm>
        </p:spPr>
        <p:txBody>
          <a:bodyPr/>
          <a:lstStyle/>
          <a:p>
            <a:r>
              <a:rPr lang="en-US" dirty="0"/>
              <a:t>What Works and What Does Not Work? Cont..</a:t>
            </a:r>
          </a:p>
        </p:txBody>
      </p:sp>
      <p:sp>
        <p:nvSpPr>
          <p:cNvPr id="3" name="Content Placeholder 2"/>
          <p:cNvSpPr>
            <a:spLocks noGrp="1"/>
          </p:cNvSpPr>
          <p:nvPr>
            <p:ph idx="1"/>
          </p:nvPr>
        </p:nvSpPr>
        <p:spPr>
          <a:xfrm>
            <a:off x="0" y="971270"/>
            <a:ext cx="9144000" cy="5402239"/>
          </a:xfrm>
        </p:spPr>
        <p:txBody>
          <a:bodyPr/>
          <a:lstStyle/>
          <a:p>
            <a:r>
              <a:rPr lang="en-US" sz="1800" b="1" dirty="0"/>
              <a:t>Successful projects address farmer constraints along the whole value </a:t>
            </a:r>
            <a:r>
              <a:rPr lang="en-US" sz="1800" b="1" dirty="0" smtClean="0"/>
              <a:t>chain.</a:t>
            </a:r>
          </a:p>
          <a:p>
            <a:endParaRPr lang="en-US" sz="800" b="1" dirty="0"/>
          </a:p>
          <a:p>
            <a:r>
              <a:rPr lang="en-US" sz="1800" b="1" dirty="0" smtClean="0"/>
              <a:t>The East Africa Dairy Development (EADD) Project. Cont.</a:t>
            </a:r>
          </a:p>
          <a:p>
            <a:r>
              <a:rPr lang="en-US" sz="1800" dirty="0" smtClean="0"/>
              <a:t>Is funded by the Bill and Melinda Gates Foundation (BMGF)</a:t>
            </a:r>
          </a:p>
          <a:p>
            <a:pPr marL="0" indent="0">
              <a:buNone/>
            </a:pPr>
            <a:endParaRPr lang="en-US" sz="800" dirty="0" smtClean="0"/>
          </a:p>
          <a:p>
            <a:r>
              <a:rPr lang="en-US" sz="1800" dirty="0" smtClean="0"/>
              <a:t>The Consortium was born following some of the above organizations’ response to a call for proposals by the </a:t>
            </a:r>
            <a:r>
              <a:rPr lang="en-US" sz="1800" dirty="0" smtClean="0"/>
              <a:t>BMGF</a:t>
            </a:r>
            <a:endParaRPr lang="en-US" sz="1800" dirty="0" smtClean="0"/>
          </a:p>
          <a:p>
            <a:pPr marL="0" indent="0">
              <a:buNone/>
            </a:pPr>
            <a:endParaRPr lang="en-US" sz="800" dirty="0" smtClean="0"/>
          </a:p>
          <a:p>
            <a:r>
              <a:rPr lang="en-US" sz="1800" dirty="0" smtClean="0"/>
              <a:t>First phase 2008-2013 -$42.8 million plus </a:t>
            </a:r>
            <a:r>
              <a:rPr lang="en-US" sz="1800" dirty="0" smtClean="0"/>
              <a:t>$8 million extra support during an extension phase  -- targeting </a:t>
            </a:r>
            <a:r>
              <a:rPr lang="en-US" sz="1800" dirty="0" smtClean="0"/>
              <a:t>179,000 farming families ~ 1million individuals in Kenya, Uganda and Rwanda</a:t>
            </a:r>
          </a:p>
          <a:p>
            <a:pPr marL="0" indent="0">
              <a:buNone/>
            </a:pPr>
            <a:endParaRPr lang="en-US" sz="800" dirty="0" smtClean="0"/>
          </a:p>
          <a:p>
            <a:r>
              <a:rPr lang="en-US" sz="1800" dirty="0" smtClean="0"/>
              <a:t>Second phase 2013-2018 $25.5 million targeting  an additional 136, 000 farming </a:t>
            </a:r>
            <a:r>
              <a:rPr lang="en-US" sz="1800" dirty="0" smtClean="0"/>
              <a:t>family</a:t>
            </a:r>
            <a:r>
              <a:rPr lang="en-US" sz="1800" dirty="0" smtClean="0"/>
              <a:t> </a:t>
            </a:r>
            <a:r>
              <a:rPr lang="en-US" sz="1800" dirty="0" smtClean="0"/>
              <a:t>in Kenya, Uganda, and Tanzania</a:t>
            </a:r>
          </a:p>
          <a:p>
            <a:pPr marL="0" indent="0">
              <a:buNone/>
            </a:pPr>
            <a:endParaRPr lang="en-US" sz="800" dirty="0" smtClean="0"/>
          </a:p>
          <a:p>
            <a:r>
              <a:rPr lang="en-US" sz="1800" b="1" dirty="0" smtClean="0"/>
              <a:t>Goal: </a:t>
            </a:r>
            <a:r>
              <a:rPr lang="en-US" sz="1800" dirty="0" smtClean="0"/>
              <a:t>To double dairy income of the farmers by 2018.</a:t>
            </a:r>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21</a:t>
            </a:fld>
            <a:endParaRPr lang="en-US" dirty="0">
              <a:solidFill>
                <a:srgbClr val="FFFFFF"/>
              </a:solidFill>
            </a:endParaRPr>
          </a:p>
        </p:txBody>
      </p:sp>
    </p:spTree>
    <p:extLst>
      <p:ext uri="{BB962C8B-B14F-4D97-AF65-F5344CB8AC3E}">
        <p14:creationId xmlns:p14="http://schemas.microsoft.com/office/powerpoint/2010/main" val="3685789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0082"/>
            <a:ext cx="7772400" cy="563562"/>
          </a:xfrm>
        </p:spPr>
        <p:txBody>
          <a:bodyPr/>
          <a:lstStyle/>
          <a:p>
            <a:r>
              <a:rPr lang="en-US" dirty="0"/>
              <a:t>What Works and What Does Not Work? Cont..</a:t>
            </a:r>
          </a:p>
        </p:txBody>
      </p:sp>
      <p:sp>
        <p:nvSpPr>
          <p:cNvPr id="3" name="Content Placeholder 2"/>
          <p:cNvSpPr>
            <a:spLocks noGrp="1"/>
          </p:cNvSpPr>
          <p:nvPr>
            <p:ph idx="1"/>
          </p:nvPr>
        </p:nvSpPr>
        <p:spPr>
          <a:xfrm>
            <a:off x="0" y="971270"/>
            <a:ext cx="9144000" cy="5402239"/>
          </a:xfrm>
        </p:spPr>
        <p:txBody>
          <a:bodyPr/>
          <a:lstStyle/>
          <a:p>
            <a:r>
              <a:rPr lang="en-US" sz="1800" b="1" dirty="0"/>
              <a:t>Successful projects address farmer constraints along the whole value </a:t>
            </a:r>
            <a:r>
              <a:rPr lang="en-US" sz="1800" b="1" dirty="0" smtClean="0"/>
              <a:t>chain.</a:t>
            </a:r>
          </a:p>
          <a:p>
            <a:endParaRPr lang="en-US" sz="800" b="1" dirty="0"/>
          </a:p>
          <a:p>
            <a:r>
              <a:rPr lang="en-US" sz="1800" b="1" dirty="0" smtClean="0"/>
              <a:t>The East Africa Dairy Development (EADD) Project. Cont.</a:t>
            </a:r>
          </a:p>
          <a:p>
            <a:r>
              <a:rPr lang="en-US" sz="1800" b="1" dirty="0" smtClean="0"/>
              <a:t>Results:</a:t>
            </a:r>
          </a:p>
          <a:p>
            <a:r>
              <a:rPr lang="en-US" sz="1800" dirty="0"/>
              <a:t>No IE conducted to show if income of farmers increased – Field visits by our evaluation team showed that most farmers have increased their milk productivity by 2-3 times (liters / cow/day) compared to when they joined the EADD.</a:t>
            </a:r>
          </a:p>
          <a:p>
            <a:endParaRPr lang="en-US" sz="1800" dirty="0" smtClean="0"/>
          </a:p>
          <a:p>
            <a:r>
              <a:rPr lang="en-US" sz="1800" dirty="0" smtClean="0"/>
              <a:t>By </a:t>
            </a:r>
            <a:r>
              <a:rPr lang="en-US" sz="1800" dirty="0" smtClean="0"/>
              <a:t>October 2014, 82 </a:t>
            </a:r>
            <a:r>
              <a:rPr lang="en-US" sz="1800" dirty="0"/>
              <a:t>farmer-owned dairy </a:t>
            </a:r>
            <a:r>
              <a:rPr lang="en-US" sz="1800" dirty="0" smtClean="0"/>
              <a:t>enterprises established, </a:t>
            </a:r>
            <a:r>
              <a:rPr lang="en-US" sz="1800" dirty="0"/>
              <a:t>reflecting $8.3 million in equity investments by more than 200,000 smallholder farmers in Kenya, Uganda and </a:t>
            </a:r>
            <a:r>
              <a:rPr lang="en-US" sz="1800" dirty="0" smtClean="0"/>
              <a:t>Rwanda.</a:t>
            </a:r>
          </a:p>
          <a:p>
            <a:pPr marL="0" indent="0">
              <a:buNone/>
            </a:pPr>
            <a:endParaRPr lang="en-US" sz="800" dirty="0" smtClean="0"/>
          </a:p>
          <a:p>
            <a:r>
              <a:rPr lang="en-US" sz="1800" dirty="0"/>
              <a:t>Overall, EADD-supported businesses have earned $131 million in revenue since 2008, with farmers earning $113 million for milk deliveries - </a:t>
            </a:r>
            <a:r>
              <a:rPr lang="en-US" sz="1800" dirty="0" smtClean="0"/>
              <a:t> </a:t>
            </a:r>
            <a:r>
              <a:rPr lang="en-US" sz="1800" b="1" dirty="0" smtClean="0">
                <a:solidFill>
                  <a:schemeClr val="accent6"/>
                </a:solidFill>
              </a:rPr>
              <a:t>(</a:t>
            </a:r>
            <a:r>
              <a:rPr lang="en-US" sz="1800" b="1" dirty="0" smtClean="0">
                <a:solidFill>
                  <a:schemeClr val="accent6"/>
                </a:solidFill>
                <a:hlinkClick r:id="rId3"/>
              </a:rPr>
              <a:t>http</a:t>
            </a:r>
            <a:r>
              <a:rPr lang="en-US" sz="1800" b="1" dirty="0">
                <a:solidFill>
                  <a:schemeClr val="accent6"/>
                </a:solidFill>
                <a:hlinkClick r:id="rId3"/>
              </a:rPr>
              <a:t>://</a:t>
            </a:r>
            <a:r>
              <a:rPr lang="en-US" sz="1800" b="1" dirty="0" smtClean="0">
                <a:solidFill>
                  <a:schemeClr val="accent6"/>
                </a:solidFill>
                <a:hlinkClick r:id="rId3"/>
              </a:rPr>
              <a:t>www.technoserve.org/our-work/projects/east-africa-dairy-development#sthash.MFKXrG0c.dpuf</a:t>
            </a:r>
            <a:r>
              <a:rPr lang="en-US" sz="1800" b="1" dirty="0" smtClean="0">
                <a:solidFill>
                  <a:schemeClr val="accent6"/>
                </a:solidFill>
              </a:rPr>
              <a:t>)</a:t>
            </a:r>
          </a:p>
          <a:p>
            <a:pPr marL="0" indent="0">
              <a:buNone/>
            </a:pPr>
            <a:endParaRPr lang="en-US" sz="800" dirty="0" smtClean="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22</a:t>
            </a:fld>
            <a:endParaRPr lang="en-US" dirty="0">
              <a:solidFill>
                <a:srgbClr val="FFFFFF"/>
              </a:solidFill>
            </a:endParaRPr>
          </a:p>
        </p:txBody>
      </p:sp>
    </p:spTree>
    <p:extLst>
      <p:ext uri="{BB962C8B-B14F-4D97-AF65-F5344CB8AC3E}">
        <p14:creationId xmlns:p14="http://schemas.microsoft.com/office/powerpoint/2010/main" val="2421873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1"/>
            <a:r>
              <a:rPr lang="en-US" dirty="0" smtClean="0"/>
              <a:t>4. What Lessons and Findings can Inform DIIS? </a:t>
            </a:r>
            <a:br>
              <a:rPr lang="en-US" dirty="0" smtClean="0"/>
            </a:br>
            <a:endParaRPr lang="en-US" dirty="0"/>
          </a:p>
        </p:txBody>
      </p:sp>
      <p:sp>
        <p:nvSpPr>
          <p:cNvPr id="4" name="Slide Number Placeholder 3"/>
          <p:cNvSpPr>
            <a:spLocks noGrp="1"/>
          </p:cNvSpPr>
          <p:nvPr>
            <p:ph type="sldNum" sz="quarter" idx="12"/>
          </p:nvPr>
        </p:nvSpPr>
        <p:spPr/>
        <p:txBody>
          <a:bodyPr/>
          <a:lstStyle/>
          <a:p>
            <a:fld id="{8626209E-1E69-4756-8FAD-1A78CC665CD6}"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85800" y="1748450"/>
            <a:ext cx="7772400" cy="4114800"/>
          </a:xfrm>
        </p:spPr>
        <p:txBody>
          <a:bodyPr/>
          <a:lstStyle/>
          <a:p>
            <a:r>
              <a:rPr lang="en-US" dirty="0" smtClean="0"/>
              <a:t>It is possible to reach a large number of smallholder farmers by providing AID through private companies (whether based in the country providing the AID or in the recipient </a:t>
            </a:r>
            <a:r>
              <a:rPr lang="en-US" dirty="0" smtClean="0"/>
              <a:t>country or a combination)</a:t>
            </a:r>
            <a:endParaRPr lang="en-US" dirty="0" smtClean="0"/>
          </a:p>
          <a:p>
            <a:pPr lvl="1"/>
            <a:r>
              <a:rPr lang="en-US" sz="1800" dirty="0" smtClean="0"/>
              <a:t>The company can also be created for purposes of the project (e.g. the EADD)</a:t>
            </a:r>
          </a:p>
          <a:p>
            <a:pPr marL="0" indent="0">
              <a:buNone/>
            </a:pPr>
            <a:endParaRPr lang="en-US" sz="1400" dirty="0" smtClean="0"/>
          </a:p>
          <a:p>
            <a:r>
              <a:rPr lang="en-US" dirty="0" smtClean="0"/>
              <a:t>Good extension services that are geared towards the needs of farmers are a crucial part of the success (e.g. the VFT)</a:t>
            </a:r>
          </a:p>
          <a:p>
            <a:pPr marL="0" indent="0">
              <a:buNone/>
            </a:pPr>
            <a:endParaRPr lang="en-US" sz="1400" dirty="0"/>
          </a:p>
          <a:p>
            <a:r>
              <a:rPr lang="en-US" dirty="0" smtClean="0"/>
              <a:t>It is crucial to address all aspects of the value chain – including certification standards for export crops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pPr>
                <a:defRPr/>
              </a:pPr>
              <a:t>24</a:t>
            </a:fld>
            <a:endParaRPr lang="en-US" dirty="0"/>
          </a:p>
        </p:txBody>
      </p:sp>
    </p:spTree>
    <p:extLst>
      <p:ext uri="{BB962C8B-B14F-4D97-AF65-F5344CB8AC3E}">
        <p14:creationId xmlns:p14="http://schemas.microsoft.com/office/powerpoint/2010/main" val="2903653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time</a:t>
            </a:r>
            <a:endParaRPr lang="en-US" dirty="0"/>
          </a:p>
        </p:txBody>
      </p:sp>
      <p:sp>
        <p:nvSpPr>
          <p:cNvPr id="3" name="Content Placeholder 2"/>
          <p:cNvSpPr>
            <a:spLocks noGrp="1"/>
          </p:cNvSpPr>
          <p:nvPr>
            <p:ph idx="1"/>
          </p:nvPr>
        </p:nvSpPr>
        <p:spPr>
          <a:xfrm>
            <a:off x="685800" y="1981200"/>
            <a:ext cx="7772400" cy="3928281"/>
          </a:xfrm>
        </p:spPr>
        <p:txBody>
          <a:bodyPr/>
          <a:lstStyle/>
          <a:p>
            <a:r>
              <a:rPr lang="en-US" dirty="0" smtClean="0"/>
              <a:t>For more information, please contact:</a:t>
            </a:r>
          </a:p>
          <a:p>
            <a:endParaRPr lang="en-US" dirty="0" smtClean="0"/>
          </a:p>
          <a:p>
            <a:pPr lvl="1"/>
            <a:r>
              <a:rPr lang="en-US" sz="2000" dirty="0" smtClean="0"/>
              <a:t>Flora Nankhuni at </a:t>
            </a:r>
            <a:r>
              <a:rPr lang="en-US" sz="2000" b="1" dirty="0" smtClean="0"/>
              <a:t>fnankhun@yahoo.com </a:t>
            </a:r>
            <a:r>
              <a:rPr lang="en-US" sz="2000" dirty="0" smtClean="0"/>
              <a:t>  </a:t>
            </a:r>
            <a:r>
              <a:rPr lang="en-US" sz="2000" b="1" dirty="0" smtClean="0"/>
              <a:t>or</a:t>
            </a:r>
          </a:p>
          <a:p>
            <a:pPr lvl="1"/>
            <a:endParaRPr lang="en-US" sz="2000" b="1" dirty="0"/>
          </a:p>
          <a:p>
            <a:pPr lvl="1"/>
            <a:r>
              <a:rPr lang="en-US" sz="2000" dirty="0"/>
              <a:t>Gloria </a:t>
            </a:r>
            <a:r>
              <a:rPr lang="en-US" sz="2000" dirty="0" err="1"/>
              <a:t>Paniagua</a:t>
            </a:r>
            <a:r>
              <a:rPr lang="en-US" sz="2000" dirty="0"/>
              <a:t> at </a:t>
            </a:r>
            <a:r>
              <a:rPr lang="en-US" sz="2000" b="1" dirty="0"/>
              <a:t>gpaniagua@ifc.org</a:t>
            </a:r>
            <a:endParaRPr lang="en-US" sz="2000" dirty="0"/>
          </a:p>
          <a:p>
            <a:pPr lvl="1"/>
            <a:endParaRPr lang="en-US" sz="2000" b="1" dirty="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Methodology</a:t>
            </a:r>
            <a:endParaRPr lang="en-US" sz="2800" dirty="0"/>
          </a:p>
        </p:txBody>
      </p:sp>
      <p:sp>
        <p:nvSpPr>
          <p:cNvPr id="4" name="Slide Number Placeholder 3"/>
          <p:cNvSpPr>
            <a:spLocks noGrp="1"/>
          </p:cNvSpPr>
          <p:nvPr>
            <p:ph type="sldNum" sz="quarter" idx="12"/>
          </p:nvPr>
        </p:nvSpPr>
        <p:spPr/>
        <p:txBody>
          <a:bodyPr/>
          <a:lstStyle/>
          <a:p>
            <a:fld id="{8626209E-1E69-4756-8FAD-1A78CC665CD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2438400" y="1226032"/>
            <a:ext cx="978408"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657600" y="964448"/>
            <a:ext cx="9144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851</a:t>
            </a:r>
            <a:endParaRPr lang="en-US" sz="1600" dirty="0">
              <a:solidFill>
                <a:schemeClr val="tx1"/>
              </a:solidFill>
            </a:endParaRPr>
          </a:p>
        </p:txBody>
      </p:sp>
      <p:sp>
        <p:nvSpPr>
          <p:cNvPr id="9" name="Rectangle 8"/>
          <p:cNvSpPr/>
          <p:nvPr/>
        </p:nvSpPr>
        <p:spPr>
          <a:xfrm>
            <a:off x="457200" y="2060816"/>
            <a:ext cx="18288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Pre-screening title and abstract with 9 interventions</a:t>
            </a:r>
            <a:endParaRPr lang="en-US" sz="1600" dirty="0">
              <a:solidFill>
                <a:schemeClr val="tx1"/>
              </a:solidFill>
            </a:endParaRPr>
          </a:p>
        </p:txBody>
      </p:sp>
      <p:sp>
        <p:nvSpPr>
          <p:cNvPr id="11" name="Right Arrow 10"/>
          <p:cNvSpPr/>
          <p:nvPr/>
        </p:nvSpPr>
        <p:spPr>
          <a:xfrm>
            <a:off x="2438400" y="2338320"/>
            <a:ext cx="978408"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657600" y="2172272"/>
            <a:ext cx="9144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300</a:t>
            </a:r>
            <a:endParaRPr lang="en-US" sz="1600" dirty="0">
              <a:solidFill>
                <a:schemeClr val="tx1"/>
              </a:solidFill>
            </a:endParaRPr>
          </a:p>
        </p:txBody>
      </p:sp>
      <p:sp>
        <p:nvSpPr>
          <p:cNvPr id="13" name="Rectangle 12"/>
          <p:cNvSpPr/>
          <p:nvPr/>
        </p:nvSpPr>
        <p:spPr>
          <a:xfrm>
            <a:off x="457200" y="3728112"/>
            <a:ext cx="18288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Selection of IE’s with 2 interventions</a:t>
            </a:r>
            <a:endParaRPr lang="en-US" sz="1600" dirty="0">
              <a:solidFill>
                <a:schemeClr val="tx1"/>
              </a:solidFill>
            </a:endParaRPr>
          </a:p>
        </p:txBody>
      </p:sp>
      <p:sp>
        <p:nvSpPr>
          <p:cNvPr id="14" name="Right Arrow 13"/>
          <p:cNvSpPr/>
          <p:nvPr/>
        </p:nvSpPr>
        <p:spPr>
          <a:xfrm>
            <a:off x="2438400" y="3989560"/>
            <a:ext cx="978408"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657600" y="3850944"/>
            <a:ext cx="9144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137</a:t>
            </a:r>
            <a:endParaRPr lang="en-US" sz="1600" dirty="0">
              <a:solidFill>
                <a:schemeClr val="tx1"/>
              </a:solidFill>
            </a:endParaRPr>
          </a:p>
        </p:txBody>
      </p:sp>
      <p:sp>
        <p:nvSpPr>
          <p:cNvPr id="16" name="Rectangle 15"/>
          <p:cNvSpPr/>
          <p:nvPr/>
        </p:nvSpPr>
        <p:spPr>
          <a:xfrm>
            <a:off x="457200" y="5124736"/>
            <a:ext cx="18288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Selected IE’s with 2 interventions</a:t>
            </a:r>
            <a:endParaRPr lang="en-US" sz="1600" dirty="0">
              <a:solidFill>
                <a:schemeClr val="tx1"/>
              </a:solidFill>
            </a:endParaRPr>
          </a:p>
        </p:txBody>
      </p:sp>
      <p:sp>
        <p:nvSpPr>
          <p:cNvPr id="17" name="Right Arrow 16"/>
          <p:cNvSpPr/>
          <p:nvPr/>
        </p:nvSpPr>
        <p:spPr>
          <a:xfrm>
            <a:off x="2438400" y="5366848"/>
            <a:ext cx="978408"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876800" y="4969044"/>
            <a:ext cx="1905000" cy="5503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Access to Finance (19)</a:t>
            </a:r>
            <a:endParaRPr lang="en-US" sz="1400" b="1" dirty="0">
              <a:solidFill>
                <a:schemeClr val="tx1"/>
              </a:solidFill>
            </a:endParaRPr>
          </a:p>
        </p:txBody>
      </p:sp>
      <p:sp>
        <p:nvSpPr>
          <p:cNvPr id="20" name="Rounded Rectangle 19"/>
          <p:cNvSpPr/>
          <p:nvPr/>
        </p:nvSpPr>
        <p:spPr>
          <a:xfrm>
            <a:off x="4876800" y="5617192"/>
            <a:ext cx="1905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Farmer/Business Training (</a:t>
            </a:r>
            <a:r>
              <a:rPr lang="en-US" sz="1400" b="1" dirty="0" smtClean="0">
                <a:solidFill>
                  <a:schemeClr val="tx1"/>
                </a:solidFill>
              </a:rPr>
              <a:t>27)</a:t>
            </a:r>
            <a:endParaRPr lang="en-US" sz="1400" b="1" dirty="0">
              <a:solidFill>
                <a:schemeClr val="tx1"/>
              </a:solidFill>
            </a:endParaRPr>
          </a:p>
        </p:txBody>
      </p:sp>
      <p:sp>
        <p:nvSpPr>
          <p:cNvPr id="23" name="Rectangle 22"/>
          <p:cNvSpPr/>
          <p:nvPr/>
        </p:nvSpPr>
        <p:spPr>
          <a:xfrm>
            <a:off x="457200" y="923504"/>
            <a:ext cx="18288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Initial search on keywords</a:t>
            </a:r>
            <a:endParaRPr lang="en-US" sz="1600" dirty="0">
              <a:solidFill>
                <a:schemeClr val="tx1"/>
              </a:solidFill>
            </a:endParaRPr>
          </a:p>
        </p:txBody>
      </p:sp>
      <p:sp>
        <p:nvSpPr>
          <p:cNvPr id="26" name="Rounded Rectangle 25"/>
          <p:cNvSpPr/>
          <p:nvPr/>
        </p:nvSpPr>
        <p:spPr>
          <a:xfrm>
            <a:off x="4876800" y="3728112"/>
            <a:ext cx="1905000" cy="4822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Access to Finance (63)</a:t>
            </a:r>
            <a:endParaRPr lang="en-US" sz="1400" b="1" dirty="0">
              <a:solidFill>
                <a:schemeClr val="tx1"/>
              </a:solidFill>
            </a:endParaRPr>
          </a:p>
        </p:txBody>
      </p:sp>
      <p:sp>
        <p:nvSpPr>
          <p:cNvPr id="27" name="Rounded Rectangle 26"/>
          <p:cNvSpPr/>
          <p:nvPr/>
        </p:nvSpPr>
        <p:spPr>
          <a:xfrm>
            <a:off x="4876800" y="4308144"/>
            <a:ext cx="1905000" cy="4708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Farmer/Business Training (74)</a:t>
            </a:r>
            <a:endParaRPr lang="en-US" sz="1400" b="1" dirty="0">
              <a:solidFill>
                <a:schemeClr val="tx1"/>
              </a:solidFill>
            </a:endParaRPr>
          </a:p>
        </p:txBody>
      </p:sp>
      <p:sp>
        <p:nvSpPr>
          <p:cNvPr id="30" name="Rounded Rectangle 29"/>
          <p:cNvSpPr/>
          <p:nvPr/>
        </p:nvSpPr>
        <p:spPr>
          <a:xfrm>
            <a:off x="3657600" y="5159992"/>
            <a:ext cx="9144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44</a:t>
            </a:r>
            <a:endParaRPr lang="en-US" sz="1600" dirty="0">
              <a:solidFill>
                <a:schemeClr val="tx1"/>
              </a:solidFill>
            </a:endParaRPr>
          </a:p>
        </p:txBody>
      </p:sp>
      <p:cxnSp>
        <p:nvCxnSpPr>
          <p:cNvPr id="33" name="Straight Arrow Connector 32"/>
          <p:cNvCxnSpPr/>
          <p:nvPr/>
        </p:nvCxnSpPr>
        <p:spPr>
          <a:xfrm flipV="1">
            <a:off x="4572000" y="4006528"/>
            <a:ext cx="228600" cy="2743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7" idx="1"/>
          </p:cNvCxnSpPr>
          <p:nvPr/>
        </p:nvCxnSpPr>
        <p:spPr>
          <a:xfrm>
            <a:off x="4572000" y="4397992"/>
            <a:ext cx="304800" cy="14557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0" idx="3"/>
          </p:cNvCxnSpPr>
          <p:nvPr/>
        </p:nvCxnSpPr>
        <p:spPr>
          <a:xfrm flipV="1">
            <a:off x="4572000" y="5388592"/>
            <a:ext cx="228600" cy="228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20" idx="1"/>
          </p:cNvCxnSpPr>
          <p:nvPr/>
        </p:nvCxnSpPr>
        <p:spPr>
          <a:xfrm>
            <a:off x="4572000" y="5693392"/>
            <a:ext cx="304800" cy="152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95952" y="3309584"/>
            <a:ext cx="3159839" cy="338554"/>
          </a:xfrm>
          <a:prstGeom prst="rect">
            <a:avLst/>
          </a:prstGeom>
          <a:noFill/>
        </p:spPr>
        <p:txBody>
          <a:bodyPr wrap="none" rtlCol="0">
            <a:spAutoFit/>
          </a:bodyPr>
          <a:lstStyle/>
          <a:p>
            <a:r>
              <a:rPr lang="en-US" sz="1600" b="1" dirty="0" smtClean="0"/>
              <a:t>Consultation with stakeholders</a:t>
            </a:r>
            <a:endParaRPr lang="en-US" sz="1600" b="1" dirty="0"/>
          </a:p>
        </p:txBody>
      </p:sp>
      <p:sp>
        <p:nvSpPr>
          <p:cNvPr id="24" name="Title 1"/>
          <p:cNvSpPr txBox="1">
            <a:spLocks/>
          </p:cNvSpPr>
          <p:nvPr/>
        </p:nvSpPr>
        <p:spPr bwMode="auto">
          <a:xfrm>
            <a:off x="603913" y="202798"/>
            <a:ext cx="77724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600" b="1">
                <a:solidFill>
                  <a:srgbClr val="014C6D"/>
                </a:solidFill>
                <a:latin typeface="+mj-lt"/>
                <a:ea typeface="ヒラギノ角ゴ Pro W3" pitchFamily="-111" charset="-128"/>
                <a:cs typeface="ヒラギノ角ゴ Pro W3" pitchFamily="-111" charset="-128"/>
              </a:defRPr>
            </a:lvl1pPr>
            <a:lvl2pPr algn="ctr" rtl="0" eaLnBrk="0" fontAlgn="base" hangingPunct="0">
              <a:spcBef>
                <a:spcPct val="0"/>
              </a:spcBef>
              <a:spcAft>
                <a:spcPct val="0"/>
              </a:spcAft>
              <a:defRPr sz="2600" b="1">
                <a:solidFill>
                  <a:srgbClr val="014C6D"/>
                </a:solidFill>
                <a:latin typeface="Trebuchet MS" pitchFamily="-111" charset="0"/>
                <a:ea typeface="ヒラギノ角ゴ Pro W3" pitchFamily="-111" charset="-128"/>
                <a:cs typeface="ヒラギノ角ゴ Pro W3" pitchFamily="-111" charset="-128"/>
              </a:defRPr>
            </a:lvl2pPr>
            <a:lvl3pPr algn="ctr" rtl="0" eaLnBrk="0" fontAlgn="base" hangingPunct="0">
              <a:spcBef>
                <a:spcPct val="0"/>
              </a:spcBef>
              <a:spcAft>
                <a:spcPct val="0"/>
              </a:spcAft>
              <a:defRPr sz="2600" b="1">
                <a:solidFill>
                  <a:srgbClr val="014C6D"/>
                </a:solidFill>
                <a:latin typeface="Trebuchet MS" pitchFamily="-111" charset="0"/>
                <a:ea typeface="ヒラギノ角ゴ Pro W3" pitchFamily="-111" charset="-128"/>
                <a:cs typeface="ヒラギノ角ゴ Pro W3" pitchFamily="-111" charset="-128"/>
              </a:defRPr>
            </a:lvl3pPr>
            <a:lvl4pPr algn="ctr" rtl="0" eaLnBrk="0" fontAlgn="base" hangingPunct="0">
              <a:spcBef>
                <a:spcPct val="0"/>
              </a:spcBef>
              <a:spcAft>
                <a:spcPct val="0"/>
              </a:spcAft>
              <a:defRPr sz="2600" b="1">
                <a:solidFill>
                  <a:srgbClr val="014C6D"/>
                </a:solidFill>
                <a:latin typeface="Trebuchet MS" pitchFamily="-111" charset="0"/>
                <a:ea typeface="ヒラギノ角ゴ Pro W3" pitchFamily="-111" charset="-128"/>
                <a:cs typeface="ヒラギノ角ゴ Pro W3" pitchFamily="-111" charset="-128"/>
              </a:defRPr>
            </a:lvl4pPr>
            <a:lvl5pPr algn="ctr" rtl="0" eaLnBrk="0" fontAlgn="base" hangingPunct="0">
              <a:spcBef>
                <a:spcPct val="0"/>
              </a:spcBef>
              <a:spcAft>
                <a:spcPct val="0"/>
              </a:spcAft>
              <a:defRPr sz="2600" b="1">
                <a:solidFill>
                  <a:srgbClr val="014C6D"/>
                </a:solidFill>
                <a:latin typeface="Trebuchet MS" pitchFamily="-111" charset="0"/>
                <a:ea typeface="ヒラギノ角ゴ Pro W3" pitchFamily="-111" charset="-128"/>
                <a:cs typeface="ヒラギノ角ゴ Pro W3" pitchFamily="-111" charset="-128"/>
              </a:defRPr>
            </a:lvl5pPr>
            <a:lvl6pPr marL="457200" algn="ctr" rtl="0" fontAlgn="base">
              <a:spcBef>
                <a:spcPct val="0"/>
              </a:spcBef>
              <a:spcAft>
                <a:spcPct val="0"/>
              </a:spcAft>
              <a:defRPr sz="2600" b="1">
                <a:solidFill>
                  <a:srgbClr val="014C6D"/>
                </a:solidFill>
                <a:latin typeface="Trebuchet MS" pitchFamily="-111" charset="0"/>
              </a:defRPr>
            </a:lvl6pPr>
            <a:lvl7pPr marL="914400" algn="ctr" rtl="0" fontAlgn="base">
              <a:spcBef>
                <a:spcPct val="0"/>
              </a:spcBef>
              <a:spcAft>
                <a:spcPct val="0"/>
              </a:spcAft>
              <a:defRPr sz="2600" b="1">
                <a:solidFill>
                  <a:srgbClr val="014C6D"/>
                </a:solidFill>
                <a:latin typeface="Trebuchet MS" pitchFamily="-111" charset="0"/>
              </a:defRPr>
            </a:lvl7pPr>
            <a:lvl8pPr marL="1371600" algn="ctr" rtl="0" fontAlgn="base">
              <a:spcBef>
                <a:spcPct val="0"/>
              </a:spcBef>
              <a:spcAft>
                <a:spcPct val="0"/>
              </a:spcAft>
              <a:defRPr sz="2600" b="1">
                <a:solidFill>
                  <a:srgbClr val="014C6D"/>
                </a:solidFill>
                <a:latin typeface="Trebuchet MS" pitchFamily="-111" charset="0"/>
              </a:defRPr>
            </a:lvl8pPr>
            <a:lvl9pPr marL="1828800" algn="ctr" rtl="0" fontAlgn="base">
              <a:spcBef>
                <a:spcPct val="0"/>
              </a:spcBef>
              <a:spcAft>
                <a:spcPct val="0"/>
              </a:spcAft>
              <a:defRPr sz="2600" b="1">
                <a:solidFill>
                  <a:srgbClr val="014C6D"/>
                </a:solidFill>
                <a:latin typeface="Trebuchet MS" pitchFamily="-111" charset="0"/>
              </a:defRPr>
            </a:lvl9pPr>
          </a:lstStyle>
          <a:p>
            <a:r>
              <a:rPr lang="en-US" sz="3600" dirty="0" smtClean="0"/>
              <a:t>Methodology</a:t>
            </a:r>
            <a:endParaRPr lang="en-US" sz="3600" dirty="0"/>
          </a:p>
        </p:txBody>
      </p:sp>
      <p:sp>
        <p:nvSpPr>
          <p:cNvPr id="25" name="TextBox 24"/>
          <p:cNvSpPr txBox="1"/>
          <p:nvPr/>
        </p:nvSpPr>
        <p:spPr>
          <a:xfrm>
            <a:off x="557280" y="4717600"/>
            <a:ext cx="2149819" cy="338554"/>
          </a:xfrm>
          <a:prstGeom prst="rect">
            <a:avLst/>
          </a:prstGeom>
          <a:noFill/>
        </p:spPr>
        <p:txBody>
          <a:bodyPr wrap="none" rtlCol="0">
            <a:spAutoFit/>
          </a:bodyPr>
          <a:lstStyle/>
          <a:p>
            <a:r>
              <a:rPr lang="en-US" sz="1600" b="1" dirty="0" smtClean="0"/>
              <a:t>Quality Assessment  </a:t>
            </a:r>
            <a:endParaRPr lang="en-US" sz="1600" b="1" dirty="0"/>
          </a:p>
        </p:txBody>
      </p:sp>
      <p:cxnSp>
        <p:nvCxnSpPr>
          <p:cNvPr id="8" name="Straight Arrow Connector 7"/>
          <p:cNvCxnSpPr/>
          <p:nvPr/>
        </p:nvCxnSpPr>
        <p:spPr bwMode="auto">
          <a:xfrm>
            <a:off x="4672652" y="1380704"/>
            <a:ext cx="1018464" cy="0"/>
          </a:xfrm>
          <a:prstGeom prst="straightConnector1">
            <a:avLst/>
          </a:prstGeom>
          <a:noFill/>
          <a:ln w="25400" cap="flat" cmpd="sng" algn="ctr">
            <a:solidFill>
              <a:schemeClr val="accent1"/>
            </a:solidFill>
            <a:prstDash val="solid"/>
            <a:round/>
            <a:headEnd type="none" w="med" len="med"/>
            <a:tailEnd type="arrow"/>
          </a:ln>
          <a:effectLst/>
        </p:spPr>
      </p:cxnSp>
      <p:cxnSp>
        <p:nvCxnSpPr>
          <p:cNvPr id="21" name="Elbow Connector 20"/>
          <p:cNvCxnSpPr/>
          <p:nvPr/>
        </p:nvCxnSpPr>
        <p:spPr bwMode="auto">
          <a:xfrm rot="5400000" flipH="1" flipV="1">
            <a:off x="6005017" y="3148090"/>
            <a:ext cx="3640535" cy="1102055"/>
          </a:xfrm>
          <a:prstGeom prst="bentConnector3">
            <a:avLst>
              <a:gd name="adj1" fmla="val 141"/>
            </a:avLst>
          </a:prstGeom>
          <a:noFill/>
          <a:ln w="25400" cap="flat" cmpd="sng" algn="ctr">
            <a:solidFill>
              <a:schemeClr val="accent1"/>
            </a:solidFill>
            <a:prstDash val="solid"/>
            <a:round/>
            <a:headEnd type="none" w="med" len="med"/>
            <a:tailEnd type="arrow"/>
          </a:ln>
          <a:effectLst/>
        </p:spPr>
      </p:cxnSp>
      <p:cxnSp>
        <p:nvCxnSpPr>
          <p:cNvPr id="32" name="Straight Arrow Connector 31"/>
          <p:cNvCxnSpPr/>
          <p:nvPr/>
        </p:nvCxnSpPr>
        <p:spPr bwMode="auto">
          <a:xfrm>
            <a:off x="6781800" y="5244214"/>
            <a:ext cx="396922" cy="275171"/>
          </a:xfrm>
          <a:prstGeom prst="straightConnector1">
            <a:avLst/>
          </a:prstGeom>
          <a:noFill/>
          <a:ln w="25400" cap="flat" cmpd="sng" algn="ctr">
            <a:solidFill>
              <a:schemeClr val="accent1"/>
            </a:solidFill>
            <a:prstDash val="solid"/>
            <a:round/>
            <a:headEnd type="none" w="med" len="med"/>
            <a:tailEnd type="arrow"/>
          </a:ln>
          <a:effectLst/>
        </p:spPr>
      </p:cxnSp>
      <p:cxnSp>
        <p:nvCxnSpPr>
          <p:cNvPr id="36" name="Straight Arrow Connector 35"/>
          <p:cNvCxnSpPr>
            <a:stCxn id="20" idx="3"/>
          </p:cNvCxnSpPr>
          <p:nvPr/>
        </p:nvCxnSpPr>
        <p:spPr bwMode="auto">
          <a:xfrm flipV="1">
            <a:off x="6781800" y="5581936"/>
            <a:ext cx="396922" cy="263856"/>
          </a:xfrm>
          <a:prstGeom prst="straightConnector1">
            <a:avLst/>
          </a:prstGeom>
          <a:noFill/>
          <a:ln w="25400" cap="flat" cmpd="sng" algn="ctr">
            <a:solidFill>
              <a:schemeClr val="accent1"/>
            </a:solidFill>
            <a:prstDash val="solid"/>
            <a:round/>
            <a:headEnd type="none" w="med" len="med"/>
            <a:tailEnd type="arrow"/>
          </a:ln>
          <a:effectLst/>
        </p:spPr>
      </p:cxnSp>
      <p:sp>
        <p:nvSpPr>
          <p:cNvPr id="42" name="Rounded Rectangle 41"/>
          <p:cNvSpPr/>
          <p:nvPr/>
        </p:nvSpPr>
        <p:spPr>
          <a:xfrm>
            <a:off x="5732060" y="954213"/>
            <a:ext cx="9144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22</a:t>
            </a:r>
            <a:endParaRPr lang="en-US" sz="1600" dirty="0">
              <a:solidFill>
                <a:schemeClr val="tx1"/>
              </a:solidFill>
            </a:endParaRPr>
          </a:p>
        </p:txBody>
      </p:sp>
      <p:sp>
        <p:nvSpPr>
          <p:cNvPr id="43" name="Rounded Rectangle 42"/>
          <p:cNvSpPr/>
          <p:nvPr/>
        </p:nvSpPr>
        <p:spPr>
          <a:xfrm>
            <a:off x="7832711" y="929260"/>
            <a:ext cx="9144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66</a:t>
            </a:r>
            <a:endParaRPr lang="en-US" sz="1600" b="1" dirty="0">
              <a:solidFill>
                <a:schemeClr val="tx1"/>
              </a:solidFill>
            </a:endParaRPr>
          </a:p>
        </p:txBody>
      </p:sp>
      <p:cxnSp>
        <p:nvCxnSpPr>
          <p:cNvPr id="44" name="Straight Arrow Connector 43"/>
          <p:cNvCxnSpPr/>
          <p:nvPr/>
        </p:nvCxnSpPr>
        <p:spPr bwMode="auto">
          <a:xfrm>
            <a:off x="6708476" y="1396624"/>
            <a:ext cx="1018464" cy="0"/>
          </a:xfrm>
          <a:prstGeom prst="straightConnector1">
            <a:avLst/>
          </a:prstGeom>
          <a:noFill/>
          <a:ln w="25400" cap="flat" cmpd="sng" algn="ctr">
            <a:solidFill>
              <a:schemeClr val="accent1"/>
            </a:solidFill>
            <a:prstDash val="solid"/>
            <a:round/>
            <a:headEnd type="none" w="med" len="med"/>
            <a:tailEnd type="arrow"/>
          </a:ln>
          <a:effectLst/>
        </p:spPr>
      </p:cxnSp>
      <p:sp>
        <p:nvSpPr>
          <p:cNvPr id="45" name="TextBox 44"/>
          <p:cNvSpPr txBox="1"/>
          <p:nvPr/>
        </p:nvSpPr>
        <p:spPr>
          <a:xfrm>
            <a:off x="4876800" y="1885549"/>
            <a:ext cx="3370666" cy="553998"/>
          </a:xfrm>
          <a:prstGeom prst="rect">
            <a:avLst/>
          </a:prstGeom>
          <a:noFill/>
        </p:spPr>
        <p:txBody>
          <a:bodyPr wrap="none" rtlCol="0">
            <a:spAutoFit/>
          </a:bodyPr>
          <a:lstStyle/>
          <a:p>
            <a:r>
              <a:rPr lang="en-US" sz="1400" b="1" dirty="0" smtClean="0"/>
              <a:t>Literature reviews, meta/sector</a:t>
            </a:r>
          </a:p>
          <a:p>
            <a:r>
              <a:rPr lang="en-US" sz="1400" b="1" dirty="0" smtClean="0"/>
              <a:t>evaluations, systematic reviews, etc</a:t>
            </a:r>
            <a:r>
              <a:rPr lang="en-US" sz="1600" b="1" dirty="0" smtClean="0"/>
              <a:t>.</a:t>
            </a:r>
            <a:endParaRPr lang="en-US" sz="1600" b="1" dirty="0"/>
          </a:p>
        </p:txBody>
      </p:sp>
    </p:spTree>
    <p:extLst>
      <p:ext uri="{BB962C8B-B14F-4D97-AF65-F5344CB8AC3E}">
        <p14:creationId xmlns:p14="http://schemas.microsoft.com/office/powerpoint/2010/main" val="1395534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5618"/>
            <a:ext cx="7772400" cy="711612"/>
          </a:xfrm>
        </p:spPr>
        <p:txBody>
          <a:bodyPr/>
          <a:lstStyle/>
          <a:p>
            <a:r>
              <a:rPr lang="en-US" dirty="0"/>
              <a:t>What </a:t>
            </a:r>
            <a:r>
              <a:rPr lang="en-US" i="1" u="sng" dirty="0" smtClean="0"/>
              <a:t>Methodologies/Approaches</a:t>
            </a:r>
            <a:r>
              <a:rPr lang="en-US" dirty="0" smtClean="0"/>
              <a:t> </a:t>
            </a:r>
            <a:r>
              <a:rPr lang="en-US" dirty="0"/>
              <a:t>H</a:t>
            </a:r>
            <a:r>
              <a:rPr lang="en-US" dirty="0" smtClean="0"/>
              <a:t>ave </a:t>
            </a:r>
            <a:r>
              <a:rPr lang="en-US" dirty="0"/>
              <a:t>B</a:t>
            </a:r>
            <a:r>
              <a:rPr lang="en-US" dirty="0" smtClean="0"/>
              <a:t>een </a:t>
            </a:r>
            <a:r>
              <a:rPr lang="en-US" dirty="0"/>
              <a:t>U</a:t>
            </a:r>
            <a:r>
              <a:rPr lang="en-US" dirty="0" smtClean="0"/>
              <a:t>sed </a:t>
            </a:r>
            <a:r>
              <a:rPr lang="en-US" dirty="0"/>
              <a:t>to </a:t>
            </a:r>
            <a:r>
              <a:rPr lang="en-US" dirty="0" smtClean="0"/>
              <a:t>Conduct </a:t>
            </a:r>
            <a:r>
              <a:rPr lang="en-US" dirty="0"/>
              <a:t>the </a:t>
            </a:r>
            <a:r>
              <a:rPr lang="en-US" dirty="0" smtClean="0"/>
              <a:t>Evaluations</a:t>
            </a:r>
            <a:r>
              <a:rPr lang="en-US" dirty="0"/>
              <a:t>? </a:t>
            </a:r>
          </a:p>
        </p:txBody>
      </p:sp>
      <p:sp>
        <p:nvSpPr>
          <p:cNvPr id="3" name="Content Placeholder 2"/>
          <p:cNvSpPr>
            <a:spLocks noGrp="1"/>
          </p:cNvSpPr>
          <p:nvPr>
            <p:ph idx="1"/>
          </p:nvPr>
        </p:nvSpPr>
        <p:spPr>
          <a:xfrm>
            <a:off x="685799" y="1160060"/>
            <a:ext cx="8198893" cy="4935940"/>
          </a:xfrm>
        </p:spPr>
        <p:txBody>
          <a:bodyPr/>
          <a:lstStyle/>
          <a:p>
            <a:r>
              <a:rPr lang="en-US" dirty="0" smtClean="0"/>
              <a:t>Access to Finance (credit and insurance)</a:t>
            </a:r>
          </a:p>
          <a:p>
            <a:pPr lvl="1"/>
            <a:r>
              <a:rPr lang="en-US" dirty="0"/>
              <a:t>Nine of the evaluations used Randomized Control Trials (RCTs) </a:t>
            </a:r>
            <a:endParaRPr lang="en-US" dirty="0" smtClean="0"/>
          </a:p>
          <a:p>
            <a:pPr lvl="1"/>
            <a:endParaRPr lang="en-US" dirty="0"/>
          </a:p>
          <a:p>
            <a:pPr lvl="1"/>
            <a:r>
              <a:rPr lang="en-US" dirty="0"/>
              <a:t>Ten used quasi-experimental methods:</a:t>
            </a:r>
          </a:p>
          <a:p>
            <a:pPr lvl="2"/>
            <a:r>
              <a:rPr lang="en-US" dirty="0"/>
              <a:t>Propensity Score Matching (PSM</a:t>
            </a:r>
            <a:r>
              <a:rPr lang="en-US" dirty="0" smtClean="0"/>
              <a:t>) and other Matching methods, </a:t>
            </a:r>
            <a:endParaRPr lang="en-US" dirty="0"/>
          </a:p>
          <a:p>
            <a:pPr lvl="2"/>
            <a:r>
              <a:rPr lang="en-US" dirty="0"/>
              <a:t>Instrumental Variable Estimation (IV), </a:t>
            </a:r>
          </a:p>
          <a:p>
            <a:pPr lvl="2"/>
            <a:r>
              <a:rPr lang="en-US" dirty="0"/>
              <a:t>Other Regression Analyses (Panel data and Fixed Effects Models) </a:t>
            </a:r>
            <a:endParaRPr lang="en-US" dirty="0" smtClean="0"/>
          </a:p>
          <a:p>
            <a:pPr marL="914400" lvl="2" indent="0">
              <a:buNone/>
            </a:pPr>
            <a:endParaRPr lang="en-US" dirty="0" smtClean="0"/>
          </a:p>
          <a:p>
            <a:r>
              <a:rPr lang="en-US" dirty="0" smtClean="0"/>
              <a:t>Farmer/Business Training</a:t>
            </a:r>
          </a:p>
          <a:p>
            <a:pPr lvl="1"/>
            <a:r>
              <a:rPr lang="en-US" dirty="0" smtClean="0"/>
              <a:t>Six of </a:t>
            </a:r>
            <a:r>
              <a:rPr lang="en-US" dirty="0"/>
              <a:t>the evaluations used Randomized Control Trials (RCTs</a:t>
            </a:r>
            <a:r>
              <a:rPr lang="en-US" dirty="0" smtClean="0"/>
              <a:t>)</a:t>
            </a:r>
          </a:p>
          <a:p>
            <a:pPr lvl="2"/>
            <a:r>
              <a:rPr lang="en-US" dirty="0" smtClean="0"/>
              <a:t>Four used randomized roll-out/phase in (the 4 MCC evaluations) </a:t>
            </a:r>
          </a:p>
          <a:p>
            <a:pPr marL="914400" lvl="2" indent="0">
              <a:buNone/>
            </a:pPr>
            <a:endParaRPr lang="en-US" dirty="0"/>
          </a:p>
          <a:p>
            <a:pPr lvl="1"/>
            <a:r>
              <a:rPr lang="en-US" dirty="0" smtClean="0"/>
              <a:t>Twenty one </a:t>
            </a:r>
            <a:r>
              <a:rPr lang="en-US" dirty="0"/>
              <a:t>used quasi-experimental </a:t>
            </a:r>
            <a:r>
              <a:rPr lang="en-US" dirty="0" smtClean="0"/>
              <a:t>methods</a:t>
            </a:r>
            <a:endParaRPr lang="en-US" dirty="0"/>
          </a:p>
          <a:p>
            <a:endParaRPr lang="en-US" dirty="0" smtClean="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pPr>
                <a:defRPr/>
              </a:pPr>
              <a:t>5</a:t>
            </a:fld>
            <a:endParaRPr lang="en-US" dirty="0"/>
          </a:p>
        </p:txBody>
      </p:sp>
    </p:spTree>
    <p:extLst>
      <p:ext uri="{BB962C8B-B14F-4D97-AF65-F5344CB8AC3E}">
        <p14:creationId xmlns:p14="http://schemas.microsoft.com/office/powerpoint/2010/main" val="1809306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What is the Evidence for the </a:t>
            </a:r>
            <a:r>
              <a:rPr lang="en-US" i="1" u="sng" dirty="0" smtClean="0"/>
              <a:t>Impact</a:t>
            </a:r>
            <a:r>
              <a:rPr lang="en-US" dirty="0" smtClean="0"/>
              <a:t> of Access to Finance and Farmer/Business Training Interventions on Agribusiness Indicators?</a:t>
            </a:r>
            <a:endParaRPr lang="en-US" dirty="0"/>
          </a:p>
        </p:txBody>
      </p:sp>
      <p:sp>
        <p:nvSpPr>
          <p:cNvPr id="4" name="Slide Number Placeholder 3"/>
          <p:cNvSpPr>
            <a:spLocks noGrp="1"/>
          </p:cNvSpPr>
          <p:nvPr>
            <p:ph type="sldNum" sz="quarter" idx="12"/>
          </p:nvPr>
        </p:nvSpPr>
        <p:spPr/>
        <p:txBody>
          <a:bodyPr/>
          <a:lstStyle/>
          <a:p>
            <a:fld id="{8626209E-1E69-4756-8FAD-1A78CC665CD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24" y="300251"/>
            <a:ext cx="8477567" cy="1228298"/>
          </a:xfrm>
        </p:spPr>
        <p:txBody>
          <a:bodyPr/>
          <a:lstStyle/>
          <a:p>
            <a:r>
              <a:rPr lang="en-US" dirty="0" smtClean="0"/>
              <a:t/>
            </a:r>
            <a:br>
              <a:rPr lang="en-US" dirty="0" smtClean="0"/>
            </a:br>
            <a:r>
              <a:rPr lang="en-US" dirty="0" smtClean="0"/>
              <a:t>1. What </a:t>
            </a:r>
            <a:r>
              <a:rPr lang="en-US" dirty="0"/>
              <a:t>is the </a:t>
            </a:r>
            <a:r>
              <a:rPr lang="en-US" dirty="0" smtClean="0"/>
              <a:t>Evidence </a:t>
            </a:r>
            <a:r>
              <a:rPr lang="en-US" dirty="0"/>
              <a:t>for the </a:t>
            </a:r>
            <a:r>
              <a:rPr lang="en-US" i="1" u="sng" dirty="0"/>
              <a:t>I</a:t>
            </a:r>
            <a:r>
              <a:rPr lang="en-US" i="1" u="sng" dirty="0" smtClean="0"/>
              <a:t>mpact</a:t>
            </a:r>
            <a:r>
              <a:rPr lang="en-US" dirty="0" smtClean="0"/>
              <a:t> </a:t>
            </a:r>
            <a:r>
              <a:rPr lang="en-US" dirty="0"/>
              <a:t>of </a:t>
            </a:r>
            <a:r>
              <a:rPr lang="en-US" dirty="0" smtClean="0"/>
              <a:t>A2F </a:t>
            </a:r>
            <a:r>
              <a:rPr lang="en-US" dirty="0"/>
              <a:t>and </a:t>
            </a:r>
            <a:r>
              <a:rPr lang="en-US" dirty="0" smtClean="0"/>
              <a:t>Farmer/Business </a:t>
            </a:r>
            <a:r>
              <a:rPr lang="en-US" dirty="0"/>
              <a:t>T</a:t>
            </a:r>
            <a:r>
              <a:rPr lang="en-US" dirty="0" smtClean="0"/>
              <a:t>raining Interventions on Agribusiness Indicators?</a:t>
            </a:r>
            <a:br>
              <a:rPr lang="en-US" dirty="0" smtClean="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3609747"/>
              </p:ext>
            </p:extLst>
          </p:nvPr>
        </p:nvGraphicFramePr>
        <p:xfrm>
          <a:off x="-2" y="1617807"/>
          <a:ext cx="9144002" cy="4402416"/>
        </p:xfrm>
        <a:graphic>
          <a:graphicData uri="http://schemas.openxmlformats.org/drawingml/2006/table">
            <a:tbl>
              <a:tblPr>
                <a:tableStyleId>{5C22544A-7EE6-4342-B048-85BDC9FD1C3A}</a:tableStyleId>
              </a:tblPr>
              <a:tblGrid>
                <a:gridCol w="5393817"/>
                <a:gridCol w="750037"/>
                <a:gridCol w="750037"/>
                <a:gridCol w="750037"/>
                <a:gridCol w="750037"/>
                <a:gridCol w="750037"/>
              </a:tblGrid>
              <a:tr h="267513">
                <a:tc gridSpan="6">
                  <a:txBody>
                    <a:bodyPr/>
                    <a:lstStyle/>
                    <a:p>
                      <a:pPr algn="just" fontAlgn="ctr"/>
                      <a:r>
                        <a:rPr lang="en-US" sz="1400" b="1" u="none" strike="noStrike" dirty="0">
                          <a:effectLst/>
                        </a:rPr>
                        <a:t>Table 1: Number and Percentage of </a:t>
                      </a:r>
                      <a:r>
                        <a:rPr lang="en-US" sz="1400" b="1" u="sng" strike="noStrike" dirty="0">
                          <a:effectLst/>
                        </a:rPr>
                        <a:t>A2F Evaluations </a:t>
                      </a:r>
                      <a:r>
                        <a:rPr lang="en-US" sz="1400" b="1" u="none" strike="noStrike" dirty="0">
                          <a:effectLst/>
                        </a:rPr>
                        <a:t>Measuring Outcomes and Impacts and Results Reported</a:t>
                      </a:r>
                      <a:endParaRPr lang="en-US" sz="1400" b="1" i="0" u="none" strike="noStrike" dirty="0">
                        <a:solidFill>
                          <a:srgbClr val="000000"/>
                        </a:solidFill>
                        <a:effectLst/>
                        <a:latin typeface="Arial Narrow"/>
                      </a:endParaRPr>
                    </a:p>
                  </a:txBody>
                  <a:tcPr marL="9525" marR="9525" marT="9525"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2620">
                <a:tc rowSpan="3">
                  <a:txBody>
                    <a:bodyPr/>
                    <a:lstStyle/>
                    <a:p>
                      <a:pPr algn="l" fontAlgn="ctr"/>
                      <a:r>
                        <a:rPr lang="en-US" sz="1200" b="1" u="none" strike="noStrike" dirty="0" smtClean="0">
                          <a:effectLst/>
                        </a:rPr>
                        <a:t>Results Measurement Level</a:t>
                      </a:r>
                      <a:endParaRPr lang="en-US" sz="1200" b="1" i="0" u="none" strike="noStrike" dirty="0">
                        <a:solidFill>
                          <a:srgbClr val="000000"/>
                        </a:solidFill>
                        <a:effectLst/>
                        <a:latin typeface="Arial"/>
                      </a:endParaRPr>
                    </a:p>
                  </a:txBody>
                  <a:tcPr marL="9525" marR="9525" marT="9525" marB="0" anchor="ctr"/>
                </a:tc>
                <a:tc gridSpan="5">
                  <a:txBody>
                    <a:bodyPr/>
                    <a:lstStyle/>
                    <a:p>
                      <a:pPr algn="ctr" fontAlgn="ctr"/>
                      <a:r>
                        <a:rPr lang="en-US" sz="1100" b="1" u="none" strike="noStrike" dirty="0">
                          <a:effectLst/>
                        </a:rPr>
                        <a:t>Number (and percentage) of evaluations showing </a:t>
                      </a:r>
                      <a:endParaRPr lang="en-US" sz="1100" b="1" i="0" u="none" strike="noStrike" dirty="0">
                        <a:solidFill>
                          <a:srgbClr val="000000"/>
                        </a:solidFill>
                        <a:effectLst/>
                        <a:latin typeface="Arial"/>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251">
                <a:tc vMerge="1">
                  <a:txBody>
                    <a:bodyPr/>
                    <a:lstStyle/>
                    <a:p>
                      <a:endParaRPr lang="en-US"/>
                    </a:p>
                  </a:txBody>
                  <a:tcPr/>
                </a:tc>
                <a:tc gridSpan="5">
                  <a:txBody>
                    <a:bodyPr/>
                    <a:lstStyle/>
                    <a:p>
                      <a:pPr algn="ctr" fontAlgn="ctr"/>
                      <a:r>
                        <a:rPr lang="en-US" sz="1100" b="1" u="none" strike="noStrike" dirty="0">
                          <a:effectLst/>
                        </a:rPr>
                        <a:t>positive, zero, negative, and mixed impacts)</a:t>
                      </a:r>
                      <a:endParaRPr lang="en-US" sz="1100" b="1" i="0" u="none" strike="noStrike" dirty="0">
                        <a:solidFill>
                          <a:srgbClr val="000000"/>
                        </a:solidFill>
                        <a:effectLst/>
                        <a:latin typeface="Arial"/>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251">
                <a:tc vMerge="1">
                  <a:txBody>
                    <a:bodyPr/>
                    <a:lstStyle/>
                    <a:p>
                      <a:endParaRPr lang="en-US"/>
                    </a:p>
                  </a:txBody>
                  <a:tcPr/>
                </a:tc>
                <a:tc>
                  <a:txBody>
                    <a:bodyPr/>
                    <a:lstStyle/>
                    <a:p>
                      <a:pPr algn="ctr" fontAlgn="ctr"/>
                      <a:r>
                        <a:rPr lang="en-US" sz="1200" b="1" u="none" strike="noStrike" dirty="0">
                          <a:effectLst/>
                        </a:rPr>
                        <a:t>Total</a:t>
                      </a:r>
                      <a:endParaRPr lang="en-US" sz="1200" b="1" i="0" u="none" strike="noStrike" dirty="0">
                        <a:solidFill>
                          <a:srgbClr val="000000"/>
                        </a:solidFill>
                        <a:effectLst/>
                        <a:latin typeface="Arial"/>
                      </a:endParaRPr>
                    </a:p>
                  </a:txBody>
                  <a:tcPr marL="9525" marR="9525" marT="9525" marB="0" anchor="ctr"/>
                </a:tc>
                <a:tc>
                  <a:txBody>
                    <a:bodyPr/>
                    <a:lstStyle/>
                    <a:p>
                      <a:pPr algn="ctr" fontAlgn="ctr"/>
                      <a:r>
                        <a:rPr lang="en-US" sz="1200" b="1" u="none" strike="noStrike" dirty="0">
                          <a:effectLst/>
                        </a:rPr>
                        <a:t>+</a:t>
                      </a:r>
                      <a:endParaRPr lang="en-US" sz="1200" b="1" i="0" u="none" strike="noStrike" dirty="0">
                        <a:solidFill>
                          <a:srgbClr val="000000"/>
                        </a:solidFill>
                        <a:effectLst/>
                        <a:latin typeface="Arial"/>
                      </a:endParaRPr>
                    </a:p>
                  </a:txBody>
                  <a:tcPr marL="9525" marR="9525" marT="9525" marB="0" anchor="ctr"/>
                </a:tc>
                <a:tc>
                  <a:txBody>
                    <a:bodyPr/>
                    <a:lstStyle/>
                    <a:p>
                      <a:pPr algn="ctr" fontAlgn="ctr"/>
                      <a:r>
                        <a:rPr lang="en-US" sz="1200" b="1" u="none" strike="noStrike" dirty="0">
                          <a:effectLst/>
                        </a:rPr>
                        <a:t>0</a:t>
                      </a:r>
                      <a:endParaRPr lang="en-US" sz="1200" b="1" i="0" u="none" strike="noStrike" dirty="0">
                        <a:solidFill>
                          <a:srgbClr val="000000"/>
                        </a:solidFill>
                        <a:effectLst/>
                        <a:latin typeface="Arial"/>
                      </a:endParaRPr>
                    </a:p>
                  </a:txBody>
                  <a:tcPr marL="9525" marR="9525" marT="9525" marB="0" anchor="ctr"/>
                </a:tc>
                <a:tc>
                  <a:txBody>
                    <a:bodyPr/>
                    <a:lstStyle/>
                    <a:p>
                      <a:pPr algn="ctr" fontAlgn="ctr"/>
                      <a:r>
                        <a:rPr lang="en-US" sz="1200" b="1" u="none" strike="noStrike" dirty="0">
                          <a:effectLst/>
                        </a:rPr>
                        <a:t>-</a:t>
                      </a:r>
                      <a:endParaRPr lang="en-US" sz="1200" b="1" i="0" u="none" strike="noStrike" dirty="0">
                        <a:solidFill>
                          <a:srgbClr val="000000"/>
                        </a:solidFill>
                        <a:effectLst/>
                        <a:latin typeface="Arial"/>
                      </a:endParaRPr>
                    </a:p>
                  </a:txBody>
                  <a:tcPr marL="9525" marR="9525" marT="9525" marB="0" anchor="ctr"/>
                </a:tc>
                <a:tc>
                  <a:txBody>
                    <a:bodyPr/>
                    <a:lstStyle/>
                    <a:p>
                      <a:pPr algn="ctr" fontAlgn="ctr"/>
                      <a:r>
                        <a:rPr lang="en-US" sz="1200" b="1" u="none" strike="noStrike" dirty="0">
                          <a:effectLst/>
                        </a:rPr>
                        <a:t>Mixed*</a:t>
                      </a:r>
                      <a:endParaRPr lang="en-US" sz="1200" b="1" i="0" u="none" strike="noStrike" dirty="0">
                        <a:solidFill>
                          <a:srgbClr val="000000"/>
                        </a:solidFill>
                        <a:effectLst/>
                        <a:latin typeface="Arial"/>
                      </a:endParaRPr>
                    </a:p>
                  </a:txBody>
                  <a:tcPr marL="9525" marR="9525" marT="9525" marB="0" anchor="ctr"/>
                </a:tc>
              </a:tr>
              <a:tr h="244251">
                <a:tc>
                  <a:txBody>
                    <a:bodyPr/>
                    <a:lstStyle/>
                    <a:p>
                      <a:pPr algn="just" fontAlgn="ctr"/>
                      <a:r>
                        <a:rPr lang="en-US" sz="1000" b="1" u="none" strike="noStrike" dirty="0">
                          <a:effectLst/>
                        </a:rPr>
                        <a:t>Increased knowledge, technology adoption, cultivation of profitable crops</a:t>
                      </a:r>
                      <a:endParaRPr lang="en-US" sz="1000" b="1"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13 (</a:t>
                      </a:r>
                      <a:r>
                        <a:rPr lang="en-US" sz="1000" u="none" strike="noStrike" dirty="0" smtClean="0">
                          <a:effectLst/>
                        </a:rPr>
                        <a:t>100%)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b="1" u="none" strike="noStrike" dirty="0">
                          <a:effectLst/>
                        </a:rPr>
                        <a:t>10 (</a:t>
                      </a:r>
                      <a:r>
                        <a:rPr lang="en-US" sz="1000" b="1" u="none" strike="noStrike" dirty="0" smtClean="0">
                          <a:effectLst/>
                        </a:rPr>
                        <a:t>77%)</a:t>
                      </a:r>
                      <a:endParaRPr lang="en-US" sz="1000" b="1"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3 (</a:t>
                      </a:r>
                      <a:r>
                        <a:rPr lang="en-US" sz="1000" u="none" strike="noStrike" dirty="0" smtClean="0">
                          <a:effectLst/>
                        </a:rPr>
                        <a:t>23%)</a:t>
                      </a:r>
                      <a:endParaRPr lang="en-US" sz="1000" b="0" i="0" u="none" strike="noStrike" dirty="0">
                        <a:solidFill>
                          <a:srgbClr val="000000"/>
                        </a:solidFill>
                        <a:effectLst/>
                        <a:latin typeface="Arial"/>
                      </a:endParaRPr>
                    </a:p>
                  </a:txBody>
                  <a:tcPr marL="9525" marR="9525" marT="9525" marB="0" anchor="ctr">
                    <a:noFill/>
                  </a:tcPr>
                </a:tc>
              </a:tr>
              <a:tr h="407085">
                <a:tc>
                  <a:txBody>
                    <a:bodyPr/>
                    <a:lstStyle/>
                    <a:p>
                      <a:pPr algn="just" fontAlgn="ctr"/>
                      <a:r>
                        <a:rPr lang="en-US" sz="1000" b="1" u="none" strike="noStrike" dirty="0">
                          <a:effectLst/>
                        </a:rPr>
                        <a:t>Increased production, productivity, farm income, value of production, profits</a:t>
                      </a:r>
                      <a:endParaRPr lang="en-US" sz="1000" b="1" i="0" u="none" strike="noStrike" dirty="0">
                        <a:solidFill>
                          <a:srgbClr val="000000"/>
                        </a:solidFill>
                        <a:effectLst/>
                        <a:latin typeface="Arial"/>
                      </a:endParaRPr>
                    </a:p>
                  </a:txBody>
                  <a:tcPr marL="9525" marR="9525" marT="9525" marB="0" anchor="ctr"/>
                </a:tc>
                <a:tc>
                  <a:txBody>
                    <a:bodyPr/>
                    <a:lstStyle/>
                    <a:p>
                      <a:pPr algn="ctr" fontAlgn="ctr"/>
                      <a:r>
                        <a:rPr lang="en-US" sz="1000" u="none" strike="noStrike" dirty="0">
                          <a:effectLst/>
                        </a:rPr>
                        <a:t>13 (</a:t>
                      </a:r>
                      <a:r>
                        <a:rPr lang="en-US" sz="1000" u="none" strike="noStrike" dirty="0" smtClean="0">
                          <a:effectLst/>
                        </a:rPr>
                        <a:t>100%)</a:t>
                      </a:r>
                      <a:endParaRPr lang="en-US" sz="1000" b="0" i="0" u="none" strike="noStrike" dirty="0">
                        <a:solidFill>
                          <a:srgbClr val="000000"/>
                        </a:solidFill>
                        <a:effectLst/>
                        <a:latin typeface="Arial"/>
                      </a:endParaRPr>
                    </a:p>
                  </a:txBody>
                  <a:tcPr marL="9525" marR="9525" marT="9525" marB="0" anchor="ctr"/>
                </a:tc>
                <a:tc>
                  <a:txBody>
                    <a:bodyPr/>
                    <a:lstStyle/>
                    <a:p>
                      <a:pPr algn="ctr" fontAlgn="ctr"/>
                      <a:r>
                        <a:rPr lang="en-US" sz="1000" b="1" u="none" strike="noStrike" dirty="0">
                          <a:effectLst/>
                        </a:rPr>
                        <a:t>8  (</a:t>
                      </a:r>
                      <a:r>
                        <a:rPr lang="en-US" sz="1000" b="1" u="none" strike="noStrike" dirty="0" smtClean="0">
                          <a:effectLst/>
                        </a:rPr>
                        <a:t>62%)</a:t>
                      </a:r>
                      <a:endParaRPr lang="en-US" sz="1000" b="1" i="0" u="none" strike="noStrike" dirty="0">
                        <a:solidFill>
                          <a:srgbClr val="000000"/>
                        </a:solidFill>
                        <a:effectLst/>
                        <a:latin typeface="Arial"/>
                      </a:endParaRPr>
                    </a:p>
                  </a:txBody>
                  <a:tcPr marL="9525" marR="9525" marT="9525" marB="0" anchor="ct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tc>
                <a:tc>
                  <a:txBody>
                    <a:bodyPr/>
                    <a:lstStyle/>
                    <a:p>
                      <a:pPr algn="ctr" fontAlgn="ctr"/>
                      <a:r>
                        <a:rPr lang="en-US" sz="1000" u="none" strike="noStrike" dirty="0">
                          <a:effectLst/>
                        </a:rPr>
                        <a:t>5 (</a:t>
                      </a:r>
                      <a:r>
                        <a:rPr lang="en-US" sz="1000" u="none" strike="noStrike" dirty="0" smtClean="0">
                          <a:effectLst/>
                        </a:rPr>
                        <a:t>38%)</a:t>
                      </a:r>
                      <a:endParaRPr lang="en-US" sz="1000" b="0" i="0" u="none" strike="noStrike" dirty="0">
                        <a:solidFill>
                          <a:srgbClr val="000000"/>
                        </a:solidFill>
                        <a:effectLst/>
                        <a:latin typeface="Arial"/>
                      </a:endParaRPr>
                    </a:p>
                  </a:txBody>
                  <a:tcPr marL="9525" marR="9525" marT="9525" marB="0" anchor="ctr"/>
                </a:tc>
              </a:tr>
              <a:tr h="244251">
                <a:tc>
                  <a:txBody>
                    <a:bodyPr/>
                    <a:lstStyle/>
                    <a:p>
                      <a:pPr algn="just" fontAlgn="ctr"/>
                      <a:r>
                        <a:rPr lang="en-US" sz="1000" b="1" u="none" strike="noStrike" dirty="0">
                          <a:effectLst/>
                        </a:rPr>
                        <a:t>Increased consumption, poverty reduction</a:t>
                      </a:r>
                      <a:endParaRPr lang="en-US" sz="1000" b="1"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9  (</a:t>
                      </a:r>
                      <a:r>
                        <a:rPr lang="en-US" sz="1000" u="none" strike="noStrike" dirty="0" smtClean="0">
                          <a:effectLst/>
                        </a:rPr>
                        <a:t>100%)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b="1" u="none" strike="noStrike" dirty="0">
                          <a:effectLst/>
                        </a:rPr>
                        <a:t>6  (</a:t>
                      </a:r>
                      <a:r>
                        <a:rPr lang="en-US" sz="1000" b="1" u="none" strike="noStrike" dirty="0" smtClean="0">
                          <a:effectLst/>
                        </a:rPr>
                        <a:t>67%)</a:t>
                      </a:r>
                      <a:endParaRPr lang="en-US" sz="1000" b="1"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3 (</a:t>
                      </a:r>
                      <a:r>
                        <a:rPr lang="en-US" sz="1000" u="none" strike="noStrike" dirty="0" smtClean="0">
                          <a:effectLst/>
                        </a:rPr>
                        <a:t>33%)</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noFill/>
                  </a:tcPr>
                </a:tc>
              </a:tr>
              <a:tr h="232620">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r>
              <a:tr h="421042">
                <a:tc gridSpan="6">
                  <a:txBody>
                    <a:bodyPr/>
                    <a:lstStyle/>
                    <a:p>
                      <a:pPr algn="just" fontAlgn="ctr"/>
                      <a:r>
                        <a:rPr lang="en-US" sz="1400" b="1" u="none" strike="noStrike" dirty="0">
                          <a:effectLst/>
                        </a:rPr>
                        <a:t>Table 2: Number and Percentage of </a:t>
                      </a:r>
                      <a:r>
                        <a:rPr lang="en-US" sz="1400" b="1" u="sng" strike="noStrike" dirty="0">
                          <a:effectLst/>
                        </a:rPr>
                        <a:t>Farmer/Business Training Evaluatio</a:t>
                      </a:r>
                      <a:r>
                        <a:rPr lang="en-US" sz="1400" b="1" i="0" u="sng" strike="noStrike" dirty="0">
                          <a:effectLst/>
                        </a:rPr>
                        <a:t>ns</a:t>
                      </a:r>
                      <a:r>
                        <a:rPr lang="en-US" sz="1400" b="1" u="none" strike="noStrike" dirty="0">
                          <a:effectLst/>
                        </a:rPr>
                        <a:t> Measuring Outcomes and Impacts and Results Reported</a:t>
                      </a:r>
                      <a:endParaRPr lang="en-US" sz="1400" b="1" i="0" u="none" strike="noStrike" dirty="0">
                        <a:solidFill>
                          <a:srgbClr val="000000"/>
                        </a:solidFill>
                        <a:effectLst/>
                        <a:latin typeface="Arial Narrow"/>
                      </a:endParaRPr>
                    </a:p>
                  </a:txBody>
                  <a:tcPr marL="9525" marR="9525" marT="9525"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2620">
                <a:tc rowSpan="3">
                  <a:txBody>
                    <a:bodyPr/>
                    <a:lstStyle/>
                    <a:p>
                      <a:pPr algn="just" fontAlgn="ctr"/>
                      <a:r>
                        <a:rPr lang="en-US" sz="1200" b="1" u="none" strike="noStrike" dirty="0">
                          <a:effectLst/>
                        </a:rPr>
                        <a:t>Results Measurement Level</a:t>
                      </a:r>
                      <a:endParaRPr lang="en-US" sz="1200" b="1" i="0" u="none" strike="noStrike" dirty="0">
                        <a:solidFill>
                          <a:srgbClr val="000000"/>
                        </a:solidFill>
                        <a:effectLst/>
                        <a:latin typeface="Arial"/>
                      </a:endParaRPr>
                    </a:p>
                  </a:txBody>
                  <a:tcPr marL="9525" marR="9525" marT="9525" marB="0" anchor="ctr"/>
                </a:tc>
                <a:tc gridSpan="5">
                  <a:txBody>
                    <a:bodyPr/>
                    <a:lstStyle/>
                    <a:p>
                      <a:pPr algn="just" fontAlgn="ctr"/>
                      <a:r>
                        <a:rPr lang="en-US" sz="1100" b="1" u="none" strike="noStrike" dirty="0">
                          <a:effectLst/>
                        </a:rPr>
                        <a:t>Number (and percentage) of evaluations showing </a:t>
                      </a:r>
                      <a:endParaRPr lang="en-US" sz="1100" b="1" i="0" u="none" strike="noStrike" dirty="0">
                        <a:solidFill>
                          <a:srgbClr val="000000"/>
                        </a:solidFill>
                        <a:effectLst/>
                        <a:latin typeface="Arial"/>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251">
                <a:tc vMerge="1">
                  <a:txBody>
                    <a:bodyPr/>
                    <a:lstStyle/>
                    <a:p>
                      <a:endParaRPr lang="en-US"/>
                    </a:p>
                  </a:txBody>
                  <a:tcPr/>
                </a:tc>
                <a:tc gridSpan="5">
                  <a:txBody>
                    <a:bodyPr/>
                    <a:lstStyle/>
                    <a:p>
                      <a:pPr algn="just" fontAlgn="ctr"/>
                      <a:r>
                        <a:rPr lang="en-US" sz="1100" b="1" u="none" strike="noStrike" dirty="0">
                          <a:effectLst/>
                        </a:rPr>
                        <a:t>positive, zero, negative, and mixed impacts)</a:t>
                      </a:r>
                      <a:endParaRPr lang="en-US" sz="1100" b="1" i="0" u="none" strike="noStrike" dirty="0">
                        <a:solidFill>
                          <a:srgbClr val="000000"/>
                        </a:solidFill>
                        <a:effectLst/>
                        <a:latin typeface="Arial"/>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251">
                <a:tc vMerge="1">
                  <a:txBody>
                    <a:bodyPr/>
                    <a:lstStyle/>
                    <a:p>
                      <a:endParaRPr lang="en-US"/>
                    </a:p>
                  </a:txBody>
                  <a:tcPr/>
                </a:tc>
                <a:tc>
                  <a:txBody>
                    <a:bodyPr/>
                    <a:lstStyle/>
                    <a:p>
                      <a:pPr algn="ctr" fontAlgn="ctr"/>
                      <a:r>
                        <a:rPr lang="en-US" sz="1200" b="1" u="none" strike="noStrike" dirty="0">
                          <a:effectLst/>
                        </a:rPr>
                        <a:t>Total</a:t>
                      </a:r>
                      <a:endParaRPr lang="en-US" sz="1200" b="1" i="0" u="none" strike="noStrike" dirty="0">
                        <a:solidFill>
                          <a:srgbClr val="000000"/>
                        </a:solidFill>
                        <a:effectLst/>
                        <a:latin typeface="Arial"/>
                      </a:endParaRPr>
                    </a:p>
                  </a:txBody>
                  <a:tcPr marL="9525" marR="9525" marT="9525" marB="0" anchor="ctr"/>
                </a:tc>
                <a:tc>
                  <a:txBody>
                    <a:bodyPr/>
                    <a:lstStyle/>
                    <a:p>
                      <a:pPr algn="ctr" fontAlgn="ctr"/>
                      <a:r>
                        <a:rPr lang="en-US" sz="1200" b="1" u="none" strike="noStrike" dirty="0">
                          <a:effectLst/>
                        </a:rPr>
                        <a:t>+</a:t>
                      </a:r>
                      <a:endParaRPr lang="en-US" sz="1200" b="1" i="0" u="none" strike="noStrike" dirty="0">
                        <a:solidFill>
                          <a:srgbClr val="000000"/>
                        </a:solidFill>
                        <a:effectLst/>
                        <a:latin typeface="Arial"/>
                      </a:endParaRPr>
                    </a:p>
                  </a:txBody>
                  <a:tcPr marL="9525" marR="9525" marT="9525" marB="0" anchor="ctr"/>
                </a:tc>
                <a:tc>
                  <a:txBody>
                    <a:bodyPr/>
                    <a:lstStyle/>
                    <a:p>
                      <a:pPr algn="ctr" fontAlgn="ctr"/>
                      <a:r>
                        <a:rPr lang="en-US" sz="1200" b="1" u="none" strike="noStrike" dirty="0">
                          <a:effectLst/>
                        </a:rPr>
                        <a:t>0</a:t>
                      </a:r>
                      <a:endParaRPr lang="en-US" sz="1200" b="1" i="0" u="none" strike="noStrike" dirty="0">
                        <a:solidFill>
                          <a:srgbClr val="000000"/>
                        </a:solidFill>
                        <a:effectLst/>
                        <a:latin typeface="Arial"/>
                      </a:endParaRPr>
                    </a:p>
                  </a:txBody>
                  <a:tcPr marL="9525" marR="9525" marT="9525" marB="0" anchor="ctr"/>
                </a:tc>
                <a:tc>
                  <a:txBody>
                    <a:bodyPr/>
                    <a:lstStyle/>
                    <a:p>
                      <a:pPr algn="ctr" fontAlgn="ctr"/>
                      <a:r>
                        <a:rPr lang="en-US" sz="1200" b="1" u="none" strike="noStrike" dirty="0">
                          <a:effectLst/>
                        </a:rPr>
                        <a:t>-</a:t>
                      </a:r>
                      <a:endParaRPr lang="en-US" sz="1200" b="1" i="0" u="none" strike="noStrike" dirty="0">
                        <a:solidFill>
                          <a:srgbClr val="000000"/>
                        </a:solidFill>
                        <a:effectLst/>
                        <a:latin typeface="Arial"/>
                      </a:endParaRPr>
                    </a:p>
                  </a:txBody>
                  <a:tcPr marL="9525" marR="9525" marT="9525" marB="0" anchor="ctr"/>
                </a:tc>
                <a:tc>
                  <a:txBody>
                    <a:bodyPr/>
                    <a:lstStyle/>
                    <a:p>
                      <a:pPr algn="ctr" fontAlgn="ctr"/>
                      <a:r>
                        <a:rPr lang="en-US" sz="1200" b="1" u="none" strike="noStrike" dirty="0">
                          <a:effectLst/>
                        </a:rPr>
                        <a:t>Mixed*</a:t>
                      </a:r>
                      <a:endParaRPr lang="en-US" sz="1200" b="1" i="0" u="none" strike="noStrike" dirty="0">
                        <a:solidFill>
                          <a:srgbClr val="000000"/>
                        </a:solidFill>
                        <a:effectLst/>
                        <a:latin typeface="Arial"/>
                      </a:endParaRPr>
                    </a:p>
                  </a:txBody>
                  <a:tcPr marL="9525" marR="9525" marT="9525" marB="0" anchor="ctr"/>
                </a:tc>
              </a:tr>
              <a:tr h="244251">
                <a:tc>
                  <a:txBody>
                    <a:bodyPr/>
                    <a:lstStyle/>
                    <a:p>
                      <a:pPr algn="just" fontAlgn="ctr"/>
                      <a:r>
                        <a:rPr lang="en-US" sz="1000" b="1" u="none" strike="noStrike" dirty="0">
                          <a:effectLst/>
                        </a:rPr>
                        <a:t>Increased knowledge, technology adoption, cultivation of profitable crops</a:t>
                      </a:r>
                      <a:endParaRPr lang="en-US" sz="1000" b="1"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19 (</a:t>
                      </a:r>
                      <a:r>
                        <a:rPr lang="en-US" sz="1000" u="none" strike="noStrike" dirty="0" smtClean="0">
                          <a:effectLst/>
                        </a:rPr>
                        <a:t>100%)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b="1" u="none" strike="noStrike" dirty="0">
                          <a:effectLst/>
                        </a:rPr>
                        <a:t>13 (</a:t>
                      </a:r>
                      <a:r>
                        <a:rPr lang="en-US" sz="1000" b="1" u="none" strike="noStrike" dirty="0" smtClean="0">
                          <a:effectLst/>
                        </a:rPr>
                        <a:t>68%)</a:t>
                      </a:r>
                      <a:endParaRPr lang="en-US" sz="1000" b="1"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6   (</a:t>
                      </a:r>
                      <a:r>
                        <a:rPr lang="en-US" sz="1000" u="none" strike="noStrike" dirty="0" smtClean="0">
                          <a:effectLst/>
                        </a:rPr>
                        <a:t>32%)</a:t>
                      </a:r>
                      <a:endParaRPr lang="en-US" sz="1000" b="0" i="0" u="none" strike="noStrike" dirty="0">
                        <a:solidFill>
                          <a:srgbClr val="000000"/>
                        </a:solidFill>
                        <a:effectLst/>
                        <a:latin typeface="Arial"/>
                      </a:endParaRPr>
                    </a:p>
                  </a:txBody>
                  <a:tcPr marL="9525" marR="9525" marT="9525" marB="0" anchor="ctr">
                    <a:noFill/>
                  </a:tcPr>
                </a:tc>
              </a:tr>
              <a:tr h="407085">
                <a:tc>
                  <a:txBody>
                    <a:bodyPr/>
                    <a:lstStyle/>
                    <a:p>
                      <a:pPr algn="just" fontAlgn="ctr"/>
                      <a:r>
                        <a:rPr lang="en-US" sz="1000" b="1" u="none" strike="noStrike" dirty="0">
                          <a:effectLst/>
                        </a:rPr>
                        <a:t>Increased production, productivity, farm income, value of production, profits</a:t>
                      </a:r>
                      <a:endParaRPr lang="en-US" sz="1000" b="1" i="0" u="none" strike="noStrike" dirty="0">
                        <a:solidFill>
                          <a:srgbClr val="000000"/>
                        </a:solidFill>
                        <a:effectLst/>
                        <a:latin typeface="Arial"/>
                      </a:endParaRPr>
                    </a:p>
                  </a:txBody>
                  <a:tcPr marL="9525" marR="9525" marT="9525" marB="0" anchor="ctr"/>
                </a:tc>
                <a:tc>
                  <a:txBody>
                    <a:bodyPr/>
                    <a:lstStyle/>
                    <a:p>
                      <a:pPr algn="ctr" fontAlgn="ctr"/>
                      <a:r>
                        <a:rPr lang="en-US" sz="1000" u="none" strike="noStrike" dirty="0">
                          <a:effectLst/>
                        </a:rPr>
                        <a:t>24 (</a:t>
                      </a:r>
                      <a:r>
                        <a:rPr lang="en-US" sz="1000" u="none" strike="noStrike" dirty="0" smtClean="0">
                          <a:effectLst/>
                        </a:rPr>
                        <a:t>100%)</a:t>
                      </a:r>
                      <a:endParaRPr lang="en-US" sz="1000" b="0" i="0" u="none" strike="noStrike" dirty="0">
                        <a:solidFill>
                          <a:srgbClr val="000000"/>
                        </a:solidFill>
                        <a:effectLst/>
                        <a:latin typeface="Arial"/>
                      </a:endParaRPr>
                    </a:p>
                  </a:txBody>
                  <a:tcPr marL="9525" marR="9525" marT="9525" marB="0" anchor="ctr"/>
                </a:tc>
                <a:tc>
                  <a:txBody>
                    <a:bodyPr/>
                    <a:lstStyle/>
                    <a:p>
                      <a:pPr algn="ctr" fontAlgn="ctr"/>
                      <a:r>
                        <a:rPr lang="en-US" sz="1000" u="none" strike="noStrike" dirty="0">
                          <a:effectLst/>
                        </a:rPr>
                        <a:t>10 (</a:t>
                      </a:r>
                      <a:r>
                        <a:rPr lang="en-US" sz="1000" u="none" strike="noStrike" dirty="0" smtClean="0">
                          <a:effectLst/>
                        </a:rPr>
                        <a:t>42%)</a:t>
                      </a:r>
                      <a:endParaRPr lang="en-US" sz="1000" b="0" i="0" u="none" strike="noStrike" dirty="0">
                        <a:solidFill>
                          <a:srgbClr val="000000"/>
                        </a:solidFill>
                        <a:effectLst/>
                        <a:latin typeface="Arial"/>
                      </a:endParaRPr>
                    </a:p>
                  </a:txBody>
                  <a:tcPr marL="9525" marR="9525" marT="9525" marB="0" anchor="ctr"/>
                </a:tc>
                <a:tc>
                  <a:txBody>
                    <a:bodyPr/>
                    <a:lstStyle/>
                    <a:p>
                      <a:pPr algn="ctr" fontAlgn="ctr"/>
                      <a:r>
                        <a:rPr lang="en-US" sz="1000" u="none" strike="noStrike" dirty="0">
                          <a:effectLst/>
                        </a:rPr>
                        <a:t>3 (</a:t>
                      </a:r>
                      <a:r>
                        <a:rPr lang="en-US" sz="1000" u="none" strike="noStrike" dirty="0" smtClean="0">
                          <a:effectLst/>
                        </a:rPr>
                        <a:t>13%)</a:t>
                      </a:r>
                      <a:endParaRPr lang="en-US" sz="1000" b="0" i="0" u="none" strike="noStrike" dirty="0">
                        <a:solidFill>
                          <a:srgbClr val="000000"/>
                        </a:solidFill>
                        <a:effectLst/>
                        <a:latin typeface="Arial"/>
                      </a:endParaRPr>
                    </a:p>
                  </a:txBody>
                  <a:tcPr marL="9525" marR="9525" marT="9525" marB="0" anchor="ct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tc>
                <a:tc>
                  <a:txBody>
                    <a:bodyPr/>
                    <a:lstStyle/>
                    <a:p>
                      <a:pPr algn="ctr" fontAlgn="ctr"/>
                      <a:r>
                        <a:rPr lang="en-US" sz="1000" b="1" u="none" strike="noStrike" dirty="0">
                          <a:effectLst/>
                        </a:rPr>
                        <a:t>11  (</a:t>
                      </a:r>
                      <a:r>
                        <a:rPr lang="en-US" sz="1000" b="1" u="none" strike="noStrike" dirty="0" smtClean="0">
                          <a:effectLst/>
                        </a:rPr>
                        <a:t>46%)</a:t>
                      </a:r>
                      <a:endParaRPr lang="en-US" sz="1000" b="1" i="0" u="none" strike="noStrike" dirty="0">
                        <a:solidFill>
                          <a:srgbClr val="000000"/>
                        </a:solidFill>
                        <a:effectLst/>
                        <a:latin typeface="Arial"/>
                      </a:endParaRPr>
                    </a:p>
                  </a:txBody>
                  <a:tcPr marL="9525" marR="9525" marT="9525" marB="0" anchor="ctr"/>
                </a:tc>
              </a:tr>
              <a:tr h="244251">
                <a:tc>
                  <a:txBody>
                    <a:bodyPr/>
                    <a:lstStyle/>
                    <a:p>
                      <a:pPr algn="just" fontAlgn="ctr"/>
                      <a:r>
                        <a:rPr lang="en-US" sz="1000" b="1" u="none" strike="noStrike" dirty="0">
                          <a:effectLst/>
                        </a:rPr>
                        <a:t>Increased consumption, poverty reduction</a:t>
                      </a:r>
                      <a:endParaRPr lang="en-US" sz="1000" b="1"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9  (</a:t>
                      </a:r>
                      <a:r>
                        <a:rPr lang="en-US" sz="1000" u="none" strike="noStrike" dirty="0" smtClean="0">
                          <a:effectLst/>
                        </a:rPr>
                        <a:t>100%)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2   (</a:t>
                      </a:r>
                      <a:r>
                        <a:rPr lang="en-US" sz="1000" u="none" strike="noStrike" dirty="0" smtClean="0">
                          <a:effectLst/>
                        </a:rPr>
                        <a:t>22%)</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b="1" u="none" strike="noStrike" dirty="0">
                          <a:effectLst/>
                        </a:rPr>
                        <a:t>4 (</a:t>
                      </a:r>
                      <a:r>
                        <a:rPr lang="en-US" sz="1000" b="1" u="none" strike="noStrike" dirty="0" smtClean="0">
                          <a:effectLst/>
                        </a:rPr>
                        <a:t>44%)</a:t>
                      </a:r>
                      <a:endParaRPr lang="en-US" sz="1000" b="1"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0 (</a:t>
                      </a:r>
                      <a:r>
                        <a:rPr lang="en-US" sz="1000" u="none" strike="noStrike" dirty="0" smtClean="0">
                          <a:effectLst/>
                        </a:rPr>
                        <a:t>0%)</a:t>
                      </a:r>
                      <a:endParaRPr lang="en-US" sz="1000" b="0" i="0" u="none" strike="noStrike" dirty="0">
                        <a:solidFill>
                          <a:srgbClr val="000000"/>
                        </a:solidFill>
                        <a:effectLst/>
                        <a:latin typeface="Arial"/>
                      </a:endParaRPr>
                    </a:p>
                  </a:txBody>
                  <a:tcPr marL="9525" marR="9525" marT="9525" marB="0" anchor="ctr">
                    <a:noFill/>
                  </a:tcPr>
                </a:tc>
                <a:tc>
                  <a:txBody>
                    <a:bodyPr/>
                    <a:lstStyle/>
                    <a:p>
                      <a:pPr algn="ctr" fontAlgn="ctr"/>
                      <a:r>
                        <a:rPr lang="en-US" sz="1000" u="none" strike="noStrike" dirty="0">
                          <a:effectLst/>
                        </a:rPr>
                        <a:t>3   (</a:t>
                      </a:r>
                      <a:r>
                        <a:rPr lang="en-US" sz="1000" u="none" strike="noStrike" dirty="0" smtClean="0">
                          <a:effectLst/>
                        </a:rPr>
                        <a:t>33%)</a:t>
                      </a:r>
                      <a:endParaRPr lang="en-US" sz="1000" b="0" i="0" u="none" strike="noStrike" dirty="0">
                        <a:solidFill>
                          <a:srgbClr val="000000"/>
                        </a:solidFill>
                        <a:effectLst/>
                        <a:latin typeface="Arial"/>
                      </a:endParaRPr>
                    </a:p>
                  </a:txBody>
                  <a:tcPr marL="9525" marR="9525" marT="9525" marB="0" anchor="ctr">
                    <a:noFill/>
                  </a:tcPr>
                </a:tc>
              </a:tr>
              <a:tr h="232620">
                <a:tc gridSpan="6">
                  <a:txBody>
                    <a:bodyPr/>
                    <a:lstStyle/>
                    <a:p>
                      <a:pPr algn="just" fontAlgn="ctr"/>
                      <a:endParaRPr lang="en-US" sz="1000" b="0" i="0" u="none" strike="noStrike" dirty="0">
                        <a:solidFill>
                          <a:srgbClr val="000000"/>
                        </a:solidFill>
                        <a:effectLst/>
                        <a:latin typeface="Arial Narrow"/>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pPr>
              <a:defRPr/>
            </a:pPr>
            <a:fld id="{8CD079F0-CA9F-B640-8E87-DAB80C0163A1}" type="slidenum">
              <a:rPr lang="en-US" smtClean="0"/>
              <a:pPr>
                <a:defRPr/>
              </a:pPr>
              <a:t>7</a:t>
            </a:fld>
            <a:endParaRPr lang="en-US" dirty="0"/>
          </a:p>
        </p:txBody>
      </p:sp>
      <p:sp>
        <p:nvSpPr>
          <p:cNvPr id="6" name="Rectangle 5"/>
          <p:cNvSpPr/>
          <p:nvPr/>
        </p:nvSpPr>
        <p:spPr>
          <a:xfrm>
            <a:off x="2333766" y="6210841"/>
            <a:ext cx="5991367" cy="523220"/>
          </a:xfrm>
          <a:prstGeom prst="rect">
            <a:avLst/>
          </a:prstGeom>
        </p:spPr>
        <p:txBody>
          <a:bodyPr wrap="square">
            <a:spAutoFit/>
          </a:bodyPr>
          <a:lstStyle/>
          <a:p>
            <a:pPr algn="just" fontAlgn="ctr"/>
            <a:r>
              <a:rPr lang="en-US" sz="1400" dirty="0">
                <a:solidFill>
                  <a:schemeClr val="bg1"/>
                </a:solidFill>
              </a:rPr>
              <a:t>Note*: Mixed results are those where some indicators (in that grouping) are positive, others are zero. </a:t>
            </a:r>
            <a:endParaRPr lang="en-US" sz="1400" dirty="0">
              <a:solidFill>
                <a:schemeClr val="bg1"/>
              </a:solidFill>
              <a:latin typeface="Arial Narrow"/>
            </a:endParaRPr>
          </a:p>
        </p:txBody>
      </p:sp>
      <p:sp>
        <p:nvSpPr>
          <p:cNvPr id="7" name="Oval 6"/>
          <p:cNvSpPr/>
          <p:nvPr/>
        </p:nvSpPr>
        <p:spPr bwMode="auto">
          <a:xfrm>
            <a:off x="6182437" y="2333770"/>
            <a:ext cx="682388" cy="1351128"/>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111" charset="0"/>
              <a:ea typeface="Times New Roman" pitchFamily="-111" charset="0"/>
              <a:cs typeface="Times New Roman" pitchFamily="-111" charset="0"/>
            </a:endParaRPr>
          </a:p>
        </p:txBody>
      </p:sp>
      <p:sp>
        <p:nvSpPr>
          <p:cNvPr id="8" name="Oval 7"/>
          <p:cNvSpPr/>
          <p:nvPr/>
        </p:nvSpPr>
        <p:spPr bwMode="auto">
          <a:xfrm>
            <a:off x="6114196" y="4831310"/>
            <a:ext cx="791571" cy="409433"/>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111" charset="0"/>
              <a:ea typeface="Times New Roman" pitchFamily="-111" charset="0"/>
              <a:cs typeface="Times New Roman" pitchFamily="-111" charset="0"/>
            </a:endParaRPr>
          </a:p>
        </p:txBody>
      </p:sp>
      <p:sp>
        <p:nvSpPr>
          <p:cNvPr id="9" name="Oval 8"/>
          <p:cNvSpPr/>
          <p:nvPr/>
        </p:nvSpPr>
        <p:spPr bwMode="auto">
          <a:xfrm>
            <a:off x="6839812" y="5461390"/>
            <a:ext cx="791571" cy="409433"/>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111" charset="0"/>
              <a:ea typeface="Times New Roman" pitchFamily="-111" charset="0"/>
              <a:cs typeface="Times New Roman" pitchFamily="-111" charset="0"/>
            </a:endParaRPr>
          </a:p>
        </p:txBody>
      </p:sp>
      <p:sp>
        <p:nvSpPr>
          <p:cNvPr id="10" name="Oval 9"/>
          <p:cNvSpPr/>
          <p:nvPr/>
        </p:nvSpPr>
        <p:spPr bwMode="auto">
          <a:xfrm>
            <a:off x="8341092" y="5161134"/>
            <a:ext cx="791571" cy="409433"/>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111" charset="0"/>
              <a:ea typeface="Times New Roman" pitchFamily="-111" charset="0"/>
              <a:cs typeface="Times New Roman" pitchFamily="-111" charset="0"/>
            </a:endParaRPr>
          </a:p>
        </p:txBody>
      </p:sp>
    </p:spTree>
    <p:extLst>
      <p:ext uri="{BB962C8B-B14F-4D97-AF65-F5344CB8AC3E}">
        <p14:creationId xmlns:p14="http://schemas.microsoft.com/office/powerpoint/2010/main" val="3519871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2786"/>
            <a:ext cx="7772400" cy="563562"/>
          </a:xfrm>
        </p:spPr>
        <p:txBody>
          <a:bodyPr/>
          <a:lstStyle/>
          <a:p>
            <a:r>
              <a:rPr lang="en-US" dirty="0" smtClean="0"/>
              <a:t>What Works and What Does Not Work? </a:t>
            </a:r>
            <a:endParaRPr lang="en-US" dirty="0"/>
          </a:p>
        </p:txBody>
      </p:sp>
      <p:sp>
        <p:nvSpPr>
          <p:cNvPr id="3" name="Content Placeholder 2"/>
          <p:cNvSpPr>
            <a:spLocks noGrp="1"/>
          </p:cNvSpPr>
          <p:nvPr>
            <p:ph idx="1"/>
          </p:nvPr>
        </p:nvSpPr>
        <p:spPr>
          <a:xfrm>
            <a:off x="0" y="671011"/>
            <a:ext cx="9144000" cy="5463782"/>
          </a:xfrm>
        </p:spPr>
        <p:txBody>
          <a:bodyPr/>
          <a:lstStyle/>
          <a:p>
            <a:r>
              <a:rPr lang="en-US" sz="1800" b="1" dirty="0"/>
              <a:t>Successful projects address farmer constraints along the whole value </a:t>
            </a:r>
            <a:r>
              <a:rPr lang="en-US" sz="1800" b="1" dirty="0" smtClean="0"/>
              <a:t>chain.</a:t>
            </a:r>
            <a:endParaRPr lang="en-US" sz="1800" b="1" dirty="0"/>
          </a:p>
          <a:p>
            <a:pPr lvl="1"/>
            <a:r>
              <a:rPr lang="en-US" sz="1800" b="1" dirty="0" err="1" smtClean="0"/>
              <a:t>Bolwig</a:t>
            </a:r>
            <a:r>
              <a:rPr lang="en-US" sz="1800" b="1" dirty="0" smtClean="0"/>
              <a:t> S, Gibbon P, Jones S. </a:t>
            </a:r>
            <a:r>
              <a:rPr lang="en-US" sz="1800" b="1" dirty="0"/>
              <a:t>2009. The Economics of Smallholder Organic Contract Farming in Tropical Africa. World Development 37(6): 1094–1104</a:t>
            </a:r>
            <a:r>
              <a:rPr lang="en-US" sz="1800" b="1" dirty="0" smtClean="0"/>
              <a:t>.</a:t>
            </a:r>
          </a:p>
          <a:p>
            <a:pPr marL="457200" lvl="1" indent="0">
              <a:buNone/>
            </a:pPr>
            <a:endParaRPr lang="en-US" sz="1200" dirty="0" smtClean="0"/>
          </a:p>
          <a:p>
            <a:pPr lvl="1"/>
            <a:r>
              <a:rPr lang="en-US" sz="1800" b="1" dirty="0" smtClean="0"/>
              <a:t>Interventions include</a:t>
            </a:r>
            <a:r>
              <a:rPr lang="en-US" sz="1800" dirty="0" smtClean="0"/>
              <a:t>:</a:t>
            </a:r>
          </a:p>
          <a:p>
            <a:pPr lvl="1"/>
            <a:r>
              <a:rPr lang="en-US" sz="1800" dirty="0" err="1" smtClean="0"/>
              <a:t>Kawacom</a:t>
            </a:r>
            <a:r>
              <a:rPr lang="en-US" sz="1800" dirty="0" smtClean="0"/>
              <a:t> </a:t>
            </a:r>
            <a:r>
              <a:rPr lang="en-US" sz="1800" dirty="0" err="1" smtClean="0"/>
              <a:t>Sipi</a:t>
            </a:r>
            <a:r>
              <a:rPr lang="en-US" sz="1800" dirty="0" smtClean="0"/>
              <a:t> organic </a:t>
            </a:r>
            <a:r>
              <a:rPr lang="en-US" sz="1800" dirty="0"/>
              <a:t>(certified</a:t>
            </a:r>
            <a:r>
              <a:rPr lang="en-US" sz="1800" dirty="0" smtClean="0"/>
              <a:t>) Arabia </a:t>
            </a:r>
            <a:r>
              <a:rPr lang="en-US" sz="1800" dirty="0"/>
              <a:t>coffee contract </a:t>
            </a:r>
            <a:r>
              <a:rPr lang="en-US" sz="1800" dirty="0" smtClean="0"/>
              <a:t>farming/scheme in northern slopes of Mount Elgon in </a:t>
            </a:r>
            <a:r>
              <a:rPr lang="en-US" sz="1800" dirty="0" err="1" smtClean="0"/>
              <a:t>Kapchorwa</a:t>
            </a:r>
            <a:r>
              <a:rPr lang="en-US" sz="1800" dirty="0" smtClean="0"/>
              <a:t> district in Eastern Uganda.</a:t>
            </a:r>
          </a:p>
          <a:p>
            <a:pPr lvl="1"/>
            <a:r>
              <a:rPr lang="en-US" sz="1800" dirty="0" smtClean="0"/>
              <a:t>Main intervention is to ensure that farmers comply with EU and US standards of organic certification. This involves:</a:t>
            </a:r>
          </a:p>
          <a:p>
            <a:pPr lvl="2"/>
            <a:r>
              <a:rPr lang="en-US" sz="1800" dirty="0" smtClean="0"/>
              <a:t>Locally employed field officers conducting farm inspections annually/semi-annually</a:t>
            </a:r>
          </a:p>
          <a:p>
            <a:pPr lvl="2"/>
            <a:r>
              <a:rPr lang="en-US" sz="1800" dirty="0" smtClean="0"/>
              <a:t>During the inspections, </a:t>
            </a:r>
            <a:r>
              <a:rPr lang="en-US" sz="1800" dirty="0" smtClean="0"/>
              <a:t>they could </a:t>
            </a:r>
            <a:r>
              <a:rPr lang="en-US" sz="1800" dirty="0" smtClean="0"/>
              <a:t>offer TA and monitor performance of the farmers in terms of compliance to the standards and other project requirements</a:t>
            </a:r>
          </a:p>
          <a:p>
            <a:pPr lvl="2"/>
            <a:r>
              <a:rPr lang="en-US" sz="1800" dirty="0" smtClean="0"/>
              <a:t>Provision of training through demonstration farms and occasional training</a:t>
            </a:r>
          </a:p>
          <a:p>
            <a:pPr lvl="2"/>
            <a:r>
              <a:rPr lang="en-US" sz="1800" dirty="0" smtClean="0"/>
              <a:t>Collection of the coffee from designated collection points</a:t>
            </a:r>
          </a:p>
          <a:p>
            <a:pPr lvl="2"/>
            <a:r>
              <a:rPr lang="en-US" sz="1800" dirty="0" err="1" smtClean="0"/>
              <a:t>Kawacom</a:t>
            </a:r>
            <a:r>
              <a:rPr lang="en-US" sz="1800" dirty="0" smtClean="0"/>
              <a:t> buys ALL the coffee produced by the certified organic farmers and pays a premium for high quality coffee</a:t>
            </a:r>
          </a:p>
          <a:p>
            <a:pPr lvl="1"/>
            <a:endParaRPr lang="en-US" sz="1800" dirty="0" smtClean="0"/>
          </a:p>
          <a:p>
            <a:pPr lvl="1"/>
            <a:endParaRPr lang="en-US" sz="1800" dirty="0"/>
          </a:p>
          <a:p>
            <a:pPr lvl="1"/>
            <a:endParaRPr lang="en-US" sz="1800" dirty="0" smtClean="0"/>
          </a:p>
          <a:p>
            <a:pPr lvl="1"/>
            <a:r>
              <a:rPr lang="en-US" sz="1800" dirty="0" smtClean="0"/>
              <a:t> </a:t>
            </a:r>
            <a:endParaRPr lang="en-US" sz="1400" dirty="0" smtClean="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pPr>
                <a:defRPr/>
              </a:pPr>
              <a:t>8</a:t>
            </a:fld>
            <a:endParaRPr lang="en-US" dirty="0"/>
          </a:p>
        </p:txBody>
      </p:sp>
    </p:spTree>
    <p:extLst>
      <p:ext uri="{BB962C8B-B14F-4D97-AF65-F5344CB8AC3E}">
        <p14:creationId xmlns:p14="http://schemas.microsoft.com/office/powerpoint/2010/main" val="2223495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2786"/>
            <a:ext cx="7772400" cy="563562"/>
          </a:xfrm>
        </p:spPr>
        <p:txBody>
          <a:bodyPr/>
          <a:lstStyle/>
          <a:p>
            <a:r>
              <a:rPr lang="en-US" dirty="0" smtClean="0"/>
              <a:t>What Works and What Does Not Work? Cont..</a:t>
            </a:r>
            <a:endParaRPr lang="en-US" dirty="0"/>
          </a:p>
        </p:txBody>
      </p:sp>
      <p:sp>
        <p:nvSpPr>
          <p:cNvPr id="3" name="Content Placeholder 2"/>
          <p:cNvSpPr>
            <a:spLocks noGrp="1"/>
          </p:cNvSpPr>
          <p:nvPr>
            <p:ph idx="1"/>
          </p:nvPr>
        </p:nvSpPr>
        <p:spPr>
          <a:xfrm>
            <a:off x="0" y="671011"/>
            <a:ext cx="9144000" cy="5463782"/>
          </a:xfrm>
        </p:spPr>
        <p:txBody>
          <a:bodyPr/>
          <a:lstStyle/>
          <a:p>
            <a:r>
              <a:rPr lang="en-US" sz="1800" b="1" dirty="0"/>
              <a:t>Successful projects address farmer constraints along the whole value </a:t>
            </a:r>
            <a:r>
              <a:rPr lang="en-US" sz="1800" b="1" dirty="0" smtClean="0"/>
              <a:t>chain.</a:t>
            </a:r>
            <a:endParaRPr lang="en-US" sz="1800" b="1" dirty="0"/>
          </a:p>
          <a:p>
            <a:pPr lvl="1"/>
            <a:r>
              <a:rPr lang="en-US" sz="1800" b="1" dirty="0" err="1" smtClean="0"/>
              <a:t>Bolwig</a:t>
            </a:r>
            <a:r>
              <a:rPr lang="en-US" sz="1800" b="1" dirty="0" smtClean="0"/>
              <a:t> et al. </a:t>
            </a:r>
            <a:r>
              <a:rPr lang="en-US" sz="1800" b="1" dirty="0"/>
              <a:t>2009. The Economics of Smallholder Organic Contract Farming in Tropical Africa. </a:t>
            </a:r>
            <a:endParaRPr lang="en-US" sz="1800" b="1" dirty="0" smtClean="0"/>
          </a:p>
          <a:p>
            <a:pPr lvl="1"/>
            <a:endParaRPr lang="en-US" sz="1800" dirty="0" smtClean="0"/>
          </a:p>
          <a:p>
            <a:pPr marL="457200" lvl="1" indent="0">
              <a:buNone/>
            </a:pPr>
            <a:r>
              <a:rPr lang="en-US" sz="1800" b="1" dirty="0" smtClean="0"/>
              <a:t>Interventions cont.</a:t>
            </a:r>
            <a:r>
              <a:rPr lang="en-US" sz="1800" dirty="0" smtClean="0"/>
              <a:t>:</a:t>
            </a:r>
          </a:p>
          <a:p>
            <a:pPr lvl="1"/>
            <a:r>
              <a:rPr lang="en-US" sz="1800" dirty="0" err="1" smtClean="0"/>
              <a:t>Kawacom</a:t>
            </a:r>
            <a:r>
              <a:rPr lang="en-US" sz="1800" dirty="0" smtClean="0"/>
              <a:t> provides market price information to farmers through cell phones</a:t>
            </a:r>
          </a:p>
          <a:p>
            <a:pPr lvl="1"/>
            <a:r>
              <a:rPr lang="en-US" sz="1800" dirty="0" err="1" smtClean="0"/>
              <a:t>Kawacom</a:t>
            </a:r>
            <a:r>
              <a:rPr lang="en-US" sz="1800" dirty="0" smtClean="0"/>
              <a:t> provides inputs (on a very limited scale)</a:t>
            </a:r>
          </a:p>
          <a:p>
            <a:pPr marL="457200" lvl="1" indent="0">
              <a:buNone/>
            </a:pPr>
            <a:endParaRPr lang="en-US" sz="1800" dirty="0" smtClean="0"/>
          </a:p>
          <a:p>
            <a:pPr marL="457200" lvl="1" indent="0">
              <a:buNone/>
            </a:pPr>
            <a:r>
              <a:rPr lang="en-US" sz="1800" b="1" dirty="0" smtClean="0"/>
              <a:t>The Impact Evaluation compared outcomes for</a:t>
            </a:r>
          </a:p>
          <a:p>
            <a:pPr lvl="1"/>
            <a:r>
              <a:rPr lang="en-US" sz="1800" dirty="0" smtClean="0"/>
              <a:t>Treatment 1-Certified organic farming</a:t>
            </a:r>
          </a:p>
          <a:p>
            <a:pPr lvl="1"/>
            <a:r>
              <a:rPr lang="en-US" sz="1800" dirty="0" smtClean="0"/>
              <a:t>Treatment 2-Certified organic farming and application  of organic farming practices</a:t>
            </a:r>
          </a:p>
          <a:p>
            <a:pPr lvl="1"/>
            <a:r>
              <a:rPr lang="en-US" sz="1800" dirty="0" smtClean="0"/>
              <a:t>Control- Non-certified contract farming</a:t>
            </a:r>
          </a:p>
          <a:p>
            <a:pPr lvl="1"/>
            <a:endParaRPr lang="en-US" sz="1800" dirty="0" smtClean="0"/>
          </a:p>
          <a:p>
            <a:pPr lvl="1"/>
            <a:endParaRPr lang="en-US" sz="1400" dirty="0" smtClean="0"/>
          </a:p>
        </p:txBody>
      </p:sp>
      <p:sp>
        <p:nvSpPr>
          <p:cNvPr id="4" name="Slide Number Placeholder 3"/>
          <p:cNvSpPr>
            <a:spLocks noGrp="1"/>
          </p:cNvSpPr>
          <p:nvPr>
            <p:ph type="sldNum" sz="quarter" idx="12"/>
          </p:nvPr>
        </p:nvSpPr>
        <p:spPr/>
        <p:txBody>
          <a:bodyPr/>
          <a:lstStyle/>
          <a:p>
            <a:pPr>
              <a:defRPr/>
            </a:pPr>
            <a:fld id="{8CD079F0-CA9F-B640-8E87-DAB80C0163A1}" type="slidenum">
              <a:rPr lang="en-US" smtClean="0">
                <a:solidFill>
                  <a:srgbClr val="FFFFFF"/>
                </a:solidFill>
              </a:rPr>
              <a:pPr>
                <a:defRPr/>
              </a:pPr>
              <a:t>9</a:t>
            </a:fld>
            <a:endParaRPr lang="en-US" dirty="0">
              <a:solidFill>
                <a:srgbClr val="FFFFFF"/>
              </a:solidFill>
            </a:endParaRPr>
          </a:p>
        </p:txBody>
      </p:sp>
    </p:spTree>
    <p:extLst>
      <p:ext uri="{BB962C8B-B14F-4D97-AF65-F5344CB8AC3E}">
        <p14:creationId xmlns:p14="http://schemas.microsoft.com/office/powerpoint/2010/main" val="2716981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a:ln>
              <a:noFill/>
            </a:ln>
            <a:solidFill>
              <a:schemeClr val="tx1"/>
            </a:solidFill>
            <a:effectLst/>
            <a:latin typeface="Trebuchet MS" pitchFamily="-111" charset="0"/>
            <a:ea typeface="Times New Roman" pitchFamily="-111" charset="0"/>
            <a:cs typeface="Times New Roman" pitchFamily="-111"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a:ln>
              <a:noFill/>
            </a:ln>
            <a:solidFill>
              <a:schemeClr val="tx1"/>
            </a:solidFill>
            <a:effectLst/>
            <a:latin typeface="Trebuchet MS" pitchFamily="-111" charset="0"/>
            <a:ea typeface="Times New Roman" pitchFamily="-111" charset="0"/>
            <a:cs typeface="Times New Roman" pitchFamily="-111"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0577303203E64B851531CAD88BB91E" ma:contentTypeVersion="0" ma:contentTypeDescription="Create a new document." ma:contentTypeScope="" ma:versionID="158607e01f3d51c43dbce350fcb9d2a7">
  <xsd:schema xmlns:xsd="http://www.w3.org/2001/XMLSchema" xmlns:xs="http://www.w3.org/2001/XMLSchema" xmlns:p="http://schemas.microsoft.com/office/2006/metadata/properties" targetNamespace="http://schemas.microsoft.com/office/2006/metadata/properties" ma:root="true" ma:fieldsID="658067901229f55c8c61ab1e5ca17a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962E70-8812-42EF-890D-765171CB827D}"/>
</file>

<file path=customXml/itemProps2.xml><?xml version="1.0" encoding="utf-8"?>
<ds:datastoreItem xmlns:ds="http://schemas.openxmlformats.org/officeDocument/2006/customXml" ds:itemID="{BC3E1B7C-4382-4199-B648-D8EAB43FD5B4}"/>
</file>

<file path=customXml/itemProps3.xml><?xml version="1.0" encoding="utf-8"?>
<ds:datastoreItem xmlns:ds="http://schemas.openxmlformats.org/officeDocument/2006/customXml" ds:itemID="{EB493D7E-8061-49D8-890E-FD0F12A7EB57}"/>
</file>

<file path=docProps/app.xml><?xml version="1.0" encoding="utf-8"?>
<Properties xmlns="http://schemas.openxmlformats.org/officeDocument/2006/extended-properties" xmlns:vt="http://schemas.openxmlformats.org/officeDocument/2006/docPropsVTypes">
  <TotalTime>36348</TotalTime>
  <Words>3141</Words>
  <Application>Microsoft Office PowerPoint</Application>
  <PresentationFormat>On-screen Show (4:3)</PresentationFormat>
  <Paragraphs>372</Paragraphs>
  <Slides>25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 Narrow</vt:lpstr>
      <vt:lpstr>Calibri</vt:lpstr>
      <vt:lpstr>Times New Roman</vt:lpstr>
      <vt:lpstr>Trebuchet MS</vt:lpstr>
      <vt:lpstr>Wingdings</vt:lpstr>
      <vt:lpstr>ヒラギノ角ゴ Pro W3</vt:lpstr>
      <vt:lpstr>Default Design</vt:lpstr>
      <vt:lpstr>PowerPoint Presentation</vt:lpstr>
      <vt:lpstr>Outline</vt:lpstr>
      <vt:lpstr>Methodology</vt:lpstr>
      <vt:lpstr>PowerPoint Presentation</vt:lpstr>
      <vt:lpstr>What Methodologies/Approaches Have Been Used to Conduct the Evaluations? </vt:lpstr>
      <vt:lpstr>1. What is the Evidence for the Impact of Access to Finance and Farmer/Business Training Interventions on Agribusiness Indicators?</vt:lpstr>
      <vt:lpstr> 1. What is the Evidence for the Impact of A2F and Farmer/Business Training Interventions on Agribusiness Indicators? </vt:lpstr>
      <vt:lpstr>What Works and What Does Not Work? </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What Works and What Does Not Work? Cont..</vt:lpstr>
      <vt:lpstr>4. What Lessons and Findings can Inform DIIS?  </vt:lpstr>
      <vt:lpstr>Conclusions</vt:lpstr>
      <vt:lpstr>Thank you for your time</vt:lpstr>
    </vt:vector>
  </TitlesOfParts>
  <Company>CVI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Gralla</dc:creator>
  <cp:lastModifiedBy>Flora Nankhuni</cp:lastModifiedBy>
  <cp:revision>2909</cp:revision>
  <dcterms:created xsi:type="dcterms:W3CDTF">2009-09-11T15:03:38Z</dcterms:created>
  <dcterms:modified xsi:type="dcterms:W3CDTF">2014-12-02T00:20:03Z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0x010100A20577303203E64B851531CAD88BB91E</vt:lpwstr>
  </property>
</Properties>
</file>