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320" r:id="rId3"/>
    <p:sldId id="279" r:id="rId4"/>
    <p:sldId id="343" r:id="rId5"/>
    <p:sldId id="307" r:id="rId6"/>
    <p:sldId id="308" r:id="rId7"/>
    <p:sldId id="321" r:id="rId8"/>
    <p:sldId id="322" r:id="rId9"/>
    <p:sldId id="298" r:id="rId10"/>
    <p:sldId id="345" r:id="rId11"/>
    <p:sldId id="346" r:id="rId12"/>
    <p:sldId id="336" r:id="rId13"/>
    <p:sldId id="338" r:id="rId14"/>
    <p:sldId id="317" r:id="rId15"/>
    <p:sldId id="326" r:id="rId16"/>
    <p:sldId id="327" r:id="rId17"/>
    <p:sldId id="340" r:id="rId18"/>
    <p:sldId id="335" r:id="rId19"/>
    <p:sldId id="34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5" autoAdjust="0"/>
    <p:restoredTop sz="95377" autoAdjust="0"/>
  </p:normalViewPr>
  <p:slideViewPr>
    <p:cSldViewPr snapToGrid="0">
      <p:cViewPr varScale="1">
        <p:scale>
          <a:sx n="66" d="100"/>
          <a:sy n="66" d="100"/>
        </p:scale>
        <p:origin x="344" y="40"/>
      </p:cViewPr>
      <p:guideLst/>
    </p:cSldViewPr>
  </p:slideViewPr>
  <p:outlineViewPr>
    <p:cViewPr>
      <p:scale>
        <a:sx n="33" d="100"/>
        <a:sy n="33" d="100"/>
      </p:scale>
      <p:origin x="0" y="-19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1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05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3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86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4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8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5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4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0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8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30417" y="1335024"/>
            <a:ext cx="9974195" cy="2262781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/>
              <a:t>C</a:t>
            </a:r>
            <a:r>
              <a:rPr lang="en-US" sz="3100" b="1" dirty="0" smtClean="0"/>
              <a:t>limate </a:t>
            </a:r>
            <a:r>
              <a:rPr lang="en-US" sz="3100" b="1" dirty="0"/>
              <a:t>change </a:t>
            </a:r>
            <a:r>
              <a:rPr lang="en-US" sz="3100" b="1" dirty="0" smtClean="0"/>
              <a:t>adaptation interventions </a:t>
            </a:r>
            <a:br>
              <a:rPr lang="en-US" sz="3100" b="1" dirty="0" smtClean="0"/>
            </a:br>
            <a:r>
              <a:rPr lang="en-US" sz="3100" b="1" dirty="0" smtClean="0"/>
              <a:t>and </a:t>
            </a:r>
            <a:r>
              <a:rPr lang="en-US" sz="3100" b="1" dirty="0"/>
              <a:t>natural resource </a:t>
            </a:r>
            <a:r>
              <a:rPr lang="en-US" sz="3100" b="1" dirty="0" smtClean="0"/>
              <a:t>conflicts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400" b="1" dirty="0" smtClean="0"/>
              <a:t>- the case of Zambia</a:t>
            </a:r>
            <a:endParaRPr lang="da-DK" sz="24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89213" y="4733586"/>
            <a:ext cx="8915399" cy="1465083"/>
          </a:xfrm>
        </p:spPr>
        <p:txBody>
          <a:bodyPr>
            <a:normAutofit/>
          </a:bodyPr>
          <a:lstStyle/>
          <a:p>
            <a:pPr algn="r"/>
            <a:r>
              <a:rPr lang="da-DK" sz="2400" b="1" dirty="0" smtClean="0"/>
              <a:t>Mikkel Funder</a:t>
            </a:r>
          </a:p>
          <a:p>
            <a:pPr algn="r"/>
            <a:r>
              <a:rPr lang="da-DK" sz="2400" b="1" dirty="0" smtClean="0"/>
              <a:t>Carol Mweemba</a:t>
            </a:r>
          </a:p>
          <a:p>
            <a:pPr algn="r"/>
            <a:r>
              <a:rPr lang="da-DK" sz="2400" b="1" dirty="0" smtClean="0"/>
              <a:t>Imasiku Nyambe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298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8226" y="549181"/>
            <a:ext cx="8911687" cy="797066"/>
          </a:xfrm>
        </p:spPr>
        <p:txBody>
          <a:bodyPr/>
          <a:lstStyle/>
          <a:p>
            <a:r>
              <a:rPr lang="da-DK" b="1" dirty="0" err="1" smtClean="0"/>
              <a:t>Livestock</a:t>
            </a:r>
            <a:r>
              <a:rPr lang="da-DK" b="1" dirty="0" smtClean="0"/>
              <a:t> management</a:t>
            </a:r>
            <a:endParaRPr lang="da-DK" b="1" dirty="0"/>
          </a:p>
        </p:txBody>
      </p:sp>
      <p:sp>
        <p:nvSpPr>
          <p:cNvPr id="14" name="Afrundet rektangel 13"/>
          <p:cNvSpPr/>
          <p:nvPr/>
        </p:nvSpPr>
        <p:spPr>
          <a:xfrm>
            <a:off x="1890408" y="1399728"/>
            <a:ext cx="3913625" cy="11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/>
              <a:t>Drought</a:t>
            </a:r>
            <a:endParaRPr lang="da-DK" b="1" dirty="0" smtClean="0"/>
          </a:p>
          <a:p>
            <a:pPr algn="ctr"/>
            <a:endParaRPr lang="da-DK" b="1" dirty="0"/>
          </a:p>
        </p:txBody>
      </p:sp>
      <p:sp>
        <p:nvSpPr>
          <p:cNvPr id="15" name="Afrundet rektangel 14"/>
          <p:cNvSpPr/>
          <p:nvPr/>
        </p:nvSpPr>
        <p:spPr>
          <a:xfrm>
            <a:off x="1890408" y="3057775"/>
            <a:ext cx="4029129" cy="327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r>
              <a:rPr lang="en-US" sz="2000" b="1" dirty="0"/>
              <a:t>Intervention</a:t>
            </a:r>
          </a:p>
          <a:p>
            <a:endParaRPr lang="en-US" sz="2000" dirty="0" smtClean="0"/>
          </a:p>
          <a:p>
            <a:r>
              <a:rPr lang="en-US" sz="2000" dirty="0" smtClean="0"/>
              <a:t>Shift </a:t>
            </a:r>
            <a:r>
              <a:rPr lang="en-US" sz="2000" dirty="0"/>
              <a:t>from cattle to goats</a:t>
            </a:r>
          </a:p>
          <a:p>
            <a:endParaRPr lang="en-US" sz="2000" dirty="0" smtClean="0"/>
          </a:p>
          <a:p>
            <a:r>
              <a:rPr lang="en-US" sz="2000" dirty="0" smtClean="0"/>
              <a:t>Intensify/</a:t>
            </a:r>
            <a:r>
              <a:rPr lang="en-US" sz="2000" dirty="0" err="1" smtClean="0"/>
              <a:t>sedentarise</a:t>
            </a:r>
            <a:endParaRPr lang="en-US" sz="2000" dirty="0"/>
          </a:p>
          <a:p>
            <a:r>
              <a:rPr lang="en-US" sz="2000" dirty="0" smtClean="0"/>
              <a:t>-to enhance production</a:t>
            </a:r>
          </a:p>
          <a:p>
            <a:r>
              <a:rPr lang="en-US" sz="2000" dirty="0" smtClean="0"/>
              <a:t>-reduce disease</a:t>
            </a:r>
            <a:endParaRPr lang="en-US" sz="2000" dirty="0"/>
          </a:p>
          <a:p>
            <a:pPr algn="ctr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ctr"/>
            <a:endParaRPr lang="da-DK" dirty="0"/>
          </a:p>
        </p:txBody>
      </p:sp>
      <p:sp>
        <p:nvSpPr>
          <p:cNvPr id="17" name="Afrundet rektangel 16"/>
          <p:cNvSpPr/>
          <p:nvPr/>
        </p:nvSpPr>
        <p:spPr>
          <a:xfrm>
            <a:off x="6520964" y="2084592"/>
            <a:ext cx="1743225" cy="192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Conflict </a:t>
            </a:r>
            <a:endParaRPr lang="en-US" b="1" dirty="0" smtClean="0"/>
          </a:p>
          <a:p>
            <a:pPr algn="ctr"/>
            <a:r>
              <a:rPr lang="en-US" dirty="0" smtClean="0"/>
              <a:t>Cattle not goats!</a:t>
            </a:r>
            <a:endParaRPr lang="en-US" dirty="0" smtClean="0"/>
          </a:p>
        </p:txBody>
      </p:sp>
      <p:sp>
        <p:nvSpPr>
          <p:cNvPr id="4" name="Nedadgående pil 3"/>
          <p:cNvSpPr/>
          <p:nvPr/>
        </p:nvSpPr>
        <p:spPr>
          <a:xfrm>
            <a:off x="3551722" y="2348564"/>
            <a:ext cx="625642" cy="9914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 rot="16200000">
            <a:off x="5874795" y="3103898"/>
            <a:ext cx="625642" cy="88552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Afrundet rektangel 15"/>
          <p:cNvSpPr/>
          <p:nvPr/>
        </p:nvSpPr>
        <p:spPr>
          <a:xfrm>
            <a:off x="8138233" y="2775068"/>
            <a:ext cx="1697477" cy="192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Conflict </a:t>
            </a:r>
            <a:endParaRPr lang="en-US" b="1" dirty="0"/>
          </a:p>
          <a:p>
            <a:pPr algn="ctr"/>
            <a:r>
              <a:rPr lang="en-US" dirty="0" smtClean="0"/>
              <a:t>Seasonal movement</a:t>
            </a:r>
            <a:endParaRPr lang="en-US" dirty="0"/>
          </a:p>
        </p:txBody>
      </p:sp>
      <p:sp>
        <p:nvSpPr>
          <p:cNvPr id="19" name="Afrundet rektangel 18"/>
          <p:cNvSpPr/>
          <p:nvPr/>
        </p:nvSpPr>
        <p:spPr>
          <a:xfrm>
            <a:off x="8138233" y="5042177"/>
            <a:ext cx="3587066" cy="1291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Link </a:t>
            </a:r>
            <a:r>
              <a:rPr lang="en-US" b="1" dirty="0"/>
              <a:t>to </a:t>
            </a:r>
            <a:r>
              <a:rPr lang="en-US" b="1" dirty="0" smtClean="0"/>
              <a:t>broader conflicts:</a:t>
            </a:r>
            <a:endParaRPr lang="en-US" dirty="0"/>
          </a:p>
          <a:p>
            <a:pPr algn="ctr"/>
            <a:r>
              <a:rPr lang="en-US" dirty="0" smtClean="0"/>
              <a:t>Ethnicity</a:t>
            </a:r>
          </a:p>
          <a:p>
            <a:pPr algn="ctr"/>
            <a:r>
              <a:rPr lang="en-US" dirty="0" err="1" smtClean="0"/>
              <a:t>Lozi</a:t>
            </a:r>
            <a:r>
              <a:rPr lang="en-US" dirty="0" smtClean="0"/>
              <a:t> secession</a:t>
            </a:r>
          </a:p>
          <a:p>
            <a:pPr algn="ctr"/>
            <a:r>
              <a:rPr lang="en-US" dirty="0" smtClean="0"/>
              <a:t>“Pastoral way of life”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8226" y="549181"/>
            <a:ext cx="8911687" cy="797066"/>
          </a:xfrm>
        </p:spPr>
        <p:txBody>
          <a:bodyPr/>
          <a:lstStyle/>
          <a:p>
            <a:r>
              <a:rPr lang="da-DK" b="1" dirty="0" err="1" smtClean="0"/>
              <a:t>Conservation</a:t>
            </a:r>
            <a:r>
              <a:rPr lang="da-DK" b="1" dirty="0" smtClean="0"/>
              <a:t> </a:t>
            </a:r>
            <a:r>
              <a:rPr lang="da-DK" b="1" dirty="0" err="1" smtClean="0"/>
              <a:t>agriculture</a:t>
            </a:r>
            <a:endParaRPr lang="da-DK" b="1" dirty="0"/>
          </a:p>
        </p:txBody>
      </p:sp>
      <p:sp>
        <p:nvSpPr>
          <p:cNvPr id="14" name="Afrundet rektangel 13"/>
          <p:cNvSpPr/>
          <p:nvPr/>
        </p:nvSpPr>
        <p:spPr>
          <a:xfrm>
            <a:off x="1890408" y="1399728"/>
            <a:ext cx="3913625" cy="11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/>
              <a:t>Unpredictable</a:t>
            </a:r>
            <a:r>
              <a:rPr lang="da-DK" b="1" dirty="0" smtClean="0"/>
              <a:t> </a:t>
            </a:r>
            <a:r>
              <a:rPr lang="da-DK" b="1" dirty="0" err="1" smtClean="0"/>
              <a:t>rainfall</a:t>
            </a:r>
            <a:endParaRPr lang="da-DK" b="1" dirty="0" smtClean="0"/>
          </a:p>
          <a:p>
            <a:pPr algn="ctr"/>
            <a:r>
              <a:rPr lang="da-DK" b="1" dirty="0" smtClean="0"/>
              <a:t>Rising </a:t>
            </a:r>
            <a:r>
              <a:rPr lang="da-DK" b="1" dirty="0" err="1" smtClean="0"/>
              <a:t>temperature</a:t>
            </a:r>
            <a:endParaRPr lang="da-DK" b="1" dirty="0" smtClean="0"/>
          </a:p>
          <a:p>
            <a:pPr algn="ctr"/>
            <a:endParaRPr lang="da-DK" b="1" dirty="0"/>
          </a:p>
        </p:txBody>
      </p:sp>
      <p:sp>
        <p:nvSpPr>
          <p:cNvPr id="15" name="Afrundet rektangel 14"/>
          <p:cNvSpPr/>
          <p:nvPr/>
        </p:nvSpPr>
        <p:spPr>
          <a:xfrm>
            <a:off x="1890408" y="3034909"/>
            <a:ext cx="4029129" cy="327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Intervention</a:t>
            </a:r>
          </a:p>
          <a:p>
            <a:endParaRPr lang="en-US" sz="2000" b="1" dirty="0"/>
          </a:p>
          <a:p>
            <a:r>
              <a:rPr lang="en-US" sz="2000" b="1" dirty="0" smtClean="0"/>
              <a:t>Conservation Agriculture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minimal soil disturbance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permanent soil cover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crop rotation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 smtClean="0"/>
              <a:t>Long-standing policy</a:t>
            </a:r>
          </a:p>
          <a:p>
            <a:endParaRPr lang="en-US" dirty="0" smtClean="0"/>
          </a:p>
        </p:txBody>
      </p:sp>
      <p:sp>
        <p:nvSpPr>
          <p:cNvPr id="17" name="Afrundet rektangel 16"/>
          <p:cNvSpPr/>
          <p:nvPr/>
        </p:nvSpPr>
        <p:spPr>
          <a:xfrm>
            <a:off x="6531943" y="1393103"/>
            <a:ext cx="4700740" cy="3279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Conflict</a:t>
            </a:r>
          </a:p>
          <a:p>
            <a:pPr algn="ctr"/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Used to contain </a:t>
            </a:r>
            <a:r>
              <a:rPr lang="en-US" dirty="0">
                <a:solidFill>
                  <a:schemeClr val="bg1"/>
                </a:solidFill>
              </a:rPr>
              <a:t>agric. expansion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into </a:t>
            </a:r>
            <a:r>
              <a:rPr lang="en-US" dirty="0">
                <a:solidFill>
                  <a:schemeClr val="bg1"/>
                </a:solidFill>
              </a:rPr>
              <a:t>forests/wildlife </a:t>
            </a:r>
            <a:r>
              <a:rPr lang="en-US" dirty="0" smtClean="0">
                <a:solidFill>
                  <a:schemeClr val="bg1"/>
                </a:solidFill>
              </a:rPr>
              <a:t>corridors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Farmers: </a:t>
            </a:r>
          </a:p>
          <a:p>
            <a:pPr algn="ctr"/>
            <a:r>
              <a:rPr lang="en-US" dirty="0" err="1" smtClean="0"/>
              <a:t>Gvt</a:t>
            </a:r>
            <a:r>
              <a:rPr lang="en-US" dirty="0" smtClean="0"/>
              <a:t> </a:t>
            </a:r>
            <a:r>
              <a:rPr lang="en-US" dirty="0"/>
              <a:t>is holding us </a:t>
            </a:r>
            <a:r>
              <a:rPr lang="en-US" dirty="0" smtClean="0"/>
              <a:t>back</a:t>
            </a:r>
          </a:p>
          <a:p>
            <a:pPr algn="ctr"/>
            <a:r>
              <a:rPr lang="en-US" dirty="0" smtClean="0"/>
              <a:t>giving </a:t>
            </a:r>
            <a:r>
              <a:rPr lang="en-US" dirty="0"/>
              <a:t>land to conservation, timber companies, big </a:t>
            </a:r>
            <a:r>
              <a:rPr lang="en-US" dirty="0" smtClean="0"/>
              <a:t>farms</a:t>
            </a:r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4" name="Nedadgående pil 3"/>
          <p:cNvSpPr/>
          <p:nvPr/>
        </p:nvSpPr>
        <p:spPr>
          <a:xfrm>
            <a:off x="3551722" y="2348564"/>
            <a:ext cx="625642" cy="9914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 rot="16200000">
            <a:off x="5874795" y="3103898"/>
            <a:ext cx="625642" cy="88552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8138233" y="5042177"/>
            <a:ext cx="3587066" cy="1291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Link </a:t>
            </a:r>
            <a:r>
              <a:rPr lang="en-US" b="1" dirty="0"/>
              <a:t>to </a:t>
            </a:r>
            <a:r>
              <a:rPr lang="en-US" b="1" dirty="0" smtClean="0"/>
              <a:t>broader conflicts:</a:t>
            </a:r>
            <a:endParaRPr lang="en-US" dirty="0"/>
          </a:p>
          <a:p>
            <a:pPr algn="ctr"/>
            <a:r>
              <a:rPr lang="en-US" dirty="0" smtClean="0"/>
              <a:t>Conservation</a:t>
            </a:r>
          </a:p>
          <a:p>
            <a:pPr algn="ctr"/>
            <a:r>
              <a:rPr lang="en-US" dirty="0" smtClean="0"/>
              <a:t>Land investments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So…</a:t>
            </a:r>
            <a:endParaRPr lang="da-DK" b="1" dirty="0"/>
          </a:p>
        </p:txBody>
      </p:sp>
      <p:sp>
        <p:nvSpPr>
          <p:cNvPr id="5" name="Rektangel 4"/>
          <p:cNvSpPr/>
          <p:nvPr/>
        </p:nvSpPr>
        <p:spPr>
          <a:xfrm>
            <a:off x="2592925" y="1905000"/>
            <a:ext cx="728582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interventions in the study areas are fueling conflicts:</a:t>
            </a:r>
          </a:p>
          <a:p>
            <a:pPr>
              <a:lnSpc>
                <a:spcPct val="107000"/>
              </a:lnSpc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households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etween households and extension agencies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etween customary and statutory institutions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going wrong?</a:t>
            </a:r>
          </a:p>
        </p:txBody>
      </p:sp>
    </p:spTree>
    <p:extLst>
      <p:ext uri="{BB962C8B-B14F-4D97-AF65-F5344CB8AC3E}">
        <p14:creationId xmlns:p14="http://schemas.microsoft.com/office/powerpoint/2010/main" val="14492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</a:t>
            </a:r>
            <a:r>
              <a:rPr lang="da-DK" b="1" dirty="0" smtClean="0"/>
              <a:t>tate </a:t>
            </a:r>
            <a:r>
              <a:rPr lang="da-DK" b="1" dirty="0" err="1" smtClean="0"/>
              <a:t>interests</a:t>
            </a:r>
            <a:r>
              <a:rPr lang="da-DK" b="1" dirty="0" smtClean="0"/>
              <a:t> in adaptation</a:t>
            </a:r>
            <a:endParaRPr lang="da-DK" b="1" dirty="0"/>
          </a:p>
        </p:txBody>
      </p:sp>
      <p:sp>
        <p:nvSpPr>
          <p:cNvPr id="5" name="Rektangel 4"/>
          <p:cNvSpPr/>
          <p:nvPr/>
        </p:nvSpPr>
        <p:spPr>
          <a:xfrm>
            <a:off x="3070459" y="1568498"/>
            <a:ext cx="7584707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wish to act: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politics of food security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Fueling the motorbikes of a starved civil service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But: The Great Temptation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justifies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in production and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= a way of governing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and resources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= a way of extending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 and authority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Mocambique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Zimbabwe, Vietnam</a:t>
            </a:r>
          </a:p>
          <a:p>
            <a:pPr>
              <a:lnSpc>
                <a:spcPct val="107000"/>
              </a:lnSpc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disconnect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national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needs/context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standing policies continue in new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610" y="796615"/>
            <a:ext cx="3103112" cy="17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However</a:t>
            </a:r>
            <a:r>
              <a:rPr lang="da-DK" b="1" dirty="0" smtClean="0"/>
              <a:t>…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434976" y="1736993"/>
            <a:ext cx="8915400" cy="46307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3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a-DK" sz="2400" b="1" dirty="0" smtClean="0"/>
              <a:t>Adaptation </a:t>
            </a:r>
            <a:r>
              <a:rPr lang="da-DK" sz="2400" b="1" dirty="0" err="1" smtClean="0"/>
              <a:t>also</a:t>
            </a:r>
            <a:r>
              <a:rPr lang="da-DK" sz="2400" b="1" dirty="0" smtClean="0"/>
              <a:t> provides </a:t>
            </a:r>
            <a:r>
              <a:rPr lang="da-DK" sz="2400" b="1" dirty="0" err="1" smtClean="0"/>
              <a:t>opportunity</a:t>
            </a:r>
            <a:r>
              <a:rPr lang="da-DK" sz="2400" b="1" dirty="0" smtClean="0"/>
              <a:t> for </a:t>
            </a:r>
            <a:r>
              <a:rPr lang="da-DK" sz="2400" b="1" dirty="0" err="1" smtClean="0"/>
              <a:t>communities</a:t>
            </a:r>
            <a:r>
              <a:rPr lang="da-DK" sz="2400" b="1" dirty="0" smtClean="0"/>
              <a:t> and </a:t>
            </a:r>
            <a:r>
              <a:rPr lang="da-DK" sz="2400" b="1" dirty="0" err="1" smtClean="0"/>
              <a:t>local</a:t>
            </a:r>
            <a:r>
              <a:rPr lang="da-DK" sz="2400" b="1" dirty="0" smtClean="0"/>
              <a:t> institutions to </a:t>
            </a:r>
            <a:r>
              <a:rPr lang="da-DK" sz="2400" b="1" dirty="0" err="1" smtClean="0"/>
              <a:t>stake</a:t>
            </a:r>
            <a:r>
              <a:rPr lang="da-DK" sz="2400" b="1" dirty="0" smtClean="0"/>
              <a:t> new </a:t>
            </a:r>
            <a:r>
              <a:rPr lang="da-DK" sz="2400" b="1" dirty="0" err="1" smtClean="0"/>
              <a:t>claims</a:t>
            </a:r>
            <a:endParaRPr lang="da-DK" sz="2400" b="1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32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b="1" dirty="0" err="1" smtClean="0">
                <a:latin typeface="Calibri" pitchFamily="34" charset="0"/>
              </a:rPr>
              <a:t>Households</a:t>
            </a:r>
            <a:endParaRPr lang="da-DK" b="1" dirty="0">
              <a:latin typeface="Calibri" pitchFamily="34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1919287" y="1268413"/>
            <a:ext cx="5137687" cy="485325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  <a:defRPr/>
            </a:pPr>
            <a:endParaRPr lang="en-US" altLang="da-DK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da-DK" sz="2400" b="1" dirty="0" smtClean="0"/>
              <a:t>Resettlement</a:t>
            </a:r>
          </a:p>
          <a:p>
            <a:pPr marL="0" indent="0">
              <a:buNone/>
              <a:defRPr/>
            </a:pPr>
            <a:r>
              <a:rPr lang="en-US" altLang="da-DK" sz="2400" dirty="0" smtClean="0"/>
              <a:t>Some HHs pursue “double strategy” of customary and statutory rights</a:t>
            </a:r>
          </a:p>
          <a:p>
            <a:pPr marL="0" indent="0">
              <a:buNone/>
              <a:defRPr/>
            </a:pPr>
            <a:endParaRPr lang="en-US" altLang="da-DK" sz="2400" b="1" dirty="0" smtClean="0"/>
          </a:p>
          <a:p>
            <a:pPr marL="0" indent="0">
              <a:buNone/>
              <a:defRPr/>
            </a:pPr>
            <a:r>
              <a:rPr lang="en-US" altLang="da-DK" sz="2400" b="1" dirty="0" smtClean="0"/>
              <a:t>Livestock management</a:t>
            </a:r>
          </a:p>
          <a:p>
            <a:pPr marL="0" indent="0">
              <a:buNone/>
              <a:defRPr/>
            </a:pPr>
            <a:r>
              <a:rPr lang="en-US" altLang="da-DK" sz="2400" dirty="0" smtClean="0"/>
              <a:t>Opportunity for agro-pastoralists to leverage mobility strategies “(indigenous knowledge”)</a:t>
            </a:r>
            <a:endParaRPr lang="en-US" altLang="da-DK" sz="2400" dirty="0"/>
          </a:p>
          <a:p>
            <a:pPr marL="0" indent="0">
              <a:buNone/>
              <a:defRPr/>
            </a:pPr>
            <a:endParaRPr lang="en-US" altLang="da-DK" sz="2400" b="1" dirty="0" smtClean="0"/>
          </a:p>
          <a:p>
            <a:pPr marL="0" indent="0">
              <a:buNone/>
              <a:defRPr/>
            </a:pPr>
            <a:r>
              <a:rPr lang="en-US" altLang="da-DK" sz="2400" b="1" dirty="0" smtClean="0"/>
              <a:t>Conservation agriculture</a:t>
            </a:r>
          </a:p>
          <a:p>
            <a:pPr marL="0" indent="0">
              <a:buNone/>
              <a:defRPr/>
            </a:pPr>
            <a:r>
              <a:rPr lang="en-US" altLang="da-DK" sz="2400" dirty="0" smtClean="0"/>
              <a:t>Using yields to engage/challenge extension services</a:t>
            </a:r>
            <a:endParaRPr lang="en-US" altLang="da-DK" sz="2400" dirty="0"/>
          </a:p>
          <a:p>
            <a:pPr marL="114300" indent="0">
              <a:buNone/>
              <a:defRPr/>
            </a:pP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75" y="1264555"/>
            <a:ext cx="41370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2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>
          <a:xfrm>
            <a:off x="7715752" y="4138195"/>
            <a:ext cx="3319130" cy="1816401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  <a:defRPr/>
            </a:pPr>
            <a:r>
              <a:rPr lang="en-US" altLang="da-DK" sz="2400" b="1" dirty="0">
                <a:solidFill>
                  <a:srgbClr val="FF0000"/>
                </a:solidFill>
              </a:rPr>
              <a:t>Chiefs:</a:t>
            </a:r>
            <a:endParaRPr lang="en-US" altLang="da-DK" sz="2400" b="1" dirty="0"/>
          </a:p>
          <a:p>
            <a:pPr>
              <a:buFont typeface="Arial" charset="0"/>
              <a:buChar char="•"/>
              <a:defRPr/>
            </a:pPr>
            <a:r>
              <a:rPr lang="en-US" altLang="da-DK" sz="2400" b="1" dirty="0" smtClean="0"/>
              <a:t>“Indigenous adaptation</a:t>
            </a:r>
            <a:r>
              <a:rPr lang="en-US" altLang="da-DK" sz="2400" b="1" dirty="0"/>
              <a:t>” discourse</a:t>
            </a:r>
          </a:p>
          <a:p>
            <a:pPr>
              <a:buFont typeface="Arial" charset="0"/>
              <a:buChar char="•"/>
              <a:defRPr/>
            </a:pPr>
            <a:r>
              <a:rPr lang="en-US" altLang="da-DK" sz="2400" b="1" dirty="0"/>
              <a:t>Boosts legitimacy in </a:t>
            </a:r>
            <a:r>
              <a:rPr lang="en-US" altLang="da-DK" sz="2400" b="1" dirty="0" smtClean="0"/>
              <a:t>communities</a:t>
            </a: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  <a:p>
            <a:pPr marL="114300" indent="0">
              <a:buNone/>
              <a:defRPr/>
            </a:pPr>
            <a:endParaRPr lang="en-US" altLang="da-DK" sz="24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52" y="304800"/>
            <a:ext cx="3914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12996" y="789271"/>
            <a:ext cx="4616266" cy="243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Wingdings 3" charset="2"/>
              <a:buNone/>
              <a:defRPr/>
            </a:pPr>
            <a:r>
              <a:rPr lang="en-US" altLang="da-DK" sz="2400" b="1" dirty="0" smtClean="0">
                <a:solidFill>
                  <a:srgbClr val="FF0000"/>
                </a:solidFill>
              </a:rPr>
              <a:t>Local Governments:</a:t>
            </a:r>
          </a:p>
          <a:p>
            <a:pPr>
              <a:buFont typeface="Arial" charset="0"/>
              <a:buChar char="•"/>
              <a:defRPr/>
            </a:pPr>
            <a:r>
              <a:rPr lang="en-US" altLang="da-DK" sz="2400" b="1" dirty="0" smtClean="0"/>
              <a:t>Climate change as argument for devolution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da-DK" sz="2400" b="1" dirty="0" err="1" smtClean="0"/>
              <a:t>Degazette</a:t>
            </a:r>
            <a:r>
              <a:rPr lang="en-US" altLang="da-DK" sz="2400" b="1" dirty="0" smtClean="0"/>
              <a:t> state forests for community adaptation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da-DK" sz="2400" b="1" dirty="0" smtClean="0"/>
              <a:t>Demand driven approach: water!</a:t>
            </a:r>
          </a:p>
          <a:p>
            <a:pPr marL="114300" indent="0">
              <a:buFont typeface="Wingdings 3" charset="2"/>
              <a:buNone/>
              <a:defRPr/>
            </a:pPr>
            <a:endParaRPr lang="en-US" altLang="da-DK" sz="2400" b="1" dirty="0" smtClean="0"/>
          </a:p>
          <a:p>
            <a:pPr marL="114300" indent="0">
              <a:buFont typeface="Wingdings 3" charset="2"/>
              <a:buNone/>
              <a:defRPr/>
            </a:pPr>
            <a:endParaRPr lang="en-US" altLang="da-DK" sz="2400" b="1" dirty="0" smtClean="0"/>
          </a:p>
          <a:p>
            <a:pPr marL="114300" indent="0">
              <a:buFont typeface="Wingdings 3" charset="2"/>
              <a:buNone/>
              <a:defRPr/>
            </a:pPr>
            <a:endParaRPr lang="en-US" altLang="da-DK" sz="2400" b="1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96" y="3505200"/>
            <a:ext cx="383471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8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46434" y="1087655"/>
            <a:ext cx="9358178" cy="5141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 smtClean="0"/>
          </a:p>
          <a:p>
            <a:pPr marL="0" indent="0">
              <a:buNone/>
            </a:pPr>
            <a:r>
              <a:rPr lang="da-DK" sz="2400" b="1" dirty="0" smtClean="0"/>
              <a:t>The </a:t>
            </a:r>
            <a:r>
              <a:rPr lang="da-DK" sz="2400" b="1" dirty="0" err="1" smtClean="0"/>
              <a:t>challenge</a:t>
            </a:r>
            <a:r>
              <a:rPr lang="da-DK" sz="2400" b="1" dirty="0" smtClean="0"/>
              <a:t>: </a:t>
            </a:r>
          </a:p>
          <a:p>
            <a:r>
              <a:rPr lang="da-DK" sz="2400" dirty="0" smtClean="0"/>
              <a:t>Adaptation interventions </a:t>
            </a:r>
            <a:r>
              <a:rPr lang="da-DK" sz="2400" dirty="0" err="1" smtClean="0"/>
              <a:t>may</a:t>
            </a:r>
            <a:r>
              <a:rPr lang="da-DK" sz="2400" dirty="0" smtClean="0"/>
              <a:t> </a:t>
            </a:r>
            <a:r>
              <a:rPr lang="da-DK" sz="2400" dirty="0" err="1" smtClean="0"/>
              <a:t>fail</a:t>
            </a:r>
            <a:endParaRPr lang="da-DK" sz="2400" dirty="0" smtClean="0"/>
          </a:p>
          <a:p>
            <a:r>
              <a:rPr lang="da-DK" sz="2400" dirty="0" err="1" smtClean="0"/>
              <a:t>Conflicts</a:t>
            </a:r>
            <a:r>
              <a:rPr lang="da-DK" sz="2400" dirty="0" smtClean="0"/>
              <a:t> </a:t>
            </a:r>
            <a:r>
              <a:rPr lang="da-DK" sz="2400" dirty="0" err="1" smtClean="0"/>
              <a:t>may</a:t>
            </a:r>
            <a:r>
              <a:rPr lang="da-DK" sz="2400" dirty="0" smtClean="0"/>
              <a:t> </a:t>
            </a:r>
            <a:r>
              <a:rPr lang="da-DK" sz="2400" dirty="0" err="1" smtClean="0"/>
              <a:t>escalate</a:t>
            </a:r>
            <a:endParaRPr lang="da-DK" sz="2400" dirty="0" smtClean="0"/>
          </a:p>
          <a:p>
            <a:r>
              <a:rPr lang="da-DK" sz="2400" dirty="0" smtClean="0"/>
              <a:t>The </a:t>
            </a:r>
            <a:r>
              <a:rPr lang="da-DK" sz="2400" dirty="0" err="1" smtClean="0"/>
              <a:t>poorest</a:t>
            </a:r>
            <a:r>
              <a:rPr lang="da-DK" sz="2400" dirty="0" smtClean="0"/>
              <a:t>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suffer</a:t>
            </a:r>
            <a:r>
              <a:rPr lang="da-DK" sz="2400" dirty="0" smtClean="0"/>
              <a:t> most 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b="1" dirty="0" smtClean="0"/>
              <a:t>The </a:t>
            </a:r>
            <a:r>
              <a:rPr lang="da-DK" sz="2400" b="1" dirty="0" err="1" smtClean="0"/>
              <a:t>opportunity</a:t>
            </a:r>
            <a:r>
              <a:rPr lang="da-DK" sz="2400" b="1" dirty="0" smtClean="0"/>
              <a:t>:</a:t>
            </a:r>
          </a:p>
          <a:p>
            <a:r>
              <a:rPr lang="da-DK" sz="2400" dirty="0" err="1" smtClean="0"/>
              <a:t>Opportunity</a:t>
            </a:r>
            <a:r>
              <a:rPr lang="da-DK" sz="2400" dirty="0" smtClean="0"/>
              <a:t> to </a:t>
            </a:r>
            <a:r>
              <a:rPr lang="da-DK" sz="2400" dirty="0" err="1" smtClean="0"/>
              <a:t>voice</a:t>
            </a:r>
            <a:r>
              <a:rPr lang="da-DK" sz="2400" dirty="0" smtClean="0"/>
              <a:t> </a:t>
            </a:r>
            <a:r>
              <a:rPr lang="da-DK" sz="2400" dirty="0" err="1" smtClean="0"/>
              <a:t>grievances</a:t>
            </a:r>
            <a:endParaRPr lang="da-DK" sz="2400" dirty="0" smtClean="0"/>
          </a:p>
          <a:p>
            <a:r>
              <a:rPr lang="da-DK" sz="2400" dirty="0" smtClean="0"/>
              <a:t>Challenge </a:t>
            </a:r>
            <a:r>
              <a:rPr lang="da-DK" sz="2400" dirty="0" err="1" smtClean="0"/>
              <a:t>exclusionary</a:t>
            </a:r>
            <a:r>
              <a:rPr lang="da-DK" sz="2400" dirty="0" smtClean="0"/>
              <a:t> </a:t>
            </a:r>
            <a:r>
              <a:rPr lang="da-DK" sz="2400" dirty="0" err="1" smtClean="0"/>
              <a:t>resource</a:t>
            </a:r>
            <a:r>
              <a:rPr lang="da-DK" sz="2400" dirty="0" smtClean="0"/>
              <a:t> </a:t>
            </a:r>
            <a:r>
              <a:rPr lang="da-DK" sz="2400" dirty="0" err="1" smtClean="0"/>
              <a:t>access</a:t>
            </a:r>
            <a:r>
              <a:rPr lang="da-DK" sz="2400" dirty="0" smtClean="0"/>
              <a:t> and </a:t>
            </a:r>
            <a:r>
              <a:rPr lang="da-DK" sz="2400" dirty="0" err="1" smtClean="0"/>
              <a:t>control</a:t>
            </a:r>
            <a:endParaRPr lang="da-DK" sz="2400" dirty="0" smtClean="0"/>
          </a:p>
          <a:p>
            <a:r>
              <a:rPr lang="da-DK" sz="2400" dirty="0" smtClean="0"/>
              <a:t>Promote </a:t>
            </a:r>
            <a:r>
              <a:rPr lang="da-DK" sz="2400" dirty="0" err="1" smtClean="0"/>
              <a:t>devolved</a:t>
            </a:r>
            <a:r>
              <a:rPr lang="da-DK" sz="2400" dirty="0" smtClean="0"/>
              <a:t> </a:t>
            </a:r>
            <a:r>
              <a:rPr lang="da-DK" sz="2400" dirty="0" err="1" smtClean="0"/>
              <a:t>approaches</a:t>
            </a:r>
            <a:endParaRPr lang="da-DK" sz="2400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02" y="1619218"/>
            <a:ext cx="3885398" cy="2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88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2162" y="840128"/>
            <a:ext cx="8911687" cy="641332"/>
          </a:xfrm>
        </p:spPr>
        <p:txBody>
          <a:bodyPr>
            <a:normAutofit/>
          </a:bodyPr>
          <a:lstStyle/>
          <a:p>
            <a:r>
              <a:rPr lang="da-DK" b="1" dirty="0" err="1" smtClean="0"/>
              <a:t>What</a:t>
            </a:r>
            <a:r>
              <a:rPr lang="da-DK" b="1" dirty="0" smtClean="0"/>
              <a:t> </a:t>
            </a:r>
            <a:r>
              <a:rPr lang="da-DK" b="1" dirty="0" err="1" smtClean="0"/>
              <a:t>can</a:t>
            </a:r>
            <a:r>
              <a:rPr lang="da-DK" b="1" dirty="0" smtClean="0"/>
              <a:t> </a:t>
            </a:r>
            <a:r>
              <a:rPr lang="da-DK" b="1" dirty="0" err="1" smtClean="0"/>
              <a:t>be</a:t>
            </a:r>
            <a:r>
              <a:rPr lang="da-DK" b="1" dirty="0" smtClean="0"/>
              <a:t> done?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62162" y="1828800"/>
            <a:ext cx="9218646" cy="42915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New </a:t>
            </a:r>
            <a:r>
              <a:rPr lang="en-US" sz="4300" b="1" dirty="0"/>
              <a:t>FAO suppl. guidelines on NAPs on the right track</a:t>
            </a:r>
          </a:p>
          <a:p>
            <a:pPr marL="0" indent="0">
              <a:buNone/>
            </a:pPr>
            <a:endParaRPr lang="en-US" sz="4300" b="1" dirty="0" smtClean="0"/>
          </a:p>
          <a:p>
            <a:pPr marL="0" indent="0">
              <a:buNone/>
            </a:pPr>
            <a:r>
              <a:rPr lang="en-US" sz="4300" b="1" dirty="0" smtClean="0"/>
              <a:t>Acknowledge conflictive nature of adaptation</a:t>
            </a:r>
          </a:p>
          <a:p>
            <a:r>
              <a:rPr lang="en-US" sz="4300" dirty="0"/>
              <a:t>Conflict &amp;</a:t>
            </a:r>
            <a:r>
              <a:rPr lang="en-US" sz="4300" dirty="0" smtClean="0"/>
              <a:t> </a:t>
            </a:r>
            <a:r>
              <a:rPr lang="en-US" sz="4300" dirty="0"/>
              <a:t>resolution understated in adaptation </a:t>
            </a:r>
            <a:r>
              <a:rPr lang="en-US" sz="4300" dirty="0" smtClean="0"/>
              <a:t>policies/guidelines</a:t>
            </a:r>
            <a:endParaRPr lang="en-US" sz="4300" dirty="0"/>
          </a:p>
          <a:p>
            <a:r>
              <a:rPr lang="en-US" sz="4300" dirty="0" smtClean="0"/>
              <a:t>Bring in conflict/negotiation </a:t>
            </a:r>
            <a:r>
              <a:rPr lang="en-US" sz="4300" dirty="0"/>
              <a:t>tools from </a:t>
            </a:r>
            <a:r>
              <a:rPr lang="en-US" sz="4300" dirty="0" smtClean="0"/>
              <a:t>forestry/</a:t>
            </a:r>
            <a:r>
              <a:rPr lang="en-US" sz="4300" dirty="0" err="1" smtClean="0"/>
              <a:t>GreeNTD</a:t>
            </a:r>
            <a:r>
              <a:rPr lang="en-US" sz="4300" dirty="0" smtClean="0"/>
              <a:t>/REDD+ work</a:t>
            </a:r>
          </a:p>
          <a:p>
            <a:pPr marL="0" indent="0">
              <a:buNone/>
            </a:pPr>
            <a:endParaRPr lang="en-US" sz="4300" dirty="0" smtClean="0"/>
          </a:p>
          <a:p>
            <a:pPr marL="0" indent="0">
              <a:buNone/>
            </a:pPr>
            <a:r>
              <a:rPr lang="en-US" sz="4300" b="1" dirty="0" smtClean="0"/>
              <a:t>Address links between adaptation and land/water rights </a:t>
            </a:r>
          </a:p>
          <a:p>
            <a:r>
              <a:rPr lang="en-US" sz="4300" dirty="0"/>
              <a:t>Land/water conflict and rights screening </a:t>
            </a:r>
            <a:r>
              <a:rPr lang="en-US" sz="4300" dirty="0" smtClean="0"/>
              <a:t>(add to NAP guidelines?)</a:t>
            </a:r>
          </a:p>
          <a:p>
            <a:r>
              <a:rPr lang="en-US" sz="4300" dirty="0" smtClean="0"/>
              <a:t>M&amp;E: No</a:t>
            </a:r>
            <a:r>
              <a:rPr lang="en-US" sz="4300" dirty="0"/>
              <a:t>. of land and water conflicts reported through </a:t>
            </a:r>
            <a:r>
              <a:rPr lang="en-US" sz="4300" dirty="0" smtClean="0"/>
              <a:t>local institutions</a:t>
            </a:r>
          </a:p>
          <a:p>
            <a:r>
              <a:rPr lang="en-US" sz="4300" dirty="0" smtClean="0"/>
              <a:t>Knowledge needs: autonomous adaptation, land investments, cooperation &amp; conflict?</a:t>
            </a:r>
          </a:p>
          <a:p>
            <a:pPr marL="0" indent="0">
              <a:buNone/>
            </a:pPr>
            <a:endParaRPr lang="en-US" dirty="0" smtClean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2062162" y="610294"/>
            <a:ext cx="72858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2162" y="708837"/>
            <a:ext cx="8911687" cy="641332"/>
          </a:xfrm>
        </p:spPr>
        <p:txBody>
          <a:bodyPr/>
          <a:lstStyle/>
          <a:p>
            <a:r>
              <a:rPr lang="da-DK" b="1" dirty="0" err="1" smtClean="0"/>
              <a:t>What</a:t>
            </a:r>
            <a:r>
              <a:rPr lang="da-DK" b="1" dirty="0" smtClean="0"/>
              <a:t> </a:t>
            </a:r>
            <a:r>
              <a:rPr lang="da-DK" b="1" dirty="0" err="1" smtClean="0"/>
              <a:t>can</a:t>
            </a:r>
            <a:r>
              <a:rPr lang="da-DK" b="1" dirty="0" smtClean="0"/>
              <a:t> </a:t>
            </a:r>
            <a:r>
              <a:rPr lang="da-DK" b="1" dirty="0" err="1" smtClean="0"/>
              <a:t>be</a:t>
            </a:r>
            <a:r>
              <a:rPr lang="da-DK" b="1" dirty="0" smtClean="0"/>
              <a:t> done?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062162" y="2034691"/>
            <a:ext cx="9468904" cy="377762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Bring </a:t>
            </a:r>
            <a:r>
              <a:rPr lang="en-US" sz="4300" b="1" dirty="0"/>
              <a:t>resettlement and domestic displacement “onto the radar”</a:t>
            </a:r>
          </a:p>
          <a:p>
            <a:r>
              <a:rPr lang="en-US" sz="4300" dirty="0"/>
              <a:t>UNFCCC: “Planned relocation” - guidelines under development</a:t>
            </a:r>
          </a:p>
          <a:p>
            <a:r>
              <a:rPr lang="en-US" sz="4300" dirty="0"/>
              <a:t>But resettlement experience </a:t>
            </a:r>
            <a:r>
              <a:rPr lang="en-US" sz="4300" dirty="0" smtClean="0"/>
              <a:t>missing + </a:t>
            </a:r>
            <a:r>
              <a:rPr lang="en-US" sz="4300" dirty="0"/>
              <a:t>need integration with adaptation policies</a:t>
            </a:r>
          </a:p>
          <a:p>
            <a:r>
              <a:rPr lang="en-US" sz="4300" dirty="0"/>
              <a:t>More focus on </a:t>
            </a:r>
            <a:r>
              <a:rPr lang="en-US" sz="4300" i="1" dirty="0"/>
              <a:t>domestic </a:t>
            </a:r>
            <a:r>
              <a:rPr lang="en-US" sz="4300" dirty="0"/>
              <a:t>climate displacement </a:t>
            </a:r>
            <a:r>
              <a:rPr lang="en-US" sz="4300" dirty="0" smtClean="0"/>
              <a:t>and conflict (Uganda</a:t>
            </a:r>
            <a:r>
              <a:rPr lang="en-US" sz="4300" dirty="0"/>
              <a:t>, Kenya)</a:t>
            </a:r>
          </a:p>
          <a:p>
            <a:pPr marL="0" indent="0">
              <a:buNone/>
            </a:pPr>
            <a:endParaRPr lang="en-US" sz="4300" b="1" dirty="0"/>
          </a:p>
          <a:p>
            <a:pPr marL="0" indent="0">
              <a:buNone/>
            </a:pPr>
            <a:r>
              <a:rPr lang="en-US" sz="4300" b="1" dirty="0" smtClean="0"/>
              <a:t>Work at the </a:t>
            </a:r>
            <a:r>
              <a:rPr lang="en-US" sz="4300" b="1" dirty="0" err="1" smtClean="0"/>
              <a:t>meso</a:t>
            </a:r>
            <a:r>
              <a:rPr lang="en-US" sz="4300" b="1" dirty="0" smtClean="0"/>
              <a:t>-level</a:t>
            </a:r>
          </a:p>
          <a:p>
            <a:r>
              <a:rPr lang="en-US" sz="4300" dirty="0" smtClean="0"/>
              <a:t>Local </a:t>
            </a:r>
            <a:r>
              <a:rPr lang="en-US" sz="4300" dirty="0"/>
              <a:t>Governments are key </a:t>
            </a:r>
            <a:r>
              <a:rPr lang="en-US" sz="4300" dirty="0" smtClean="0"/>
              <a:t>- Kenya County </a:t>
            </a:r>
            <a:r>
              <a:rPr lang="en-US" sz="4300" dirty="0"/>
              <a:t>Adaptation </a:t>
            </a:r>
            <a:r>
              <a:rPr lang="en-US" sz="4300" dirty="0" smtClean="0"/>
              <a:t>Funds – FAO Cap. Dev.</a:t>
            </a:r>
          </a:p>
          <a:p>
            <a:r>
              <a:rPr lang="en-US" sz="4300" dirty="0"/>
              <a:t>Link adaptation/NAPs/NDCs to decentralization </a:t>
            </a:r>
            <a:r>
              <a:rPr lang="en-US" sz="4300" dirty="0" smtClean="0"/>
              <a:t>policies (silos)</a:t>
            </a:r>
            <a:endParaRPr lang="en-US" sz="4300" dirty="0"/>
          </a:p>
          <a:p>
            <a:r>
              <a:rPr lang="en-US" sz="4300" dirty="0" smtClean="0"/>
              <a:t>Demand </a:t>
            </a:r>
            <a:r>
              <a:rPr lang="en-US" sz="4300" dirty="0"/>
              <a:t>driven approaches – PPCR Zambia – water</a:t>
            </a:r>
            <a:r>
              <a:rPr lang="en-US" sz="4300" dirty="0" smtClean="0"/>
              <a:t>!</a:t>
            </a:r>
            <a:endParaRPr lang="en-US" sz="4300" dirty="0"/>
          </a:p>
          <a:p>
            <a:r>
              <a:rPr lang="en-US" sz="4300" dirty="0" smtClean="0"/>
              <a:t>Support planning flexibility of local line agencies (structural change)</a:t>
            </a:r>
          </a:p>
          <a:p>
            <a:endParaRPr lang="en-US" sz="4300" dirty="0" smtClean="0"/>
          </a:p>
          <a:p>
            <a:endParaRPr lang="en-US" sz="4300" dirty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2589212" y="1160794"/>
            <a:ext cx="72858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da-DK" b="1" dirty="0" err="1" smtClean="0"/>
              <a:t>Climate</a:t>
            </a:r>
            <a:r>
              <a:rPr lang="da-DK" b="1" dirty="0" smtClean="0"/>
              <a:t> </a:t>
            </a:r>
            <a:r>
              <a:rPr lang="da-DK" b="1" dirty="0" err="1" smtClean="0"/>
              <a:t>change</a:t>
            </a:r>
            <a:r>
              <a:rPr lang="da-DK" b="1" dirty="0" smtClean="0"/>
              <a:t> </a:t>
            </a:r>
            <a:r>
              <a:rPr lang="da-DK" b="1" dirty="0"/>
              <a:t>and </a:t>
            </a:r>
            <a:r>
              <a:rPr lang="da-DK" b="1" dirty="0" err="1" smtClean="0"/>
              <a:t>conflict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climate change and </a:t>
            </a:r>
            <a:r>
              <a:rPr lang="en-US" b="1" dirty="0"/>
              <a:t>conflict </a:t>
            </a:r>
            <a:r>
              <a:rPr lang="en-US" b="1" dirty="0" smtClean="0"/>
              <a:t> debate</a:t>
            </a:r>
          </a:p>
          <a:p>
            <a:r>
              <a:rPr lang="en-US" dirty="0" smtClean="0"/>
              <a:t>Emerging consensus: Climate change as </a:t>
            </a:r>
            <a:r>
              <a:rPr lang="en-US" u="sng" dirty="0" smtClean="0"/>
              <a:t>contributing </a:t>
            </a:r>
            <a:r>
              <a:rPr lang="en-US" dirty="0" smtClean="0"/>
              <a:t>factor</a:t>
            </a:r>
          </a:p>
          <a:p>
            <a:r>
              <a:rPr lang="en-US" dirty="0" smtClean="0"/>
              <a:t>Interact with long term conflicts – </a:t>
            </a:r>
            <a:r>
              <a:rPr lang="en-US" dirty="0" err="1" smtClean="0"/>
              <a:t>eg</a:t>
            </a:r>
            <a:r>
              <a:rPr lang="en-US" dirty="0" smtClean="0"/>
              <a:t> Kenya right now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But how do adaptation interventions themselves affect conflicts?</a:t>
            </a:r>
          </a:p>
          <a:p>
            <a:r>
              <a:rPr lang="en-US" dirty="0" smtClean="0"/>
              <a:t>Some </a:t>
            </a:r>
            <a:r>
              <a:rPr lang="en-US" dirty="0"/>
              <a:t>attention to mitigation politics (REDD+, biofuels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But what about adaptation?</a:t>
            </a:r>
          </a:p>
          <a:p>
            <a:r>
              <a:rPr lang="en-US" dirty="0" smtClean="0"/>
              <a:t>Highly political:  It’s about resources</a:t>
            </a:r>
            <a:r>
              <a:rPr lang="en-US" dirty="0"/>
              <a:t>, people and production</a:t>
            </a:r>
          </a:p>
          <a:p>
            <a:r>
              <a:rPr lang="en-US" dirty="0"/>
              <a:t>Implemented in </a:t>
            </a:r>
            <a:r>
              <a:rPr lang="en-US" dirty="0" smtClean="0"/>
              <a:t>areas with contested </a:t>
            </a:r>
            <a:r>
              <a:rPr lang="en-US" dirty="0"/>
              <a:t>authority and limited state reach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5877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5748" y="624110"/>
            <a:ext cx="8911687" cy="1280890"/>
          </a:xfrm>
        </p:spPr>
        <p:txBody>
          <a:bodyPr>
            <a:normAutofit/>
          </a:bodyPr>
          <a:lstStyle/>
          <a:p>
            <a:r>
              <a:rPr lang="da-DK" b="1" dirty="0" err="1"/>
              <a:t>C</a:t>
            </a:r>
            <a:r>
              <a:rPr lang="da-DK" b="1" dirty="0" err="1" smtClean="0"/>
              <a:t>limate</a:t>
            </a:r>
            <a:r>
              <a:rPr lang="da-DK" b="1" dirty="0" smtClean="0"/>
              <a:t> Change and Rural Institutions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02243" y="2125408"/>
            <a:ext cx="5150943" cy="372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err="1" smtClean="0"/>
              <a:t>Climate</a:t>
            </a:r>
            <a:r>
              <a:rPr lang="da-DK" sz="2400" b="1" dirty="0" smtClean="0"/>
              <a:t> </a:t>
            </a:r>
            <a:r>
              <a:rPr lang="da-DK" sz="2400" b="1" dirty="0"/>
              <a:t>C</a:t>
            </a:r>
            <a:r>
              <a:rPr lang="da-DK" sz="2400" b="1" dirty="0" smtClean="0"/>
              <a:t>hange and Rural </a:t>
            </a:r>
            <a:r>
              <a:rPr lang="da-DK" sz="2400" b="1" dirty="0"/>
              <a:t>I</a:t>
            </a:r>
            <a:r>
              <a:rPr lang="da-DK" sz="2400" b="1" dirty="0" smtClean="0"/>
              <a:t>nstitutions research </a:t>
            </a:r>
            <a:r>
              <a:rPr lang="da-DK" sz="2400" b="1" dirty="0" err="1" smtClean="0"/>
              <a:t>programme</a:t>
            </a:r>
            <a:endParaRPr lang="da-DK" sz="2400" b="1" dirty="0"/>
          </a:p>
          <a:p>
            <a:pPr marL="0" indent="0">
              <a:buNone/>
            </a:pPr>
            <a:endParaRPr lang="da-DK" sz="2400" b="1" dirty="0" smtClean="0"/>
          </a:p>
          <a:p>
            <a:pPr marL="0" indent="0">
              <a:buNone/>
            </a:pPr>
            <a:r>
              <a:rPr lang="da-DK" sz="2400" b="1" dirty="0" err="1" smtClean="0"/>
              <a:t>Meso-level</a:t>
            </a:r>
            <a:r>
              <a:rPr lang="da-DK" sz="2400" b="1" dirty="0" smtClean="0"/>
              <a:t> </a:t>
            </a:r>
            <a:r>
              <a:rPr lang="da-DK" sz="2400" b="1" dirty="0" err="1"/>
              <a:t>i</a:t>
            </a:r>
            <a:r>
              <a:rPr lang="da-DK" sz="2400" b="1" dirty="0" err="1" smtClean="0"/>
              <a:t>nstitutional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responses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climate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change</a:t>
            </a:r>
            <a:endParaRPr lang="da-DK" sz="2400" b="1" dirty="0" smtClean="0"/>
          </a:p>
          <a:p>
            <a:pPr marL="0" indent="0">
              <a:buNone/>
            </a:pPr>
            <a:endParaRPr lang="da-DK" sz="2400" b="1" dirty="0" smtClean="0"/>
          </a:p>
          <a:p>
            <a:pPr marL="0" indent="0">
              <a:buNone/>
            </a:pPr>
            <a:r>
              <a:rPr lang="da-DK" sz="2400" b="1" dirty="0" smtClean="0"/>
              <a:t>Collaboration with partners in Nepal, Uganda, Vietnam, Zambia</a:t>
            </a:r>
            <a:endParaRPr lang="da-DK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http://www.diis.dk/sites/diis.dk/files/styles/full_desktop/public/media/images/projects/shutterstock_mfu.jpg?itok=vFbsrjS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789" y="2345817"/>
            <a:ext cx="4960211" cy="32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Methodology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492959" y="1684421"/>
            <a:ext cx="8915400" cy="4428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Main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Study</a:t>
            </a:r>
            <a:r>
              <a:rPr lang="da-DK" dirty="0" smtClean="0"/>
              <a:t> of the </a:t>
            </a:r>
            <a:r>
              <a:rPr lang="da-DK" dirty="0" err="1" smtClean="0"/>
              <a:t>historical</a:t>
            </a:r>
            <a:r>
              <a:rPr lang="da-DK" dirty="0" smtClean="0"/>
              <a:t> </a:t>
            </a:r>
            <a:r>
              <a:rPr lang="da-DK" dirty="0" err="1" smtClean="0"/>
              <a:t>context</a:t>
            </a:r>
            <a:r>
              <a:rPr lang="da-DK" dirty="0" smtClean="0"/>
              <a:t> of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change</a:t>
            </a:r>
            <a:r>
              <a:rPr lang="da-DK" dirty="0" smtClean="0"/>
              <a:t> frameworks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Local </a:t>
            </a:r>
            <a:r>
              <a:rPr lang="da-DK" dirty="0" err="1" smtClean="0"/>
              <a:t>institutional</a:t>
            </a:r>
            <a:r>
              <a:rPr lang="da-DK" dirty="0" smtClean="0"/>
              <a:t> </a:t>
            </a:r>
            <a:r>
              <a:rPr lang="da-DK" dirty="0" err="1" smtClean="0"/>
              <a:t>mapping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/>
              <a:t>T</a:t>
            </a:r>
            <a:r>
              <a:rPr lang="da-DK" dirty="0" err="1" smtClean="0"/>
              <a:t>racing</a:t>
            </a:r>
            <a:r>
              <a:rPr lang="da-DK" dirty="0" smtClean="0"/>
              <a:t> </a:t>
            </a:r>
            <a:r>
              <a:rPr lang="da-DK" dirty="0" err="1" smtClean="0"/>
              <a:t>local</a:t>
            </a:r>
            <a:r>
              <a:rPr lang="da-DK" dirty="0" smtClean="0"/>
              <a:t> evolution of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change</a:t>
            </a:r>
            <a:r>
              <a:rPr lang="da-DK" dirty="0"/>
              <a:t> </a:t>
            </a:r>
            <a:r>
              <a:rPr lang="da-DK" dirty="0" smtClean="0"/>
              <a:t>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Process</a:t>
            </a:r>
            <a:r>
              <a:rPr lang="da-DK" dirty="0" smtClean="0"/>
              <a:t> studies of </a:t>
            </a:r>
            <a:r>
              <a:rPr lang="da-DK" dirty="0" err="1" smtClean="0"/>
              <a:t>selected</a:t>
            </a:r>
            <a:r>
              <a:rPr lang="da-DK" dirty="0" smtClean="0"/>
              <a:t> adaptation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PhD</a:t>
            </a:r>
            <a:r>
              <a:rPr lang="da-DK" dirty="0" smtClean="0"/>
              <a:t> </a:t>
            </a:r>
            <a:r>
              <a:rPr lang="da-DK" dirty="0" err="1" smtClean="0"/>
              <a:t>study</a:t>
            </a:r>
            <a:r>
              <a:rPr lang="da-DK" dirty="0" smtClean="0"/>
              <a:t> of </a:t>
            </a:r>
            <a:r>
              <a:rPr lang="da-DK" dirty="0" err="1" smtClean="0"/>
              <a:t>community</a:t>
            </a:r>
            <a:r>
              <a:rPr lang="da-DK" dirty="0" smtClean="0"/>
              <a:t> adaptation and </a:t>
            </a:r>
            <a:r>
              <a:rPr lang="da-DK" dirty="0" err="1" smtClean="0"/>
              <a:t>responses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Main </a:t>
            </a:r>
            <a:r>
              <a:rPr lang="da-DK" b="1" dirty="0" err="1" smtClean="0"/>
              <a:t>techniques</a:t>
            </a:r>
            <a:endParaRPr lang="da-DK" b="1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Qualitative</a:t>
            </a:r>
            <a:r>
              <a:rPr lang="da-DK" dirty="0" smtClean="0"/>
              <a:t>/</a:t>
            </a:r>
            <a:r>
              <a:rPr lang="da-DK" dirty="0" err="1" smtClean="0"/>
              <a:t>ethnographic</a:t>
            </a:r>
            <a:r>
              <a:rPr lang="da-DK" dirty="0" smtClean="0"/>
              <a:t>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err="1" smtClean="0"/>
              <a:t>Household</a:t>
            </a:r>
            <a:r>
              <a:rPr lang="da-DK" dirty="0" smtClean="0"/>
              <a:t> </a:t>
            </a:r>
            <a:r>
              <a:rPr lang="da-DK" dirty="0" err="1"/>
              <a:t>survey</a:t>
            </a:r>
            <a:r>
              <a:rPr lang="da-DK" dirty="0"/>
              <a:t> (</a:t>
            </a:r>
            <a:r>
              <a:rPr lang="da-DK" dirty="0" smtClean="0"/>
              <a:t>n=200)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</a:t>
            </a:r>
            <a:r>
              <a:rPr lang="da-DK" dirty="0" smtClean="0"/>
              <a:t>ocus </a:t>
            </a:r>
            <a:r>
              <a:rPr lang="da-DK" dirty="0" err="1" smtClean="0"/>
              <a:t>group</a:t>
            </a:r>
            <a:r>
              <a:rPr lang="da-DK" dirty="0" smtClean="0"/>
              <a:t>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Participant 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Workshops</a:t>
            </a:r>
          </a:p>
          <a:p>
            <a:pPr marL="0" indent="0">
              <a:buNone/>
            </a:pPr>
            <a:endParaRPr lang="da-DK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699" y="3658603"/>
            <a:ext cx="392006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60" y="62836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a-DK" sz="4000" b="1" dirty="0" err="1" smtClean="0">
                <a:latin typeface="Calibri" pitchFamily="34" charset="0"/>
              </a:rPr>
              <a:t>Study</a:t>
            </a:r>
            <a:r>
              <a:rPr lang="da-DK" sz="4000" b="1" dirty="0" smtClean="0">
                <a:latin typeface="Calibri" pitchFamily="34" charset="0"/>
              </a:rPr>
              <a:t> sites in Zambia</a:t>
            </a:r>
            <a:endParaRPr lang="da-DK" sz="4000" b="1" dirty="0">
              <a:latin typeface="Calibri" pitchFamily="34" charset="0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4510353" y="1857675"/>
            <a:ext cx="7106475" cy="4067175"/>
            <a:chOff x="4308222" y="2116138"/>
            <a:chExt cx="7106475" cy="4067175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897" y="2116138"/>
              <a:ext cx="4876800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42" name="Gruppe 41"/>
            <p:cNvGrpSpPr>
              <a:grpSpLocks/>
            </p:cNvGrpSpPr>
            <p:nvPr/>
          </p:nvGrpSpPr>
          <p:grpSpPr bwMode="auto">
            <a:xfrm>
              <a:off x="4308222" y="4277742"/>
              <a:ext cx="3795713" cy="1565275"/>
              <a:chOff x="416716" y="4149080"/>
              <a:chExt cx="3795668" cy="1566625"/>
            </a:xfrm>
          </p:grpSpPr>
          <p:cxnSp>
            <p:nvCxnSpPr>
              <p:cNvPr id="26" name="Lige forbindelse 25"/>
              <p:cNvCxnSpPr/>
              <p:nvPr/>
            </p:nvCxnSpPr>
            <p:spPr>
              <a:xfrm flipH="1" flipV="1">
                <a:off x="1835924" y="4509754"/>
                <a:ext cx="1944665" cy="100734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Lige forbindelse 30"/>
              <p:cNvCxnSpPr/>
              <p:nvPr/>
            </p:nvCxnSpPr>
            <p:spPr>
              <a:xfrm flipH="1" flipV="1">
                <a:off x="1691464" y="5305777"/>
                <a:ext cx="2520920" cy="4099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53" name="Tekstboks 38"/>
              <p:cNvSpPr txBox="1">
                <a:spLocks noChangeArrowheads="1"/>
              </p:cNvSpPr>
              <p:nvPr/>
            </p:nvSpPr>
            <p:spPr bwMode="auto">
              <a:xfrm>
                <a:off x="827584" y="4149080"/>
                <a:ext cx="105291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a-DK" altLang="da-DK" sz="2000" b="1" dirty="0" err="1">
                    <a:solidFill>
                      <a:srgbClr val="FF0000"/>
                    </a:solidFill>
                  </a:rPr>
                  <a:t>Sesheke</a:t>
                </a:r>
                <a:endParaRPr lang="da-DK" altLang="da-DK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54" name="Tekstboks 44"/>
              <p:cNvSpPr txBox="1">
                <a:spLocks noChangeArrowheads="1"/>
              </p:cNvSpPr>
              <p:nvPr/>
            </p:nvSpPr>
            <p:spPr bwMode="auto">
              <a:xfrm>
                <a:off x="416716" y="5013176"/>
                <a:ext cx="12749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a-DK" altLang="da-DK" sz="2000" b="1" dirty="0" err="1">
                    <a:solidFill>
                      <a:srgbClr val="FF0000"/>
                    </a:solidFill>
                  </a:rPr>
                  <a:t>Kazungula</a:t>
                </a:r>
                <a:endParaRPr lang="da-DK" altLang="da-DK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150" name="Tekstboks 2"/>
          <p:cNvSpPr txBox="1">
            <a:spLocks noChangeArrowheads="1"/>
          </p:cNvSpPr>
          <p:nvPr/>
        </p:nvSpPr>
        <p:spPr bwMode="auto">
          <a:xfrm>
            <a:off x="1516735" y="1635022"/>
            <a:ext cx="441284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 dirty="0">
                <a:latin typeface="Arial" panose="020B0604020202020204" pitchFamily="34" charset="0"/>
              </a:rPr>
              <a:t>Rural </a:t>
            </a:r>
            <a:r>
              <a:rPr lang="da-DK" altLang="da-DK" sz="1800" b="1" dirty="0" err="1">
                <a:latin typeface="Arial" panose="020B0604020202020204" pitchFamily="34" charset="0"/>
              </a:rPr>
              <a:t>drylands</a:t>
            </a:r>
            <a:endParaRPr lang="da-DK" altLang="da-DK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 dirty="0" err="1">
                <a:latin typeface="Arial" panose="020B0604020202020204" pitchFamily="34" charset="0"/>
              </a:rPr>
              <a:t>Smallholder</a:t>
            </a:r>
            <a:r>
              <a:rPr lang="da-DK" altLang="da-DK" sz="1800" b="1" dirty="0">
                <a:latin typeface="Arial" panose="020B0604020202020204" pitchFamily="34" charset="0"/>
              </a:rPr>
              <a:t> </a:t>
            </a:r>
            <a:r>
              <a:rPr lang="da-DK" altLang="da-DK" sz="1800" b="1" dirty="0" err="1" smtClean="0">
                <a:latin typeface="Arial" panose="020B0604020202020204" pitchFamily="34" charset="0"/>
              </a:rPr>
              <a:t>maize</a:t>
            </a:r>
            <a:r>
              <a:rPr lang="da-DK" altLang="da-DK" sz="1800" b="1" dirty="0">
                <a:latin typeface="Arial" panose="020B0604020202020204" pitchFamily="34" charset="0"/>
              </a:rPr>
              <a:t> </a:t>
            </a:r>
            <a:r>
              <a:rPr lang="da-DK" altLang="da-DK" sz="1800" b="1" dirty="0" smtClean="0">
                <a:latin typeface="Arial" panose="020B0604020202020204" pitchFamily="34" charset="0"/>
              </a:rPr>
              <a:t>&amp; </a:t>
            </a:r>
            <a:r>
              <a:rPr lang="da-DK" altLang="da-DK" sz="1800" b="1" dirty="0" err="1" smtClean="0">
                <a:latin typeface="Arial" panose="020B0604020202020204" pitchFamily="34" charset="0"/>
              </a:rPr>
              <a:t>cattle</a:t>
            </a:r>
            <a:r>
              <a:rPr lang="da-DK" altLang="da-DK" sz="1800" b="1" dirty="0" smtClean="0">
                <a:latin typeface="Arial" panose="020B0604020202020204" pitchFamily="34" charset="0"/>
              </a:rPr>
              <a:t> </a:t>
            </a:r>
            <a:r>
              <a:rPr lang="da-DK" altLang="da-DK" sz="1800" b="1" dirty="0" err="1" smtClean="0">
                <a:latin typeface="Arial" panose="020B0604020202020204" pitchFamily="34" charset="0"/>
              </a:rPr>
              <a:t>economies</a:t>
            </a:r>
            <a:endParaRPr lang="da-DK" altLang="da-DK" sz="18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 dirty="0" smtClean="0">
                <a:latin typeface="Arial" panose="020B0604020202020204" pitchFamily="34" charset="0"/>
              </a:rPr>
              <a:t>High </a:t>
            </a:r>
            <a:r>
              <a:rPr lang="da-DK" altLang="da-DK" sz="1800" b="1" dirty="0" err="1">
                <a:latin typeface="Arial" panose="020B0604020202020204" pitchFamily="34" charset="0"/>
              </a:rPr>
              <a:t>poverty</a:t>
            </a:r>
            <a:r>
              <a:rPr lang="da-DK" altLang="da-DK" sz="1800" b="1" dirty="0">
                <a:latin typeface="Arial" panose="020B0604020202020204" pitchFamily="34" charset="0"/>
              </a:rPr>
              <a:t> rates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 dirty="0">
                <a:latin typeface="Arial" panose="020B0604020202020204" pitchFamily="34" charset="0"/>
              </a:rPr>
              <a:t>Low food security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 dirty="0" smtClean="0">
                <a:latin typeface="Arial" panose="020B0604020202020204" pitchFamily="34" charset="0"/>
              </a:rPr>
              <a:t>”</a:t>
            </a:r>
            <a:r>
              <a:rPr lang="da-DK" altLang="da-DK" sz="1800" b="1" dirty="0" err="1" smtClean="0">
                <a:latin typeface="Arial" panose="020B0604020202020204" pitchFamily="34" charset="0"/>
              </a:rPr>
              <a:t>Frontier</a:t>
            </a:r>
            <a:r>
              <a:rPr lang="da-DK" altLang="da-DK" sz="1800" b="1" dirty="0" smtClean="0">
                <a:latin typeface="Arial" panose="020B0604020202020204" pitchFamily="34" charset="0"/>
              </a:rPr>
              <a:t> </a:t>
            </a:r>
            <a:r>
              <a:rPr lang="da-DK" altLang="da-DK" sz="1800" b="1" dirty="0" err="1" smtClean="0">
                <a:latin typeface="Arial" panose="020B0604020202020204" pitchFamily="34" charset="0"/>
              </a:rPr>
              <a:t>hinterland</a:t>
            </a:r>
            <a:r>
              <a:rPr lang="da-DK" altLang="da-DK" sz="1800" b="1" dirty="0" smtClean="0">
                <a:latin typeface="Arial" panose="020B0604020202020204" pitchFamily="34" charset="0"/>
              </a:rPr>
              <a:t>”</a:t>
            </a:r>
            <a:endParaRPr lang="da-DK" altLang="da-DK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421" y="386366"/>
            <a:ext cx="8911687" cy="128089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a-DK" b="1" dirty="0" err="1">
                <a:latin typeface="Calibri" pitchFamily="34" charset="0"/>
              </a:rPr>
              <a:t>Climate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 smtClean="0">
                <a:latin typeface="Calibri" pitchFamily="34" charset="0"/>
              </a:rPr>
              <a:t>change</a:t>
            </a:r>
            <a:r>
              <a:rPr lang="da-DK" b="1" dirty="0" smtClean="0">
                <a:latin typeface="Calibri" pitchFamily="34" charset="0"/>
              </a:rPr>
              <a:t> in the </a:t>
            </a:r>
            <a:r>
              <a:rPr lang="da-DK" b="1" dirty="0" err="1" smtClean="0">
                <a:latin typeface="Calibri" pitchFamily="34" charset="0"/>
              </a:rPr>
              <a:t>study</a:t>
            </a:r>
            <a:r>
              <a:rPr lang="da-DK" b="1" dirty="0" smtClean="0">
                <a:latin typeface="Calibri" pitchFamily="34" charset="0"/>
              </a:rPr>
              <a:t> </a:t>
            </a:r>
            <a:r>
              <a:rPr lang="da-DK" b="1" dirty="0" err="1" smtClean="0">
                <a:latin typeface="Calibri" pitchFamily="34" charset="0"/>
              </a:rPr>
              <a:t>areas</a:t>
            </a:r>
            <a:endParaRPr lang="da-DK" b="1" dirty="0">
              <a:latin typeface="Calibri" pitchFamily="34" charset="0"/>
            </a:endParaRPr>
          </a:p>
        </p:txBody>
      </p:sp>
      <p:sp>
        <p:nvSpPr>
          <p:cNvPr id="5122" name="Rectangle 4"/>
          <p:cNvSpPr>
            <a:spLocks noGrp="1" noChangeArrowheads="1"/>
          </p:cNvSpPr>
          <p:nvPr>
            <p:ph idx="1"/>
          </p:nvPr>
        </p:nvSpPr>
        <p:spPr>
          <a:xfrm>
            <a:off x="1989421" y="2067497"/>
            <a:ext cx="6118287" cy="4176712"/>
          </a:xfrm>
        </p:spPr>
        <p:txBody>
          <a:bodyPr>
            <a:normAutofit/>
          </a:bodyPr>
          <a:lstStyle/>
          <a:p>
            <a:pPr marL="114300" indent="0">
              <a:buNone/>
              <a:defRPr/>
            </a:pPr>
            <a:r>
              <a:rPr lang="en-US" altLang="da-DK" sz="2000" b="1" dirty="0" smtClean="0"/>
              <a:t>Extreme events and gradual change</a:t>
            </a:r>
          </a:p>
          <a:p>
            <a:pPr marL="457200">
              <a:defRPr/>
            </a:pPr>
            <a:r>
              <a:rPr lang="en-US" altLang="da-DK" sz="2000" dirty="0" smtClean="0"/>
              <a:t>Floods </a:t>
            </a:r>
            <a:r>
              <a:rPr lang="en-US" altLang="da-DK" sz="2000" dirty="0"/>
              <a:t>and </a:t>
            </a:r>
            <a:r>
              <a:rPr lang="en-US" altLang="da-DK" sz="2000" dirty="0" smtClean="0"/>
              <a:t>droughts</a:t>
            </a:r>
            <a:endParaRPr lang="en-US" altLang="da-DK" sz="2000" dirty="0"/>
          </a:p>
          <a:p>
            <a:pPr marL="457200">
              <a:defRPr/>
            </a:pPr>
            <a:r>
              <a:rPr lang="en-US" altLang="da-DK" sz="2000" dirty="0" smtClean="0"/>
              <a:t>Changing rainfall and temperatures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da-DK" sz="2000" b="1" dirty="0" err="1" smtClean="0"/>
              <a:t>Climate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change</a:t>
            </a:r>
            <a:r>
              <a:rPr lang="da-DK" sz="2000" b="1" dirty="0"/>
              <a:t> </a:t>
            </a:r>
            <a:r>
              <a:rPr lang="da-DK" sz="2000" b="1" dirty="0" smtClean="0"/>
              <a:t>adaptation interventions</a:t>
            </a:r>
            <a:endParaRPr lang="da-DK" sz="2000" b="1" dirty="0"/>
          </a:p>
          <a:p>
            <a:r>
              <a:rPr lang="da-DK" sz="2000" dirty="0" err="1" smtClean="0"/>
              <a:t>Introduced</a:t>
            </a:r>
            <a:r>
              <a:rPr lang="da-DK" sz="2000" dirty="0" smtClean="0"/>
              <a:t> by </a:t>
            </a:r>
            <a:r>
              <a:rPr lang="da-DK" sz="2000" dirty="0" err="1" smtClean="0"/>
              <a:t>NGOs</a:t>
            </a:r>
            <a:r>
              <a:rPr lang="da-DK" sz="2000" dirty="0"/>
              <a:t>, </a:t>
            </a:r>
            <a:r>
              <a:rPr lang="da-DK" sz="2000" dirty="0" smtClean="0"/>
              <a:t>donors, media</a:t>
            </a:r>
            <a:endParaRPr lang="da-DK" sz="2000" dirty="0"/>
          </a:p>
          <a:p>
            <a:r>
              <a:rPr lang="da-DK" sz="2000" dirty="0" err="1"/>
              <a:t>P</a:t>
            </a:r>
            <a:r>
              <a:rPr lang="da-DK" sz="2000" dirty="0" err="1" smtClean="0"/>
              <a:t>icked</a:t>
            </a:r>
            <a:r>
              <a:rPr lang="da-DK" sz="2000" dirty="0" smtClean="0"/>
              <a:t> </a:t>
            </a:r>
            <a:r>
              <a:rPr lang="da-DK" sz="2000" dirty="0"/>
              <a:t>up </a:t>
            </a:r>
            <a:r>
              <a:rPr lang="da-DK" sz="2000" dirty="0" err="1"/>
              <a:t>actively</a:t>
            </a:r>
            <a:r>
              <a:rPr lang="da-DK" sz="2000" dirty="0"/>
              <a:t> </a:t>
            </a:r>
            <a:r>
              <a:rPr lang="da-DK" sz="2000" dirty="0" smtClean="0"/>
              <a:t>by </a:t>
            </a:r>
            <a:r>
              <a:rPr lang="da-DK" sz="2000" dirty="0" err="1" smtClean="0"/>
              <a:t>state</a:t>
            </a:r>
            <a:r>
              <a:rPr lang="da-DK" sz="2000" dirty="0" smtClean="0"/>
              <a:t> organisations, Local </a:t>
            </a:r>
            <a:r>
              <a:rPr lang="da-DK" sz="2000" dirty="0" err="1" smtClean="0"/>
              <a:t>Governments</a:t>
            </a:r>
            <a:r>
              <a:rPr lang="da-DK" sz="2000" dirty="0" smtClean="0"/>
              <a:t>, </a:t>
            </a:r>
            <a:r>
              <a:rPr lang="da-DK" sz="2000" dirty="0" err="1" smtClean="0"/>
              <a:t>chiefs</a:t>
            </a:r>
            <a:r>
              <a:rPr lang="da-DK" sz="2000" dirty="0" smtClean="0"/>
              <a:t>, </a:t>
            </a:r>
            <a:r>
              <a:rPr lang="da-DK" sz="2000" dirty="0" err="1" smtClean="0"/>
              <a:t>communities</a:t>
            </a:r>
            <a:endParaRPr lang="da-DK" sz="2000" dirty="0"/>
          </a:p>
          <a:p>
            <a:pPr marL="114300" indent="0">
              <a:buNone/>
              <a:defRPr/>
            </a:pPr>
            <a:endParaRPr lang="en-US" altLang="da-DK" b="1" dirty="0"/>
          </a:p>
        </p:txBody>
      </p:sp>
      <p:pic>
        <p:nvPicPr>
          <p:cNvPr id="7172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92" y="3863976"/>
            <a:ext cx="3529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Mikkel B\DIIS\Publications and presentations\Presentations\2013 DIIS CCRI\2212212-3x2-940x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93" y="1345820"/>
            <a:ext cx="352901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73310"/>
            <a:ext cx="8911687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b="1" dirty="0" smtClean="0">
                <a:latin typeface="Calibri" pitchFamily="34" charset="0"/>
              </a:rPr>
              <a:t>Local </a:t>
            </a:r>
            <a:r>
              <a:rPr lang="da-DK" b="1" dirty="0" err="1" smtClean="0">
                <a:latin typeface="Calibri" pitchFamily="34" charset="0"/>
              </a:rPr>
              <a:t>resource</a:t>
            </a:r>
            <a:r>
              <a:rPr lang="da-DK" b="1" dirty="0" smtClean="0">
                <a:latin typeface="Calibri" pitchFamily="34" charset="0"/>
              </a:rPr>
              <a:t> </a:t>
            </a:r>
            <a:r>
              <a:rPr lang="da-DK" b="1" dirty="0" err="1" smtClean="0">
                <a:latin typeface="Calibri" pitchFamily="34" charset="0"/>
              </a:rPr>
              <a:t>governance</a:t>
            </a:r>
            <a:r>
              <a:rPr lang="da-DK" b="1" dirty="0" smtClean="0">
                <a:latin typeface="Calibri" pitchFamily="34" charset="0"/>
              </a:rPr>
              <a:t> and </a:t>
            </a:r>
            <a:r>
              <a:rPr lang="da-DK" b="1" dirty="0" err="1" smtClean="0">
                <a:latin typeface="Calibri" pitchFamily="34" charset="0"/>
              </a:rPr>
              <a:t>conflicts</a:t>
            </a:r>
            <a:endParaRPr lang="da-DK" b="1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617381" y="3215704"/>
            <a:ext cx="4186653" cy="31947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da-DK" sz="2000" b="1" dirty="0" smtClean="0">
                <a:solidFill>
                  <a:schemeClr val="bg1"/>
                </a:solidFill>
                <a:latin typeface="+mj-lt"/>
              </a:rPr>
              <a:t>Access conflicts</a:t>
            </a:r>
          </a:p>
          <a:p>
            <a:pPr>
              <a:defRPr/>
            </a:pP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Access </a:t>
            </a:r>
            <a:r>
              <a:rPr lang="en-US" altLang="da-DK" dirty="0">
                <a:solidFill>
                  <a:schemeClr val="bg1"/>
                </a:solidFill>
                <a:latin typeface="+mj-lt"/>
              </a:rPr>
              <a:t>to fertile land, water, pasture, forests, protected areas</a:t>
            </a:r>
          </a:p>
          <a:p>
            <a:pPr>
              <a:defRPr/>
            </a:pP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* Expanding </a:t>
            </a:r>
            <a:r>
              <a:rPr lang="en-US" altLang="da-DK" dirty="0">
                <a:solidFill>
                  <a:schemeClr val="bg1"/>
                </a:solidFill>
                <a:latin typeface="+mj-lt"/>
              </a:rPr>
              <a:t>smallholder </a:t>
            </a: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agriculture/in-migration </a:t>
            </a:r>
          </a:p>
          <a:p>
            <a:pPr>
              <a:defRPr/>
            </a:pP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* Cattle </a:t>
            </a: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economy recovering </a:t>
            </a:r>
          </a:p>
          <a:p>
            <a:pPr>
              <a:defRPr/>
            </a:pP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* Land </a:t>
            </a:r>
            <a:r>
              <a:rPr lang="en-US" altLang="da-DK" dirty="0" smtClean="0">
                <a:solidFill>
                  <a:schemeClr val="bg1"/>
                </a:solidFill>
                <a:latin typeface="+mj-lt"/>
              </a:rPr>
              <a:t>investments developing</a:t>
            </a:r>
          </a:p>
          <a:p>
            <a:pPr>
              <a:buFont typeface="Arial" charset="0"/>
              <a:buChar char="•"/>
              <a:defRPr/>
            </a:pPr>
            <a:endParaRPr lang="en-US" altLang="da-DK" sz="2000" b="1" dirty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en-US" altLang="da-DK" sz="2400" dirty="0"/>
          </a:p>
        </p:txBody>
      </p:sp>
      <p:sp>
        <p:nvSpPr>
          <p:cNvPr id="3" name="Rektangel 2"/>
          <p:cNvSpPr/>
          <p:nvPr/>
        </p:nvSpPr>
        <p:spPr>
          <a:xfrm>
            <a:off x="6179419" y="3215705"/>
            <a:ext cx="4967472" cy="31947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Control conflicts 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State vs Chiefs (land, water)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State vs Local Governments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	(revenue, state lands)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Political conflicts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Ethnic politics, secession discourse</a:t>
            </a:r>
            <a:endParaRPr lang="en-US" dirty="0">
              <a:solidFill>
                <a:schemeClr val="bg1"/>
              </a:solidFill>
            </a:endParaRPr>
          </a:p>
          <a:p>
            <a:pPr marL="114300" eaLnBrk="0" hangingPunct="0">
              <a:spcBef>
                <a:spcPct val="20000"/>
              </a:spcBef>
              <a:buClr>
                <a:srgbClr val="A9A57C"/>
              </a:buClr>
              <a:defRPr/>
            </a:pPr>
            <a:endParaRPr lang="en-US" altLang="da-DK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617381" y="1611622"/>
            <a:ext cx="9432421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Institutional context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Fragmented </a:t>
            </a:r>
            <a:r>
              <a:rPr lang="en-US" dirty="0"/>
              <a:t>authority and resource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Multiplicity of local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reach of central state</a:t>
            </a:r>
          </a:p>
        </p:txBody>
      </p:sp>
    </p:spTree>
    <p:extLst>
      <p:ext uri="{BB962C8B-B14F-4D97-AF65-F5344CB8AC3E}">
        <p14:creationId xmlns:p14="http://schemas.microsoft.com/office/powerpoint/2010/main" val="2148578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790182" y="1977892"/>
            <a:ext cx="5746400" cy="331311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endParaRPr lang="en-US" altLang="da-DK" sz="2400" dirty="0" smtClean="0"/>
          </a:p>
          <a:p>
            <a:pPr>
              <a:buFont typeface="Arial" charset="0"/>
              <a:buNone/>
              <a:defRPr/>
            </a:pPr>
            <a:r>
              <a:rPr lang="en-US" altLang="da-DK" sz="2400" b="1" dirty="0" smtClean="0"/>
              <a:t>Adaptation is becoming an arena </a:t>
            </a:r>
          </a:p>
          <a:p>
            <a:pPr>
              <a:buFont typeface="Arial" charset="0"/>
              <a:buNone/>
              <a:defRPr/>
            </a:pPr>
            <a:r>
              <a:rPr lang="en-US" altLang="da-DK" sz="2400" b="1" dirty="0" smtClean="0"/>
              <a:t>for fighting out broader conflicts </a:t>
            </a:r>
          </a:p>
          <a:p>
            <a:pPr>
              <a:buFont typeface="Arial" charset="0"/>
              <a:buNone/>
              <a:defRPr/>
            </a:pPr>
            <a:r>
              <a:rPr lang="en-US" altLang="da-DK" sz="2400" b="1" dirty="0" smtClean="0"/>
              <a:t>– and contributing to them</a:t>
            </a:r>
            <a:endParaRPr lang="en-US" altLang="da-DK" sz="2400" dirty="0"/>
          </a:p>
          <a:p>
            <a:pPr>
              <a:buFont typeface="Arial" charset="0"/>
              <a:buNone/>
              <a:defRPr/>
            </a:pPr>
            <a:endParaRPr lang="en-US" altLang="da-DK" sz="2400" dirty="0" smtClean="0"/>
          </a:p>
          <a:p>
            <a:pPr>
              <a:buFont typeface="Arial" charset="0"/>
              <a:buNone/>
              <a:defRPr/>
            </a:pPr>
            <a:r>
              <a:rPr lang="en-US" altLang="da-DK" sz="2400" b="1" dirty="0" smtClean="0"/>
              <a:t>Key adaptation interventions: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n-US" altLang="da-DK" sz="2400" dirty="0" smtClean="0"/>
              <a:t>Resettlement (“planned relocation”)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n-US" altLang="da-DK" sz="2400" dirty="0" smtClean="0"/>
              <a:t>Livestock management</a:t>
            </a:r>
          </a:p>
          <a:p>
            <a:pPr marL="457200" indent="-457200">
              <a:buFont typeface="Arial" charset="0"/>
              <a:buAutoNum type="arabicParenR"/>
              <a:defRPr/>
            </a:pPr>
            <a:r>
              <a:rPr lang="en-US" altLang="da-DK" sz="2400" dirty="0" smtClean="0"/>
              <a:t>Conservation agriculture</a:t>
            </a:r>
          </a:p>
          <a:p>
            <a:pPr marL="457200" indent="-457200">
              <a:buFont typeface="Arial" charset="0"/>
              <a:buAutoNum type="arabicParenR"/>
              <a:defRPr/>
            </a:pPr>
            <a:endParaRPr lang="en-US" altLang="da-DK" sz="2400" dirty="0" smtClean="0"/>
          </a:p>
          <a:p>
            <a:pPr marL="457200" indent="-457200">
              <a:buFont typeface="Arial" charset="0"/>
              <a:buAutoNum type="arabicParenR"/>
              <a:defRPr/>
            </a:pPr>
            <a:endParaRPr lang="en-US" altLang="da-DK" sz="2400" dirty="0"/>
          </a:p>
          <a:p>
            <a:pPr>
              <a:buFont typeface="Arial" charset="0"/>
              <a:buNone/>
              <a:defRPr/>
            </a:pPr>
            <a:endParaRPr lang="en-US" altLang="da-DK" sz="24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70" y="2457860"/>
            <a:ext cx="3987130" cy="299339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2313" y="573310"/>
            <a:ext cx="8911687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b="1" dirty="0" smtClean="0">
                <a:latin typeface="Calibri" pitchFamily="34" charset="0"/>
              </a:rPr>
              <a:t>Local </a:t>
            </a:r>
            <a:r>
              <a:rPr lang="da-DK" b="1" dirty="0" err="1" smtClean="0">
                <a:latin typeface="Calibri" pitchFamily="34" charset="0"/>
              </a:rPr>
              <a:t>resource</a:t>
            </a:r>
            <a:r>
              <a:rPr lang="da-DK" b="1" dirty="0" smtClean="0">
                <a:latin typeface="Calibri" pitchFamily="34" charset="0"/>
              </a:rPr>
              <a:t> </a:t>
            </a:r>
            <a:r>
              <a:rPr lang="da-DK" b="1" dirty="0" err="1" smtClean="0">
                <a:latin typeface="Calibri" pitchFamily="34" charset="0"/>
              </a:rPr>
              <a:t>governance</a:t>
            </a:r>
            <a:r>
              <a:rPr lang="da-DK" b="1" dirty="0" smtClean="0">
                <a:latin typeface="Calibri" pitchFamily="34" charset="0"/>
              </a:rPr>
              <a:t> and </a:t>
            </a:r>
            <a:r>
              <a:rPr lang="da-DK" b="1" dirty="0" err="1" smtClean="0">
                <a:latin typeface="Calibri" pitchFamily="34" charset="0"/>
              </a:rPr>
              <a:t>conflicts</a:t>
            </a:r>
            <a:endParaRPr lang="da-DK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9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8226" y="549181"/>
            <a:ext cx="8911687" cy="797066"/>
          </a:xfrm>
        </p:spPr>
        <p:txBody>
          <a:bodyPr/>
          <a:lstStyle/>
          <a:p>
            <a:r>
              <a:rPr lang="da-DK" b="1" dirty="0" err="1"/>
              <a:t>R</a:t>
            </a:r>
            <a:r>
              <a:rPr lang="da-DK" b="1" dirty="0" err="1" smtClean="0"/>
              <a:t>esettlement</a:t>
            </a:r>
            <a:endParaRPr lang="da-DK" b="1" dirty="0"/>
          </a:p>
        </p:txBody>
      </p:sp>
      <p:sp>
        <p:nvSpPr>
          <p:cNvPr id="14" name="Afrundet rektangel 13"/>
          <p:cNvSpPr/>
          <p:nvPr/>
        </p:nvSpPr>
        <p:spPr>
          <a:xfrm>
            <a:off x="1890408" y="1399728"/>
            <a:ext cx="3913625" cy="1141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Floods &gt; displacement</a:t>
            </a:r>
          </a:p>
          <a:p>
            <a:pPr algn="ctr"/>
            <a:endParaRPr lang="da-DK" dirty="0"/>
          </a:p>
        </p:txBody>
      </p:sp>
      <p:sp>
        <p:nvSpPr>
          <p:cNvPr id="15" name="Afrundet rektangel 14"/>
          <p:cNvSpPr/>
          <p:nvPr/>
        </p:nvSpPr>
        <p:spPr>
          <a:xfrm>
            <a:off x="1890408" y="3057775"/>
            <a:ext cx="4029129" cy="327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Intervention: </a:t>
            </a:r>
            <a:r>
              <a:rPr lang="en-US" sz="2000" b="1" dirty="0" smtClean="0"/>
              <a:t>Resettlement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Voluntary </a:t>
            </a:r>
            <a:r>
              <a:rPr lang="en-US" dirty="0"/>
              <a:t>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title deeds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for </a:t>
            </a:r>
            <a:r>
              <a:rPr lang="en-US" dirty="0"/>
              <a:t>a</a:t>
            </a:r>
            <a:r>
              <a:rPr lang="en-US" dirty="0" smtClean="0"/>
              <a:t>daptation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maturing maize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Drought tolerant crops (cassava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algn="ctr"/>
            <a:endParaRPr lang="da-DK" dirty="0"/>
          </a:p>
        </p:txBody>
      </p:sp>
      <p:sp>
        <p:nvSpPr>
          <p:cNvPr id="17" name="Afrundet rektangel 16"/>
          <p:cNvSpPr/>
          <p:nvPr/>
        </p:nvSpPr>
        <p:spPr>
          <a:xfrm>
            <a:off x="6520964" y="2084592"/>
            <a:ext cx="1743225" cy="192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Conflict </a:t>
            </a:r>
            <a:endParaRPr lang="en-US" b="1" dirty="0" smtClean="0"/>
          </a:p>
          <a:p>
            <a:pPr algn="ctr"/>
            <a:r>
              <a:rPr lang="en-US" dirty="0" smtClean="0"/>
              <a:t>coercive resettlement</a:t>
            </a:r>
            <a:endParaRPr lang="en-US" dirty="0"/>
          </a:p>
        </p:txBody>
      </p:sp>
      <p:sp>
        <p:nvSpPr>
          <p:cNvPr id="4" name="Nedadgående pil 3"/>
          <p:cNvSpPr/>
          <p:nvPr/>
        </p:nvSpPr>
        <p:spPr>
          <a:xfrm>
            <a:off x="3551722" y="2348564"/>
            <a:ext cx="625642" cy="9914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Nedadgående pil 10"/>
          <p:cNvSpPr/>
          <p:nvPr/>
        </p:nvSpPr>
        <p:spPr>
          <a:xfrm rot="16200000">
            <a:off x="5874795" y="3103898"/>
            <a:ext cx="625642" cy="88552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Afrundet rektangel 15"/>
          <p:cNvSpPr/>
          <p:nvPr/>
        </p:nvSpPr>
        <p:spPr>
          <a:xfrm>
            <a:off x="8138233" y="2775068"/>
            <a:ext cx="1697477" cy="192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Conflict </a:t>
            </a:r>
            <a:endParaRPr lang="en-US" b="1" dirty="0"/>
          </a:p>
          <a:p>
            <a:pPr algn="ctr"/>
            <a:r>
              <a:rPr lang="en-US" dirty="0" smtClean="0"/>
              <a:t>access </a:t>
            </a:r>
            <a:r>
              <a:rPr lang="en-US" dirty="0"/>
              <a:t>to land </a:t>
            </a:r>
            <a:r>
              <a:rPr lang="en-US" dirty="0" smtClean="0"/>
              <a:t>and </a:t>
            </a:r>
            <a:r>
              <a:rPr lang="en-US" dirty="0"/>
              <a:t>water</a:t>
            </a:r>
          </a:p>
          <a:p>
            <a:endParaRPr lang="en-US" dirty="0"/>
          </a:p>
        </p:txBody>
      </p:sp>
      <p:sp>
        <p:nvSpPr>
          <p:cNvPr id="18" name="Afrundet rektangel 17"/>
          <p:cNvSpPr/>
          <p:nvPr/>
        </p:nvSpPr>
        <p:spPr>
          <a:xfrm>
            <a:off x="9659826" y="3477914"/>
            <a:ext cx="1817569" cy="1939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Conflict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en-US" dirty="0" smtClean="0"/>
              <a:t>between </a:t>
            </a:r>
            <a:r>
              <a:rPr lang="en-US" dirty="0"/>
              <a:t>chiefs and state over land control</a:t>
            </a:r>
          </a:p>
        </p:txBody>
      </p:sp>
      <p:sp>
        <p:nvSpPr>
          <p:cNvPr id="19" name="Afrundet rektangel 18"/>
          <p:cNvSpPr/>
          <p:nvPr/>
        </p:nvSpPr>
        <p:spPr>
          <a:xfrm>
            <a:off x="6520964" y="5154223"/>
            <a:ext cx="3587066" cy="1291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Link </a:t>
            </a:r>
            <a:r>
              <a:rPr lang="en-US" b="1" dirty="0"/>
              <a:t>to </a:t>
            </a:r>
            <a:r>
              <a:rPr lang="en-US" b="1" dirty="0" smtClean="0"/>
              <a:t>broader conflict:</a:t>
            </a:r>
            <a:endParaRPr lang="en-US" dirty="0"/>
          </a:p>
          <a:p>
            <a:pPr algn="ctr"/>
            <a:r>
              <a:rPr lang="en-US" dirty="0" smtClean="0"/>
              <a:t>State vs Chiefs</a:t>
            </a:r>
          </a:p>
          <a:p>
            <a:pPr algn="ctr"/>
            <a:r>
              <a:rPr lang="en-US" dirty="0" smtClean="0"/>
              <a:t>Who governs?</a:t>
            </a:r>
            <a:endParaRPr lang="en-US" dirty="0" smtClean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k">
  <a:themeElements>
    <a:clrScheme name="Grø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s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3086</TotalTime>
  <Words>863</Words>
  <Application>Microsoft Office PowerPoint</Application>
  <PresentationFormat>Widescreen</PresentationFormat>
  <Paragraphs>230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Visk</vt:lpstr>
      <vt:lpstr>Climate change adaptation interventions  and natural resource conflicts  - the case of Zambia</vt:lpstr>
      <vt:lpstr>Climate change and conflict</vt:lpstr>
      <vt:lpstr>Climate Change and Rural Institutions</vt:lpstr>
      <vt:lpstr>Methodology</vt:lpstr>
      <vt:lpstr>Study sites in Zambia</vt:lpstr>
      <vt:lpstr>Climate change in the study areas</vt:lpstr>
      <vt:lpstr>Local resource governance and conflicts</vt:lpstr>
      <vt:lpstr>Local resource governance and conflicts</vt:lpstr>
      <vt:lpstr>Resettlement</vt:lpstr>
      <vt:lpstr>Livestock management</vt:lpstr>
      <vt:lpstr>Conservation agriculture</vt:lpstr>
      <vt:lpstr>So…</vt:lpstr>
      <vt:lpstr>State interests in adaptation</vt:lpstr>
      <vt:lpstr>However…</vt:lpstr>
      <vt:lpstr>Households</vt:lpstr>
      <vt:lpstr>PowerPoint-præsentation</vt:lpstr>
      <vt:lpstr>PowerPoint-præsentation</vt:lpstr>
      <vt:lpstr>What can be done?</vt:lpstr>
      <vt:lpstr>What can be done?</vt:lpstr>
    </vt:vector>
  </TitlesOfParts>
  <Company>DIIS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Assembling climate change in rural development</dc:title>
  <dc:creator>Mikkel Funder</dc:creator>
  <cp:lastModifiedBy>Mikkel Funder</cp:lastModifiedBy>
  <cp:revision>2003</cp:revision>
  <dcterms:created xsi:type="dcterms:W3CDTF">2016-09-01T08:16:44Z</dcterms:created>
  <dcterms:modified xsi:type="dcterms:W3CDTF">2017-06-22T05:34:53Z</dcterms:modified>
</cp:coreProperties>
</file>